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Lst>
  <p:sldSz cy="5143500" cx="9144000"/>
  <p:notesSz cx="6858000" cy="9144000"/>
  <p:embeddedFontLst>
    <p:embeddedFont>
      <p:font typeface="Roboto"/>
      <p:regular r:id="rId204"/>
      <p:bold r:id="rId205"/>
      <p:italic r:id="rId206"/>
      <p:boldItalic r:id="rId207"/>
    </p:embeddedFont>
    <p:embeddedFont>
      <p:font typeface="Caveat"/>
      <p:regular r:id="rId208"/>
      <p:bold r:id="rId209"/>
    </p:embeddedFont>
    <p:embeddedFont>
      <p:font typeface="Lora"/>
      <p:regular r:id="rId210"/>
      <p:bold r:id="rId211"/>
      <p:italic r:id="rId212"/>
      <p:boldItalic r:id="rId213"/>
    </p:embeddedFont>
    <p:embeddedFont>
      <p:font typeface="Source Sans Pro"/>
      <p:regular r:id="rId214"/>
      <p:bold r:id="rId215"/>
      <p:italic r:id="rId216"/>
      <p:boldItalic r:id="rId2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750AE8A-C81E-49DA-A44B-3B298AF993AA}">
  <a:tblStyle styleId="{C750AE8A-C81E-49DA-A44B-3B298AF993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7" Type="http://schemas.openxmlformats.org/officeDocument/2006/relationships/font" Target="fonts/SourceSansPro-boldItalic.fntdata"/><Relationship Id="rId216" Type="http://schemas.openxmlformats.org/officeDocument/2006/relationships/font" Target="fonts/SourceSansPro-italic.fntdata"/><Relationship Id="rId215" Type="http://schemas.openxmlformats.org/officeDocument/2006/relationships/font" Target="fonts/SourceSansPro-bold.fntdata"/><Relationship Id="rId214" Type="http://schemas.openxmlformats.org/officeDocument/2006/relationships/font" Target="fonts/SourceSansPro-regular.fntdata"/><Relationship Id="rId213" Type="http://schemas.openxmlformats.org/officeDocument/2006/relationships/font" Target="fonts/Lora-boldItalic.fntdata"/><Relationship Id="rId212" Type="http://schemas.openxmlformats.org/officeDocument/2006/relationships/font" Target="fonts/Lora-italic.fntdata"/><Relationship Id="rId211" Type="http://schemas.openxmlformats.org/officeDocument/2006/relationships/font" Target="fonts/Lora-bold.fntdata"/><Relationship Id="rId210" Type="http://schemas.openxmlformats.org/officeDocument/2006/relationships/font" Target="fonts/Lora-regular.fntdata"/><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Roboto-italic.fntdata"/><Relationship Id="rId205" Type="http://schemas.openxmlformats.org/officeDocument/2006/relationships/font" Target="fonts/Roboto-bold.fntdata"/><Relationship Id="rId204" Type="http://schemas.openxmlformats.org/officeDocument/2006/relationships/font" Target="fonts/Roboto-regular.fntdata"/><Relationship Id="rId203" Type="http://schemas.openxmlformats.org/officeDocument/2006/relationships/slide" Target="slides/slide197.xml"/><Relationship Id="rId209" Type="http://schemas.openxmlformats.org/officeDocument/2006/relationships/font" Target="fonts/Caveat-bold.fntdata"/><Relationship Id="rId208" Type="http://schemas.openxmlformats.org/officeDocument/2006/relationships/font" Target="fonts/Caveat-regular.fntdata"/><Relationship Id="rId207" Type="http://schemas.openxmlformats.org/officeDocument/2006/relationships/font" Target="fonts/Roboto-boldItalic.fntdata"/><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xtaraim/a-very-basic-introduction-to-feed-forward-neural-networks-97a33b34604f"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ecas.clemson.edu/~ahoover/ece854/refs/Ramos-Intro-HMM.pdf" TargetMode="External"/><Relationship Id="rId3" Type="http://schemas.openxmlformats.org/officeDocument/2006/relationships/hyperlink" Target="https://research.googleblog.com/2016/09/a-neural-network-for-machine.html" TargetMode="External"/><Relationship Id="rId4" Type="http://schemas.openxmlformats.org/officeDocument/2006/relationships/hyperlink" Target="https://research.googleblog.com/2016/11/zero-shot-translation-with-googles.html" TargetMode="Externa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chive.org/details/twitterstream?sort=-dat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ependency_grammar" TargetMode="External"/><Relationship Id="rId3" Type="http://schemas.openxmlformats.org/officeDocument/2006/relationships/hyperlink" Target="http://spark-public.s3.amazonaws.com/nlp/slides/Parsing-Dependency.pdf" TargetMode="External"/><Relationship Id="rId4" Type="http://schemas.openxmlformats.org/officeDocument/2006/relationships/hyperlink" Target="https://www.nltk.org/book/ch08.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rk-public.s3.amazonaws.com/nlp/slides/Parsing-Probabilistic.pdf"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Hidden_Markov_model" TargetMode="External"/><Relationship Id="rId3" Type="http://schemas.openxmlformats.org/officeDocument/2006/relationships/hyperlink" Target="http://cs229.stanford.edu/section/cs229-hmm.pdf" TargetMode="External"/><Relationship Id="rId4" Type="http://schemas.openxmlformats.org/officeDocument/2006/relationships/hyperlink" Target="https://en.wikipedia.org/wiki/Conditional_random_field"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stanford.edu/class/cs124/lec/Maximum_Entropy_Classifiers.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rk-public.s3.amazonaws.com/nlp/slides/naivebayes.pdf"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atural_language_processing" TargetMode="External"/><Relationship Id="rId3" Type="http://schemas.openxmlformats.org/officeDocument/2006/relationships/hyperlink" Target="https://en.wikipedia.org/wiki/Computational_linguistics" TargetMode="External"/><Relationship Id="rId4" Type="http://schemas.openxmlformats.org/officeDocument/2006/relationships/hyperlink" Target="https://en.wikipedia.org/wiki/Natural-language_understanding" TargetMode="External"/><Relationship Id="rId5" Type="http://schemas.openxmlformats.org/officeDocument/2006/relationships/hyperlink" Target="https://en.wikipedia.org/wiki/Text_mining"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scikit-learn-contrib/hdbscan"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irichlet_distribution"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clweb.org/anthology/D08-1003" TargetMode="External"/><Relationship Id="rId3" Type="http://schemas.openxmlformats.org/officeDocument/2006/relationships/hyperlink" Target="http://iswc2012.semanticweb.org/sites/default/files/76490257.pdf" TargetMode="External"/><Relationship Id="rId4" Type="http://schemas.openxmlformats.org/officeDocument/2006/relationships/hyperlink" Target="http://pages.cs.wisc.edu/~anhai/papers/kcs-sigmod13.pdf" TargetMode="External"/><Relationship Id="rId5" Type="http://schemas.openxmlformats.org/officeDocument/2006/relationships/hyperlink" Target="https://web.stanford.edu/~jurafsky/mintz.pdf" TargetMode="External"/><Relationship Id="rId6" Type="http://schemas.openxmlformats.org/officeDocument/2006/relationships/hyperlink" Target="http://aclweb.org/anthology/D17-1192" TargetMode="External"/><Relationship Id="rId7" Type="http://schemas.openxmlformats.org/officeDocument/2006/relationships/hyperlink" Target="https://cs.stanford.edu/people/czhang/zhang.thesis.pdf"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ntology_(information_science)"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s229.stanford.edu/section/cs229-hmm.pdf" TargetMode="External"/><Relationship Id="rId3" Type="http://schemas.openxmlformats.org/officeDocument/2006/relationships/hyperlink" Target="https://en.wikipedia.org/wiki/Viterbi_algorithm"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s229.stanford.edu/section/cs229-hmm.pdf" TargetMode="External"/><Relationship Id="rId3" Type="http://schemas.openxmlformats.org/officeDocument/2006/relationships/hyperlink" Target="https://en.wikipedia.org/wiki/Viterbi_algorithm" TargetMode="External"/><Relationship Id="rId4" Type="http://schemas.openxmlformats.org/officeDocument/2006/relationships/hyperlink" Target="https://www.slideshare.net/marinasantini1/lecture-7-hidden-markov-models-hmms" TargetMode="External"/><Relationship Id="rId5" Type="http://schemas.openxmlformats.org/officeDocument/2006/relationships/hyperlink" Target="http://users-cs.au.dk/cstorm/courses/PRiB_f12/slides/hidden-markov-models-1.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b764df335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b764df335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ed2a0a4d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ed2a0a4d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Implicit -&gt; allows conciseness (but potentially ambiguous)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Unlimited expressive power -&gt; flexible interpretation rules (so meanings != word as it is written)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Why do we still understand each other? -&gt; A lot of shared knowledge!</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accent2"/>
              </a:solidFill>
              <a:highlight>
                <a:srgbClr val="FFFFFF"/>
              </a:highlight>
              <a:latin typeface="Roboto"/>
              <a:ea typeface="Roboto"/>
              <a:cs typeface="Roboto"/>
              <a:sym typeface="Roboto"/>
            </a:endParaRPr>
          </a:p>
          <a:p>
            <a:pPr indent="0" lvl="0" marL="0" rtl="0" algn="l">
              <a:lnSpc>
                <a:spcPct val="115000"/>
              </a:lnSpc>
              <a:spcBef>
                <a:spcPts val="500"/>
              </a:spcBef>
              <a:spcAft>
                <a:spcPts val="0"/>
              </a:spcAft>
              <a:buNone/>
            </a:pPr>
            <a:r>
              <a:rPr lang="en" sz="1050">
                <a:solidFill>
                  <a:schemeClr val="accent2"/>
                </a:solidFill>
                <a:latin typeface="Roboto"/>
                <a:ea typeface="Roboto"/>
                <a:cs typeface="Roboto"/>
                <a:sym typeface="Roboto"/>
              </a:rPr>
              <a:t>Moreover...</a:t>
            </a:r>
            <a:endParaRPr sz="1050">
              <a:solidFill>
                <a:schemeClr val="accent2"/>
              </a:solidFill>
              <a:latin typeface="Roboto"/>
              <a:ea typeface="Roboto"/>
              <a:cs typeface="Roboto"/>
              <a:sym typeface="Roboto"/>
            </a:endParaRPr>
          </a:p>
          <a:p>
            <a:pPr indent="-295275" lvl="0" marL="457200" rtl="0" algn="l">
              <a:lnSpc>
                <a:spcPct val="115000"/>
              </a:lnSpc>
              <a:spcBef>
                <a:spcPts val="50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Existing words (or linguistic units) change over time.</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New words are added.</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Language contains errors.</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Linguistic units denote an idea or even several.</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We have lots of common sense knowledge and understand hierarchical structures in language.</a:t>
            </a:r>
            <a:endParaRPr sz="1050">
              <a:solidFill>
                <a:schemeClr val="accent2"/>
              </a:solidFill>
              <a:latin typeface="Roboto"/>
              <a:ea typeface="Roboto"/>
              <a:cs typeface="Roboto"/>
              <a:sym typeface="Roboto"/>
            </a:endParaRPr>
          </a:p>
          <a:p>
            <a:pPr indent="0" lvl="0" marL="0" rtl="0" algn="l">
              <a:spcBef>
                <a:spcPts val="500"/>
              </a:spcBef>
              <a:spcAft>
                <a:spcPts val="0"/>
              </a:spcAft>
              <a:buNone/>
            </a:pPr>
            <a:r>
              <a:t/>
            </a:r>
            <a:endParaRPr sz="1050">
              <a:solidFill>
                <a:schemeClr val="accent2"/>
              </a:solidFill>
              <a:highlight>
                <a:srgbClr val="FFFFFF"/>
              </a:highlight>
              <a:latin typeface="Roboto"/>
              <a:ea typeface="Roboto"/>
              <a:cs typeface="Roboto"/>
              <a:sym typeface="Roboto"/>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5b764df335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5b764df335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Is also a statistical modeling method that is usually applied for structured prediction (predict the sequence of labels; parsing; named entity recognition,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shallow parsing, etc.).</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CRF is a discriminative undirected probabilistic graphical models which somehow encodes known relationships between observations and construct consistent interpretations.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CRF is defined on top of observations X and random variables Y.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In particular, in conditional random field (X, Y) - random variable Y that is conditioned on X follows Markov property (memoryless).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In the context of CRFs, we are defining feature functions that takes as input: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(1) sentence, (2) position of the word, (3) label of the i-th word, (4) label of the previous word - and outputs a real value (feature value).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We can convert those features and feature scores to the probabilities by using exponentiation and normalization.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Label sequence modeled as a normalized product of feature functions.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accent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In order to express probability  </a:t>
            </a:r>
            <a:r>
              <a:rPr lang="en" sz="1300">
                <a:solidFill>
                  <a:schemeClr val="accent2"/>
                </a:solidFill>
                <a:highlight>
                  <a:srgbClr val="FFFFFF"/>
                </a:highlight>
                <a:latin typeface="Roboto"/>
                <a:ea typeface="Roboto"/>
                <a:cs typeface="Roboto"/>
                <a:sym typeface="Roboto"/>
              </a:rPr>
              <a:t>𝑃(𝑦|𝑥,𝑤) </a:t>
            </a:r>
            <a:r>
              <a:rPr lang="en" sz="1050">
                <a:solidFill>
                  <a:schemeClr val="accent2"/>
                </a:solidFill>
                <a:highlight>
                  <a:srgbClr val="FFFFFF"/>
                </a:highlight>
                <a:latin typeface="Roboto"/>
                <a:ea typeface="Roboto"/>
                <a:cs typeface="Roboto"/>
                <a:sym typeface="Roboto"/>
              </a:rPr>
              <a:t> of the sequence through the feature functions, exponentiation is used.</a:t>
            </a:r>
            <a:endParaRPr sz="1300">
              <a:solidFill>
                <a:schemeClr val="accent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To learn the weights of the features, we need to compute the gradient of the log probability p(labels | sentence).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Two options are possible once it comes to the inference over CRFs, either the graph is a chain or tree - then we can use HMM algorithms,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or if the graph contains loops.</a:t>
            </a:r>
            <a:endParaRPr sz="1050">
              <a:solidFill>
                <a:schemeClr val="accent2"/>
              </a:solidFill>
              <a:highlight>
                <a:srgbClr val="FFFFFF"/>
              </a:highlight>
              <a:latin typeface="Roboto"/>
              <a:ea typeface="Roboto"/>
              <a:cs typeface="Roboto"/>
              <a:sym typeface="Roboto"/>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5b764df335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5b764df335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5edc6fe6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edc6fe6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Review agenda for module:</a:t>
            </a:r>
            <a:endParaRPr b="1">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Motivation - Why Sequence Models?</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Recurrent Neural Networks - Overview - RNNs are the main tool we use for sequential models.</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Recurrent Neural Network Architectures </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Types of RNN cells</a:t>
            </a:r>
            <a:endParaRPr>
              <a:latin typeface="Roboto"/>
              <a:ea typeface="Roboto"/>
              <a:cs typeface="Roboto"/>
              <a:sym typeface="Roboto"/>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5edc6fe60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edc6fe60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Motivation: Why Sequence Models?</a:t>
            </a:r>
            <a:endParaRPr>
              <a:latin typeface="Roboto"/>
              <a:ea typeface="Roboto"/>
              <a:cs typeface="Roboto"/>
              <a:sym typeface="Roboto"/>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5edc6fe6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5edc6fe6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Feed forward networks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Why do we care?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What do we need to know about sequential models?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Feed forward Neural Network:</a:t>
            </a:r>
            <a:endParaRPr>
              <a:latin typeface="Roboto"/>
              <a:ea typeface="Roboto"/>
              <a:cs typeface="Roboto"/>
              <a:sym typeface="Roboto"/>
            </a:endParaRPr>
          </a:p>
          <a:p>
            <a:pPr indent="0" lvl="0" marL="0" rtl="0" algn="l">
              <a:lnSpc>
                <a:spcPct val="115000"/>
              </a:lnSpc>
              <a:spcBef>
                <a:spcPts val="0"/>
              </a:spcBef>
              <a:spcAft>
                <a:spcPts val="0"/>
              </a:spcAft>
              <a:buNone/>
            </a:pPr>
            <a:r>
              <a:rPr lang="en" u="sng">
                <a:solidFill>
                  <a:schemeClr val="hlink"/>
                </a:solidFill>
                <a:hlinkClick r:id="rId2"/>
              </a:rPr>
              <a:t>https://medium.com/@xtaraim/a-very-basic-introduction-to-feed-forward-neural-networks-97a33b34604f</a:t>
            </a:r>
            <a:endParaRPr>
              <a:latin typeface="Roboto"/>
              <a:ea typeface="Roboto"/>
              <a:cs typeface="Roboto"/>
              <a:sym typeface="Roboto"/>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5edc6fe60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5edc6fe60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a:t>
            </a:r>
            <a:r>
              <a:rPr lang="en">
                <a:latin typeface="Roboto"/>
                <a:ea typeface="Roboto"/>
                <a:cs typeface="Roboto"/>
                <a:sym typeface="Roboto"/>
              </a:rPr>
              <a:t>nput layer(s) at the bottom...</a:t>
            </a:r>
            <a:endParaRPr>
              <a:latin typeface="Roboto"/>
              <a:ea typeface="Roboto"/>
              <a:cs typeface="Roboto"/>
              <a:sym typeface="Roboto"/>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g5edc6fe60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5edc6fe60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Hidden layers - some hidden layers in the middle...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5edc6fe60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5edc6fe60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Output layer - output layers at the top/end. Going to have whatever prediction you care about here. </a:t>
            </a:r>
            <a:endParaRPr>
              <a:latin typeface="Roboto"/>
              <a:ea typeface="Roboto"/>
              <a:cs typeface="Roboto"/>
              <a:sym typeface="Roboto"/>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5edc6fe60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5edc6fe60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Fixed size layers - everything in this feed forward network is of fixed size.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The inputs need to be of the same size, no matter what I feed into it.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We can do things like change the batch size, but that is really things that go through it, not how big the actual network is.</a:t>
            </a:r>
            <a:endParaRPr>
              <a:latin typeface="Roboto"/>
              <a:ea typeface="Roboto"/>
              <a:cs typeface="Roboto"/>
              <a:sym typeface="Roboto"/>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5edc6fe60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5edc6fe60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Inference is stateless - completely stateless. Once done with training, freeze the weights.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Any example I feed through it isn’t going to go through it once and it’s not going to modify it afterwards.</a:t>
            </a:r>
            <a:endParaRPr>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ed2a0a4d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ed2a0a4d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Implicit -&gt; allows conciseness (but potentially ambiguous)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Unlimited expressive power -&gt; flexible interpretation rules (so meanings != word as it is written)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Why do we still understand each other? -&gt; A lot of shared knowledge!</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accent2"/>
              </a:solidFill>
              <a:highlight>
                <a:srgbClr val="FFFFFF"/>
              </a:highlight>
              <a:latin typeface="Roboto"/>
              <a:ea typeface="Roboto"/>
              <a:cs typeface="Roboto"/>
              <a:sym typeface="Roboto"/>
            </a:endParaRPr>
          </a:p>
          <a:p>
            <a:pPr indent="0" lvl="0" marL="0" rtl="0" algn="l">
              <a:lnSpc>
                <a:spcPct val="115000"/>
              </a:lnSpc>
              <a:spcBef>
                <a:spcPts val="500"/>
              </a:spcBef>
              <a:spcAft>
                <a:spcPts val="0"/>
              </a:spcAft>
              <a:buClr>
                <a:schemeClr val="dk1"/>
              </a:buClr>
              <a:buSzPts val="1100"/>
              <a:buFont typeface="Arial"/>
              <a:buNone/>
            </a:pPr>
            <a:r>
              <a:rPr lang="en" sz="1050">
                <a:solidFill>
                  <a:schemeClr val="accent2"/>
                </a:solidFill>
                <a:latin typeface="Roboto"/>
                <a:ea typeface="Roboto"/>
                <a:cs typeface="Roboto"/>
                <a:sym typeface="Roboto"/>
              </a:rPr>
              <a:t>Moreover...</a:t>
            </a:r>
            <a:endParaRPr sz="1050">
              <a:solidFill>
                <a:schemeClr val="accent2"/>
              </a:solidFill>
              <a:latin typeface="Roboto"/>
              <a:ea typeface="Roboto"/>
              <a:cs typeface="Roboto"/>
              <a:sym typeface="Roboto"/>
            </a:endParaRPr>
          </a:p>
          <a:p>
            <a:pPr indent="-295275" lvl="0" marL="457200" rtl="0" algn="l">
              <a:lnSpc>
                <a:spcPct val="115000"/>
              </a:lnSpc>
              <a:spcBef>
                <a:spcPts val="50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Existing words (or linguistic units) change over time.</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New words are added.</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Language contains errors.</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Linguistic units denote an idea or even several.</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We have lots of common sense knowledge and understand hierarchical structures in language.</a:t>
            </a:r>
            <a:endParaRPr sz="1050">
              <a:solidFill>
                <a:schemeClr val="accent2"/>
              </a:solidFill>
              <a:latin typeface="Roboto"/>
              <a:ea typeface="Roboto"/>
              <a:cs typeface="Roboto"/>
              <a:sym typeface="Roboto"/>
            </a:endParaRPr>
          </a:p>
          <a:p>
            <a:pPr indent="0" lvl="0" marL="0" rtl="0" algn="l">
              <a:spcBef>
                <a:spcPts val="500"/>
              </a:spcBef>
              <a:spcAft>
                <a:spcPts val="0"/>
              </a:spcAft>
              <a:buNone/>
            </a:pPr>
            <a:r>
              <a:t/>
            </a:r>
            <a:endParaRPr sz="1050">
              <a:solidFill>
                <a:schemeClr val="accent2"/>
              </a:solidFill>
              <a:highlight>
                <a:srgbClr val="FFFFFF"/>
              </a:highlight>
              <a:latin typeface="Roboto"/>
              <a:ea typeface="Roboto"/>
              <a:cs typeface="Roboto"/>
              <a:sym typeface="Roboto"/>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5edc6fe60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5edc6fe60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Nodes are unordered - any node within a given hidden layer is identical to each other.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There is no ordering at all going on here. </a:t>
            </a:r>
            <a:endParaRPr>
              <a:latin typeface="Roboto"/>
              <a:ea typeface="Roboto"/>
              <a:cs typeface="Roboto"/>
              <a:sym typeface="Roboto"/>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5edc6fe60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5edc6fe60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Language as input - feedforward networks are very useful, you have been using them for a while and you are able to do good things with them.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If you have something that is variable input then you have to convert it to make it a fixed length input. </a:t>
            </a:r>
            <a:endParaRPr>
              <a:latin typeface="Roboto"/>
              <a:ea typeface="Roboto"/>
              <a:cs typeface="Roboto"/>
              <a:sym typeface="Roboto"/>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5edc6fe60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5edc6fe60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Example: Let’s say you have sentences that you want to feed into the network.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This is a typical approach - you might remember the movie review example from the embeddings exercise in MLCC. </a:t>
            </a:r>
            <a:endParaRPr>
              <a:latin typeface="Roboto"/>
              <a:ea typeface="Roboto"/>
              <a:cs typeface="Roboto"/>
              <a:sym typeface="Roboto"/>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5edc6fe60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5edc6fe60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Words are embedded independently - take these sentences, and you would embed each word independently. </a:t>
            </a:r>
            <a:endParaRPr>
              <a:latin typeface="Roboto"/>
              <a:ea typeface="Roboto"/>
              <a:cs typeface="Roboto"/>
              <a:sym typeface="Roboto"/>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5edc6fe60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edc6fe60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Embeddings are aggregated using sum or average - figure out some aggregation strategy that embeds those at a fixed length. </a:t>
            </a:r>
            <a:endParaRPr>
              <a:latin typeface="Roboto"/>
              <a:ea typeface="Roboto"/>
              <a:cs typeface="Roboto"/>
              <a:sym typeface="Roboto"/>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5edc6fe60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5edc6fe60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Yielding vectors of fixed size - if you can aggregate these embeddings and get them into a fixed length, then you can use that fixed length to feed into our fixed length network. </a:t>
            </a:r>
            <a:endParaRPr>
              <a:latin typeface="Roboto"/>
              <a:ea typeface="Roboto"/>
              <a:cs typeface="Roboto"/>
              <a:sym typeface="Roboto"/>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5edc6fe60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5edc6fe60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This is essentially the “bag of words” approach:</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Take everything, regardless of position, in the sentence, aggregate it all together, and now we have single embedding that represents the whole sentence, over all of the terms. </a:t>
            </a:r>
            <a:endParaRPr>
              <a:latin typeface="Roboto"/>
              <a:ea typeface="Roboto"/>
              <a:cs typeface="Roboto"/>
              <a:sym typeface="Roboto"/>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5edc6fe60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5edc6fe60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Bag of Words Pros </a:t>
            </a:r>
            <a:endParaRPr b="1">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Pretty good actually.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Can handle variable length data (doesn’t matter how many words sentence has).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Feed it into a traditional FF network.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Attach onto this embedding (see previous slide).</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If we have other features we can keep tracking them on here.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We can include multiple variable or fixed length features. All can go and be fed into the network together.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We see empirical success, in practice. (Example: movie reviews).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Bag of words is faster, simpler than RNN.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Usually works.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You should try this before moving on to more difficult models because it can be effective and fast.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This can affect things like latency and how difficult it is to train the model and interpret. </a:t>
            </a:r>
            <a:endParaRPr>
              <a:latin typeface="Roboto"/>
              <a:ea typeface="Roboto"/>
              <a:cs typeface="Roboto"/>
              <a:sym typeface="Roboto"/>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Google Shape;1292;g5edc6fe60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5edc6fe60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Bag of Words Cons: </a:t>
            </a:r>
            <a:endParaRPr b="1">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Destroys our input. - the input was in a nice logical order.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Have now said that sentence is now the same as that set of words.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That’s just the nature of what bag of words does with the aggregation function. Aggregation function is completely agnostic to what the order was in the sentence.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This can cause problems because the set of words doesn’t contain all of the information that we have syntactically in our sentence.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5edc6fe60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5edc6fe60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Structure and Ordering is important.</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Can be very important for Humor or sarcasm which can rely on a play on words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Obvious example are modifiers. Things like “not” - if you put not in front of a word, it completely changes its meaning.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Also applies to some multi-word phrases like “jumbo shrimp” and “forest city bridge”. You can imagine with “forest city bridge” using the bag of words approach.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It will take things that have very different meanings from each other and will try to average that out across those words. In this case, if you had some idea of the ordering, you would be better off. </a:t>
            </a:r>
            <a:endParaRPr>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ed2a0a4d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ed2a0a4d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text document (query, web page) -&gt; preprocessing, parsing, understanding, classification, sequence labeling, summarization, …</a:t>
            </a:r>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3" name="Shape 1303"/>
        <p:cNvGrpSpPr/>
        <p:nvPr/>
      </p:nvGrpSpPr>
      <p:grpSpPr>
        <a:xfrm>
          <a:off x="0" y="0"/>
          <a:ext cx="0" cy="0"/>
          <a:chOff x="0" y="0"/>
          <a:chExt cx="0" cy="0"/>
        </a:xfrm>
      </p:grpSpPr>
      <p:sp>
        <p:nvSpPr>
          <p:cNvPr id="1304" name="Google Shape;1304;g5edc6fe60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5edc6fe60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Recurrent Neural Networks: Overview - Let’s take our “giant hammer” of DNNs (deep neural networks), and put it in a for loop.</a:t>
            </a:r>
            <a:endParaRPr>
              <a:latin typeface="Roboto"/>
              <a:ea typeface="Roboto"/>
              <a:cs typeface="Roboto"/>
              <a:sym typeface="Roboto"/>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g5edc6fe60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5edc6fe60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Here is some pseudocode.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RNN: A Cell - this is going to look a lot like neural net cells you’ve seen before.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Going to have an input and an output, the big difference is that we are going to have an extra thing we feed in: a state.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Both an input state (start) and an output state (end). We want to label/add these states with one constraint.</a:t>
            </a:r>
            <a:endParaRPr>
              <a:latin typeface="Roboto"/>
              <a:ea typeface="Roboto"/>
              <a:cs typeface="Roboto"/>
              <a:sym typeface="Roboto"/>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5edc6fe60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5edc6fe60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Feed in the current input and a basic state.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The only rule: start state and end state must have the same dimension, same set of floating point numbers that we feed in and out. Require that they are the same. </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5edc6fe60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5edc6fe60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Stitch them together. Whatever gets passed out as the state, feed it in at the next timestep.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This is the for loop that’s going on here, you can see it in pseudocode on the side, where for every term in our sequence, we’re going to run this RNN cell once. And for each term, we are going to run it, we’re going to feed in the current input and some initial state at the first time step, and then get an output and a new state which is fed in at the next time step.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The idea is that the network is going to learn what sorts of information it needs to be passing along at that state at every time step for it to be doing a good job on its prediction task.</a:t>
            </a:r>
            <a:br>
              <a:rPr lang="en">
                <a:latin typeface="Roboto"/>
                <a:ea typeface="Roboto"/>
                <a:cs typeface="Roboto"/>
                <a:sym typeface="Roboto"/>
              </a:rPr>
            </a:b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So, we’re putting a loop around a normal network and remembering some things to feed in at future time steps, allowing the network to figure out what it should be remembering.</a:t>
            </a:r>
            <a:br>
              <a:rPr lang="en"/>
            </a:b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5edc6fe60c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5edc6fe60c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Unrolling the For Loop</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In this diagram, we will look inside the RNN cell (left), and unroll the for loop, to represent it on the right.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We feed in different input at every time step (each box), get a different output at every time step, and pass straight from left to right. The state will propagate along from one time step to another.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Again, this is a visual representation with the for loop unrolled, which helps us visualize the inside of the RNN cell. </a:t>
            </a:r>
            <a:endParaRPr>
              <a:latin typeface="Roboto"/>
              <a:ea typeface="Roboto"/>
              <a:cs typeface="Roboto"/>
              <a:sym typeface="Roboto"/>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Google Shape;1402;g5edc6fe60c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5edc6fe60c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Each cell is identical and they share weights.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In reality, one cell, one set of weights that you’re learning.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Learning single function that you’re applying over and over again to parts of the input at a time.</a:t>
            </a:r>
            <a:endParaRPr>
              <a:latin typeface="Roboto"/>
              <a:ea typeface="Roboto"/>
              <a:cs typeface="Roboto"/>
              <a:sym typeface="Roboto"/>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5edc6fe60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5edc6fe60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Because it is wrapped in a for loop, </a:t>
            </a:r>
            <a:r>
              <a:rPr lang="en">
                <a:latin typeface="Roboto"/>
                <a:ea typeface="Roboto"/>
                <a:cs typeface="Roboto"/>
                <a:sym typeface="Roboto"/>
              </a:rPr>
              <a:t>you are training a single cell repeatedly in an RNN. The outputs you care about depend on the problem you’re modeling.</a:t>
            </a:r>
            <a:endParaRPr>
              <a:latin typeface="Roboto"/>
              <a:ea typeface="Roboto"/>
              <a:cs typeface="Roboto"/>
              <a:sym typeface="Roboto"/>
            </a:endParaRPr>
          </a:p>
          <a:p>
            <a:pPr indent="0" lvl="0" marL="0" rtl="0" algn="l">
              <a:lnSpc>
                <a:spcPct val="115000"/>
              </a:lnSpc>
              <a:spcBef>
                <a:spcPts val="0"/>
              </a:spcBef>
              <a:spcAft>
                <a:spcPts val="0"/>
              </a:spcAft>
              <a:buNone/>
            </a:pPr>
            <a:r>
              <a:t/>
            </a:r>
            <a:endParaRPr i="1">
              <a:latin typeface="Roboto"/>
              <a:ea typeface="Roboto"/>
              <a:cs typeface="Roboto"/>
              <a:sym typeface="Roboto"/>
            </a:endParaRPr>
          </a:p>
          <a:p>
            <a:pPr indent="0" lvl="0" marL="0" rtl="0" algn="l">
              <a:lnSpc>
                <a:spcPct val="115000"/>
              </a:lnSpc>
              <a:spcBef>
                <a:spcPts val="0"/>
              </a:spcBef>
              <a:spcAft>
                <a:spcPts val="0"/>
              </a:spcAft>
              <a:buNone/>
            </a:pPr>
            <a:r>
              <a:rPr b="1" i="1" lang="en">
                <a:latin typeface="Roboto"/>
                <a:ea typeface="Roboto"/>
                <a:cs typeface="Roboto"/>
                <a:sym typeface="Roboto"/>
              </a:rPr>
              <a:t>Pause here for questions.</a:t>
            </a:r>
            <a:endParaRPr b="1"/>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5edc6fe60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5edc6fe60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Google Shape;1521;g5edc6fe60c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5edc6fe60c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a:ea typeface="Roboto"/>
                <a:cs typeface="Roboto"/>
                <a:sym typeface="Roboto"/>
              </a:rPr>
              <a:t>Recurrent Neural Network Architectures - let’s talk about a few different ways that you can set up the inputs and the outputs. </a:t>
            </a:r>
            <a:endParaRPr>
              <a:latin typeface="Roboto"/>
              <a:ea typeface="Roboto"/>
              <a:cs typeface="Roboto"/>
              <a:sym typeface="Roboto"/>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Google Shape;1527;g5edc6fe60c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5edc6fe60c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Ask students: </a:t>
            </a:r>
            <a:r>
              <a:rPr lang="en">
                <a:latin typeface="Roboto"/>
                <a:ea typeface="Roboto"/>
                <a:cs typeface="Roboto"/>
                <a:sym typeface="Roboto"/>
              </a:rPr>
              <a:t>“Can someone provide an example for one of these types?”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Different types of Neural Networks</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Standard FF DNN, no recurrence (e.g., image classification)</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RNN: Sequence output (e.g., take image, output caption)</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RNN: Sequence input (e.g., take sentence, output sentiment classification)</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RNN: Sequence to Sequence (e.g., machine translation, speech recognition)</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RNN: Synced classification (e.g., classify every video frame)</a:t>
            </a:r>
            <a:endParaRPr>
              <a:latin typeface="Roboto"/>
              <a:ea typeface="Roboto"/>
              <a:cs typeface="Roboto"/>
              <a:sym typeface="Roboto"/>
            </a:endParaRPr>
          </a:p>
          <a:p>
            <a:pPr indent="0" lvl="0" marL="457200" marR="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ed2a0a4d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ed2a0a4d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g5edc6fe60c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5edc6fe60c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Many to Many (one direction)</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My loss function is applied to each output/node individually.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For something like this I can evaluate each node and know whether I am correct or not.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Ask students: Does anyone have an example of another problem that would predict the many to many configuration?</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i="1" lang="en">
                <a:latin typeface="Roboto"/>
                <a:ea typeface="Roboto"/>
                <a:cs typeface="Roboto"/>
                <a:sym typeface="Roboto"/>
              </a:rPr>
              <a:t>(canvas students for answers)</a:t>
            </a:r>
            <a:endParaRPr b="1"/>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5edc6fe60c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5edc6fe60c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5edc6fe60c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5edc6fe60c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Many to One</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Multiple inputs and produce a single output.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One example: sentiment analysis.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Feed in a whole bunch of words (e.g., movie review), output - was it a positive or negative review?</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Since we are making a single prediction across an entire body of text, we can wait until the last time step to produce a prediction.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Spam filtering example. Read entire email and only after reading whole thing do we decide if it is spam or not spam. Might need a lot of memory for a lot of time steps; this will be covered later.</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Ask students for any additional examples of many-to-one problems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i="1" lang="en">
                <a:latin typeface="Roboto"/>
                <a:ea typeface="Roboto"/>
                <a:cs typeface="Roboto"/>
                <a:sym typeface="Roboto"/>
              </a:rPr>
              <a:t>(canvas students for answers)</a:t>
            </a:r>
            <a:endParaRPr i="1">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7" name="Shape 1717"/>
        <p:cNvGrpSpPr/>
        <p:nvPr/>
      </p:nvGrpSpPr>
      <p:grpSpPr>
        <a:xfrm>
          <a:off x="0" y="0"/>
          <a:ext cx="0" cy="0"/>
          <a:chOff x="0" y="0"/>
          <a:chExt cx="0" cy="0"/>
        </a:xfrm>
      </p:grpSpPr>
      <p:sp>
        <p:nvSpPr>
          <p:cNvPr id="1718" name="Google Shape;1718;g5edc6fe60c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5edc6fe60c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Many to One</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Multiple inputs and produce a single output.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One example: sentiment analysis.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Feed in a whole bunch of words (e.g., movie review), output - was it a positive or negative review?</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Since we are making a single prediction across an entire body of text, we can wait until the last time step to produce a prediction.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Spam filtering example. Read entire email and only after reading whole thing do we decide if it is spam or not spam. Might need a lot of memory for a lot of time steps; this will be covered later.</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Ask students for any additional examples of many-to-one problems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i="1" lang="en">
                <a:latin typeface="Roboto"/>
                <a:ea typeface="Roboto"/>
                <a:cs typeface="Roboto"/>
                <a:sym typeface="Roboto"/>
              </a:rPr>
              <a:t>(canvas students for answers)</a:t>
            </a:r>
            <a:endParaRPr i="1">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4" name="Shape 1764"/>
        <p:cNvGrpSpPr/>
        <p:nvPr/>
      </p:nvGrpSpPr>
      <p:grpSpPr>
        <a:xfrm>
          <a:off x="0" y="0"/>
          <a:ext cx="0" cy="0"/>
          <a:chOff x="0" y="0"/>
          <a:chExt cx="0" cy="0"/>
        </a:xfrm>
      </p:grpSpPr>
      <p:sp>
        <p:nvSpPr>
          <p:cNvPr id="1765" name="Google Shape;1765;g5edc6fe60c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5edc6fe60c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2" name="Shape 1812"/>
        <p:cNvGrpSpPr/>
        <p:nvPr/>
      </p:nvGrpSpPr>
      <p:grpSpPr>
        <a:xfrm>
          <a:off x="0" y="0"/>
          <a:ext cx="0" cy="0"/>
          <a:chOff x="0" y="0"/>
          <a:chExt cx="0" cy="0"/>
        </a:xfrm>
      </p:grpSpPr>
      <p:sp>
        <p:nvSpPr>
          <p:cNvPr id="1813" name="Google Shape;1813;g5edc6fe60c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5edc6fe60c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Sequence to Sequence</a:t>
            </a:r>
            <a:r>
              <a:rPr lang="en">
                <a:latin typeface="Roboto"/>
                <a:ea typeface="Roboto"/>
                <a:cs typeface="Roboto"/>
                <a:sym typeface="Roboto"/>
              </a:rPr>
              <a:t>: example - translation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Read all inputs until inputs exhausted. </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Read outputs, all outputs get compared against my labels and that creates my loss function.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Walk through translation example</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Take individual words, embed them into floating point representation.</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Feed that into network at every time step, output will be probability distribution over the words in vocab that we care about.</a:t>
            </a:r>
            <a:endParaRPr>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lang="en">
                <a:latin typeface="Roboto"/>
                <a:ea typeface="Roboto"/>
                <a:cs typeface="Roboto"/>
                <a:sym typeface="Roboto"/>
              </a:rPr>
              <a:t>Pick a set of words as output to use (e.g., output will be top million most commonly used words in language; large softmax, but tools like candidate sampling/sample softmax make it more efficient).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Thing to think about, at inference time, how to make sure outputs are coherent, use beam search to keep top/most likely candidates.</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8" name="Shape 1858"/>
        <p:cNvGrpSpPr/>
        <p:nvPr/>
      </p:nvGrpSpPr>
      <p:grpSpPr>
        <a:xfrm>
          <a:off x="0" y="0"/>
          <a:ext cx="0" cy="0"/>
          <a:chOff x="0" y="0"/>
          <a:chExt cx="0" cy="0"/>
        </a:xfrm>
      </p:grpSpPr>
      <p:sp>
        <p:nvSpPr>
          <p:cNvPr id="1859" name="Google Shape;1859;g5edc6fe60c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5edc6fe60c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Sequence to Sequence</a:t>
            </a:r>
            <a:r>
              <a:rPr lang="en">
                <a:latin typeface="Roboto"/>
                <a:ea typeface="Roboto"/>
                <a:cs typeface="Roboto"/>
                <a:sym typeface="Roboto"/>
              </a:rPr>
              <a:t> continued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We don’t know how long output is going to be, so keep generating output tokens until end of sentence token.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What if we don’t produce an end? When do I want to terminate? Use maximum length of allowed prediction, or stop generating when probability falls below certain threshold.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In a generative model that doesn’t terminate, can look like “hallucinations” or gibberish, at some point might look like </a:t>
            </a:r>
            <a:r>
              <a:rPr lang="en" u="sng">
                <a:solidFill>
                  <a:srgbClr val="1155CC"/>
                </a:solidFill>
                <a:latin typeface="Roboto"/>
                <a:ea typeface="Roboto"/>
                <a:cs typeface="Roboto"/>
                <a:sym typeface="Roboto"/>
                <a:hlinkClick r:id="rId2"/>
              </a:rPr>
              <a:t>Markov Model</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More common to use a different set of weights in the input stage and the output stage.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Can combine CNNs with RNNs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Can have bi-directional RNN when you feed sentences in forward and backwards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If questions about Translate come up, you can refer students to blog posts: </a:t>
            </a:r>
            <a:endParaRPr>
              <a:latin typeface="Roboto"/>
              <a:ea typeface="Roboto"/>
              <a:cs typeface="Roboto"/>
              <a:sym typeface="Roboto"/>
            </a:endParaRPr>
          </a:p>
          <a:p>
            <a:pPr indent="0" lvl="0" marL="0" rtl="0" algn="l">
              <a:spcBef>
                <a:spcPts val="0"/>
              </a:spcBef>
              <a:spcAft>
                <a:spcPts val="0"/>
              </a:spcAft>
              <a:buNone/>
            </a:pPr>
            <a:r>
              <a:rPr lang="en" u="sng">
                <a:solidFill>
                  <a:srgbClr val="1155CC"/>
                </a:solidFill>
                <a:latin typeface="Roboto"/>
                <a:ea typeface="Roboto"/>
                <a:cs typeface="Roboto"/>
                <a:sym typeface="Roboto"/>
                <a:hlinkClick r:id="rId3"/>
              </a:rPr>
              <a:t>https://research.googleblog.com/2016/09/a-neural-network-for-machine.html</a:t>
            </a:r>
            <a:endParaRPr>
              <a:latin typeface="Roboto"/>
              <a:ea typeface="Roboto"/>
              <a:cs typeface="Roboto"/>
              <a:sym typeface="Roboto"/>
            </a:endParaRPr>
          </a:p>
          <a:p>
            <a:pPr indent="0" lvl="0" marL="0" rtl="0" algn="l">
              <a:spcBef>
                <a:spcPts val="0"/>
              </a:spcBef>
              <a:spcAft>
                <a:spcPts val="0"/>
              </a:spcAft>
              <a:buNone/>
            </a:pPr>
            <a:r>
              <a:rPr lang="en" u="sng">
                <a:solidFill>
                  <a:srgbClr val="1155CC"/>
                </a:solidFill>
                <a:latin typeface="Roboto"/>
                <a:ea typeface="Roboto"/>
                <a:cs typeface="Roboto"/>
                <a:sym typeface="Roboto"/>
                <a:hlinkClick r:id="rId4"/>
              </a:rPr>
              <a:t>https://research.googleblog.com/2016/11/zero-shot-translation-with-googles.html</a:t>
            </a:r>
            <a:r>
              <a:rPr lang="en">
                <a:latin typeface="Roboto"/>
                <a:ea typeface="Roboto"/>
                <a:cs typeface="Roboto"/>
                <a:sym typeface="Roboto"/>
              </a:rPr>
              <a:t> </a:t>
            </a:r>
            <a:endParaRPr b="1">
              <a:latin typeface="Roboto"/>
              <a:ea typeface="Roboto"/>
              <a:cs typeface="Roboto"/>
              <a:sym typeface="Roboto"/>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4" name="Shape 1904"/>
        <p:cNvGrpSpPr/>
        <p:nvPr/>
      </p:nvGrpSpPr>
      <p:grpSpPr>
        <a:xfrm>
          <a:off x="0" y="0"/>
          <a:ext cx="0" cy="0"/>
          <a:chOff x="0" y="0"/>
          <a:chExt cx="0" cy="0"/>
        </a:xfrm>
      </p:grpSpPr>
      <p:sp>
        <p:nvSpPr>
          <p:cNvPr id="1905" name="Google Shape;1905;g5edc6fe60c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5edc6fe60c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encode the input or consition?</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Google Shape;1911;g5edc6fe60c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5edc6fe60c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g5edc6fe60c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5edc6fe60c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ed2a0a4d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ed2a0a4d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of documents -&gt; Summarization, Information Extraction, Clustering, Indexing/Ranking,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1" name="Shape 2021"/>
        <p:cNvGrpSpPr/>
        <p:nvPr/>
      </p:nvGrpSpPr>
      <p:grpSpPr>
        <a:xfrm>
          <a:off x="0" y="0"/>
          <a:ext cx="0" cy="0"/>
          <a:chOff x="0" y="0"/>
          <a:chExt cx="0" cy="0"/>
        </a:xfrm>
      </p:grpSpPr>
      <p:sp>
        <p:nvSpPr>
          <p:cNvPr id="2022" name="Google Shape;2022;g5edc6fe60c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5edc6fe60c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RNN Architecture: Sequence to Sequence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Another example of language modeling: feed in words one by one, at some point, an end token will represent that you are done reading input</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Feed W (“start”) into decoder, decoder learns to produce outputs</a:t>
            </a:r>
            <a:endParaRPr>
              <a:latin typeface="Roboto"/>
              <a:ea typeface="Roboto"/>
              <a:cs typeface="Roboto"/>
              <a:sym typeface="Roboto"/>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7" name="Shape 2027"/>
        <p:cNvGrpSpPr/>
        <p:nvPr/>
      </p:nvGrpSpPr>
      <p:grpSpPr>
        <a:xfrm>
          <a:off x="0" y="0"/>
          <a:ext cx="0" cy="0"/>
          <a:chOff x="0" y="0"/>
          <a:chExt cx="0" cy="0"/>
        </a:xfrm>
      </p:grpSpPr>
      <p:sp>
        <p:nvSpPr>
          <p:cNvPr id="2028" name="Google Shape;2028;g5edc6fe60c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5edc6fe60c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RNN Architecture: Sequence to Sequence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Another example of language modeling: feed in words one by one, at some point, an end token will represent that you are done reading input</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Feed W (“start”) into decoder, decoder learns to produce outputs</a:t>
            </a:r>
            <a:endParaRPr>
              <a:latin typeface="Roboto"/>
              <a:ea typeface="Roboto"/>
              <a:cs typeface="Roboto"/>
              <a:sym typeface="Roboto"/>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4" name="Shape 2034"/>
        <p:cNvGrpSpPr/>
        <p:nvPr/>
      </p:nvGrpSpPr>
      <p:grpSpPr>
        <a:xfrm>
          <a:off x="0" y="0"/>
          <a:ext cx="0" cy="0"/>
          <a:chOff x="0" y="0"/>
          <a:chExt cx="0" cy="0"/>
        </a:xfrm>
      </p:grpSpPr>
      <p:sp>
        <p:nvSpPr>
          <p:cNvPr id="2035" name="Google Shape;2035;g5edc6fe60c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5edc6fe60c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RNN Architecture: Sequence to Sequence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Another example of language modeling: feed in words one by one, at some point, an end token will represent that you are done reading input</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Feed W (“start”) into decoder, decoder learns to produce outputs</a:t>
            </a:r>
            <a:endParaRPr>
              <a:latin typeface="Roboto"/>
              <a:ea typeface="Roboto"/>
              <a:cs typeface="Roboto"/>
              <a:sym typeface="Roboto"/>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1" name="Shape 2041"/>
        <p:cNvGrpSpPr/>
        <p:nvPr/>
      </p:nvGrpSpPr>
      <p:grpSpPr>
        <a:xfrm>
          <a:off x="0" y="0"/>
          <a:ext cx="0" cy="0"/>
          <a:chOff x="0" y="0"/>
          <a:chExt cx="0" cy="0"/>
        </a:xfrm>
      </p:grpSpPr>
      <p:sp>
        <p:nvSpPr>
          <p:cNvPr id="2042" name="Google Shape;2042;g5edc6fe60c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5edc6fe60c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RNN Architecture: Sequence to Sequence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Another example of language modeling: feed in words one by one, at some point, an end token will represent that you are done reading input</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Feed W (“start”) into decoder, decoder learns to produce outputs</a:t>
            </a:r>
            <a:endParaRPr>
              <a:latin typeface="Roboto"/>
              <a:ea typeface="Roboto"/>
              <a:cs typeface="Roboto"/>
              <a:sym typeface="Roboto"/>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g5edc6fe60c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5edc6fe60c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RNN Architecture: Sequence to Sequence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Another example of language modeling: feed in words one by one, at some point, an end token will represent that you are done reading input</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Feed W (“start”) into decoder, decoder learns to produce outputs</a:t>
            </a:r>
            <a:endParaRPr>
              <a:latin typeface="Roboto"/>
              <a:ea typeface="Roboto"/>
              <a:cs typeface="Roboto"/>
              <a:sym typeface="Roboto"/>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5" name="Shape 2055"/>
        <p:cNvGrpSpPr/>
        <p:nvPr/>
      </p:nvGrpSpPr>
      <p:grpSpPr>
        <a:xfrm>
          <a:off x="0" y="0"/>
          <a:ext cx="0" cy="0"/>
          <a:chOff x="0" y="0"/>
          <a:chExt cx="0" cy="0"/>
        </a:xfrm>
      </p:grpSpPr>
      <p:sp>
        <p:nvSpPr>
          <p:cNvPr id="2056" name="Google Shape;2056;g5edc6fe60c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5edc6fe60c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RNN Architecture: Sequence to Sequence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Another example of language modeling: feed in words one by one, at some point, an end token will represent that you are done reading input</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Feed W (“start”) into decoder, decoder learns to produce outputs</a:t>
            </a:r>
            <a:endParaRPr>
              <a:latin typeface="Roboto"/>
              <a:ea typeface="Roboto"/>
              <a:cs typeface="Roboto"/>
              <a:sym typeface="Roboto"/>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3" name="Shape 2063"/>
        <p:cNvGrpSpPr/>
        <p:nvPr/>
      </p:nvGrpSpPr>
      <p:grpSpPr>
        <a:xfrm>
          <a:off x="0" y="0"/>
          <a:ext cx="0" cy="0"/>
          <a:chOff x="0" y="0"/>
          <a:chExt cx="0" cy="0"/>
        </a:xfrm>
      </p:grpSpPr>
      <p:sp>
        <p:nvSpPr>
          <p:cNvPr id="2064" name="Google Shape;2064;g5edc6fe60c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5edc6fe60c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RNN Architecture: Sequence to Sequence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Another example of language modeling: feed in words one by one, at some point, an end token will represent that you are done reading input</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Feed W (“start”) into decoder, decoder learns to produce outputs</a:t>
            </a:r>
            <a:endParaRPr>
              <a:latin typeface="Roboto"/>
              <a:ea typeface="Roboto"/>
              <a:cs typeface="Roboto"/>
              <a:sym typeface="Roboto"/>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Google Shape;2073;g5edc6fe60c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5edc6fe60c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RNN Architecture: Sequence to Sequence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Another example of language modeling: feed in words one by one, at some point, an end token will represent that you are done reading input</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Feed W (“start”) into decoder, decoder learns to produce outputs</a:t>
            </a:r>
            <a:endParaRPr>
              <a:latin typeface="Roboto"/>
              <a:ea typeface="Roboto"/>
              <a:cs typeface="Roboto"/>
              <a:sym typeface="Roboto"/>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1" name="Shape 2081"/>
        <p:cNvGrpSpPr/>
        <p:nvPr/>
      </p:nvGrpSpPr>
      <p:grpSpPr>
        <a:xfrm>
          <a:off x="0" y="0"/>
          <a:ext cx="0" cy="0"/>
          <a:chOff x="0" y="0"/>
          <a:chExt cx="0" cy="0"/>
        </a:xfrm>
      </p:grpSpPr>
      <p:sp>
        <p:nvSpPr>
          <p:cNvPr id="2082" name="Google Shape;2082;g5edc6fe60c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5edc6fe60c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RNN Architecture: Sequence to Sequence</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Feed W (“start”) into decoder, decoder learns to produce outputs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BUT!!!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We are compressing a lot of information in a finite-sized</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vector.</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Gradients have a long way to travel.</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Represent a source sentence as a matrix</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Generate a target sentence from a matrix</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This will</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Solve the capacity problem</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Solve the gradient flow problem</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5edc6fe60c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5edc6fe60c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ed2a0a4d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ed2a0a4d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"onebox" - is the top result aiming to directly give user an answer.</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5" name="Shape 2095"/>
        <p:cNvGrpSpPr/>
        <p:nvPr/>
      </p:nvGrpSpPr>
      <p:grpSpPr>
        <a:xfrm>
          <a:off x="0" y="0"/>
          <a:ext cx="0" cy="0"/>
          <a:chOff x="0" y="0"/>
          <a:chExt cx="0" cy="0"/>
        </a:xfrm>
      </p:grpSpPr>
      <p:sp>
        <p:nvSpPr>
          <p:cNvPr id="2096" name="Google Shape;2096;g5edc6fe60c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5edc6fe60c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2" name="Shape 2102"/>
        <p:cNvGrpSpPr/>
        <p:nvPr/>
      </p:nvGrpSpPr>
      <p:grpSpPr>
        <a:xfrm>
          <a:off x="0" y="0"/>
          <a:ext cx="0" cy="0"/>
          <a:chOff x="0" y="0"/>
          <a:chExt cx="0" cy="0"/>
        </a:xfrm>
      </p:grpSpPr>
      <p:sp>
        <p:nvSpPr>
          <p:cNvPr id="2103" name="Google Shape;2103;g5edc6fe60c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5edc6fe60c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9" name="Shape 2109"/>
        <p:cNvGrpSpPr/>
        <p:nvPr/>
      </p:nvGrpSpPr>
      <p:grpSpPr>
        <a:xfrm>
          <a:off x="0" y="0"/>
          <a:ext cx="0" cy="0"/>
          <a:chOff x="0" y="0"/>
          <a:chExt cx="0" cy="0"/>
        </a:xfrm>
      </p:grpSpPr>
      <p:sp>
        <p:nvSpPr>
          <p:cNvPr id="2110" name="Google Shape;2110;g5edc6fe60c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5edc6fe60c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6" name="Shape 2116"/>
        <p:cNvGrpSpPr/>
        <p:nvPr/>
      </p:nvGrpSpPr>
      <p:grpSpPr>
        <a:xfrm>
          <a:off x="0" y="0"/>
          <a:ext cx="0" cy="0"/>
          <a:chOff x="0" y="0"/>
          <a:chExt cx="0" cy="0"/>
        </a:xfrm>
      </p:grpSpPr>
      <p:sp>
        <p:nvSpPr>
          <p:cNvPr id="2117" name="Google Shape;2117;g5edc6fe60c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5edc6fe60c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5edc6fe60c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5edc6fe60c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Google Shape;2130;g5edc6fe60c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5edc6fe60c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6" name="Shape 2136"/>
        <p:cNvGrpSpPr/>
        <p:nvPr/>
      </p:nvGrpSpPr>
      <p:grpSpPr>
        <a:xfrm>
          <a:off x="0" y="0"/>
          <a:ext cx="0" cy="0"/>
          <a:chOff x="0" y="0"/>
          <a:chExt cx="0" cy="0"/>
        </a:xfrm>
      </p:grpSpPr>
      <p:sp>
        <p:nvSpPr>
          <p:cNvPr id="2137" name="Google Shape;2137;g5edc6fe60c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5edc6fe60c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3" name="Shape 2143"/>
        <p:cNvGrpSpPr/>
        <p:nvPr/>
      </p:nvGrpSpPr>
      <p:grpSpPr>
        <a:xfrm>
          <a:off x="0" y="0"/>
          <a:ext cx="0" cy="0"/>
          <a:chOff x="0" y="0"/>
          <a:chExt cx="0" cy="0"/>
        </a:xfrm>
      </p:grpSpPr>
      <p:sp>
        <p:nvSpPr>
          <p:cNvPr id="2144" name="Google Shape;2144;g5edc6fe60c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5edc6fe60c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0" name="Shape 2150"/>
        <p:cNvGrpSpPr/>
        <p:nvPr/>
      </p:nvGrpSpPr>
      <p:grpSpPr>
        <a:xfrm>
          <a:off x="0" y="0"/>
          <a:ext cx="0" cy="0"/>
          <a:chOff x="0" y="0"/>
          <a:chExt cx="0" cy="0"/>
        </a:xfrm>
      </p:grpSpPr>
      <p:sp>
        <p:nvSpPr>
          <p:cNvPr id="2151" name="Google Shape;2151;g5edc6fe60c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5edc6fe60c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7" name="Shape 2157"/>
        <p:cNvGrpSpPr/>
        <p:nvPr/>
      </p:nvGrpSpPr>
      <p:grpSpPr>
        <a:xfrm>
          <a:off x="0" y="0"/>
          <a:ext cx="0" cy="0"/>
          <a:chOff x="0" y="0"/>
          <a:chExt cx="0" cy="0"/>
        </a:xfrm>
      </p:grpSpPr>
      <p:sp>
        <p:nvSpPr>
          <p:cNvPr id="2158" name="Google Shape;2158;g5edc6fe60c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5edc6fe60c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ed2a0a4d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ed2a0a4d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4" name="Shape 2164"/>
        <p:cNvGrpSpPr/>
        <p:nvPr/>
      </p:nvGrpSpPr>
      <p:grpSpPr>
        <a:xfrm>
          <a:off x="0" y="0"/>
          <a:ext cx="0" cy="0"/>
          <a:chOff x="0" y="0"/>
          <a:chExt cx="0" cy="0"/>
        </a:xfrm>
      </p:grpSpPr>
      <p:sp>
        <p:nvSpPr>
          <p:cNvPr id="2165" name="Google Shape;2165;g5edc6fe60c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5edc6fe60c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5edc6fe60c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5edc6fe60c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8" name="Shape 2178"/>
        <p:cNvGrpSpPr/>
        <p:nvPr/>
      </p:nvGrpSpPr>
      <p:grpSpPr>
        <a:xfrm>
          <a:off x="0" y="0"/>
          <a:ext cx="0" cy="0"/>
          <a:chOff x="0" y="0"/>
          <a:chExt cx="0" cy="0"/>
        </a:xfrm>
      </p:grpSpPr>
      <p:sp>
        <p:nvSpPr>
          <p:cNvPr id="2179" name="Google Shape;2179;g5edc6fe60c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5edc6fe60c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5" name="Shape 2185"/>
        <p:cNvGrpSpPr/>
        <p:nvPr/>
      </p:nvGrpSpPr>
      <p:grpSpPr>
        <a:xfrm>
          <a:off x="0" y="0"/>
          <a:ext cx="0" cy="0"/>
          <a:chOff x="0" y="0"/>
          <a:chExt cx="0" cy="0"/>
        </a:xfrm>
      </p:grpSpPr>
      <p:sp>
        <p:nvSpPr>
          <p:cNvPr id="2186" name="Google Shape;2186;g5edc6fe60c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5edc6fe60c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2" name="Shape 2192"/>
        <p:cNvGrpSpPr/>
        <p:nvPr/>
      </p:nvGrpSpPr>
      <p:grpSpPr>
        <a:xfrm>
          <a:off x="0" y="0"/>
          <a:ext cx="0" cy="0"/>
          <a:chOff x="0" y="0"/>
          <a:chExt cx="0" cy="0"/>
        </a:xfrm>
      </p:grpSpPr>
      <p:sp>
        <p:nvSpPr>
          <p:cNvPr id="2193" name="Google Shape;2193;g5edc6fe60c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5edc6fe60c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9" name="Shape 2199"/>
        <p:cNvGrpSpPr/>
        <p:nvPr/>
      </p:nvGrpSpPr>
      <p:grpSpPr>
        <a:xfrm>
          <a:off x="0" y="0"/>
          <a:ext cx="0" cy="0"/>
          <a:chOff x="0" y="0"/>
          <a:chExt cx="0" cy="0"/>
        </a:xfrm>
      </p:grpSpPr>
      <p:sp>
        <p:nvSpPr>
          <p:cNvPr id="2200" name="Google Shape;2200;g5edc6fe60c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5edc6fe60c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6" name="Shape 2206"/>
        <p:cNvGrpSpPr/>
        <p:nvPr/>
      </p:nvGrpSpPr>
      <p:grpSpPr>
        <a:xfrm>
          <a:off x="0" y="0"/>
          <a:ext cx="0" cy="0"/>
          <a:chOff x="0" y="0"/>
          <a:chExt cx="0" cy="0"/>
        </a:xfrm>
      </p:grpSpPr>
      <p:sp>
        <p:nvSpPr>
          <p:cNvPr id="2207" name="Google Shape;2207;g5edc6fe60c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5edc6fe60c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3" name="Shape 2213"/>
        <p:cNvGrpSpPr/>
        <p:nvPr/>
      </p:nvGrpSpPr>
      <p:grpSpPr>
        <a:xfrm>
          <a:off x="0" y="0"/>
          <a:ext cx="0" cy="0"/>
          <a:chOff x="0" y="0"/>
          <a:chExt cx="0" cy="0"/>
        </a:xfrm>
      </p:grpSpPr>
      <p:sp>
        <p:nvSpPr>
          <p:cNvPr id="2214" name="Google Shape;2214;g5edc6fe60c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5edc6fe60c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0" name="Shape 2220"/>
        <p:cNvGrpSpPr/>
        <p:nvPr/>
      </p:nvGrpSpPr>
      <p:grpSpPr>
        <a:xfrm>
          <a:off x="0" y="0"/>
          <a:ext cx="0" cy="0"/>
          <a:chOff x="0" y="0"/>
          <a:chExt cx="0" cy="0"/>
        </a:xfrm>
      </p:grpSpPr>
      <p:sp>
        <p:nvSpPr>
          <p:cNvPr id="2221" name="Google Shape;2221;g5edc6fe60c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5edc6fe60c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Google Shape;2228;g5edc6fe60c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5edc6fe60c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b764df335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b764df335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Google Shape;2235;g5edc6fe60c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5edc6fe60c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Type of RNN Cells: there are several ways you can set up your input, but let’s talk about what’s happening inside the cell.</a:t>
            </a:r>
            <a:endParaRPr>
              <a:latin typeface="Roboto"/>
              <a:ea typeface="Roboto"/>
              <a:cs typeface="Roboto"/>
              <a:sym typeface="Roboto"/>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Google Shape;2241;g5edc6fe60c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5edc6fe60c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Input calibration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x(t), h(t) are vectors of floats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Simple RNN Cell Example</a:t>
            </a:r>
            <a:endParaRPr b="1">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We can put a single neural net layer here, where each box represents a hidden layer.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Take in the input, combine it with the output state of previous step and concatenate it into the neural network layer.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Remember that output is also our state in a simple RNN, so we pass along output and feed it in at next time step.</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In a language modeling problem. h</a:t>
            </a:r>
            <a:r>
              <a:rPr baseline="-25000" lang="en">
                <a:latin typeface="Roboto"/>
                <a:ea typeface="Roboto"/>
                <a:cs typeface="Roboto"/>
                <a:sym typeface="Roboto"/>
              </a:rPr>
              <a:t>t</a:t>
            </a:r>
            <a:r>
              <a:rPr lang="en">
                <a:latin typeface="Roboto"/>
                <a:ea typeface="Roboto"/>
                <a:cs typeface="Roboto"/>
                <a:sym typeface="Roboto"/>
              </a:rPr>
              <a:t> would get fed into a </a:t>
            </a:r>
            <a:r>
              <a:rPr b="1" lang="en">
                <a:latin typeface="Roboto"/>
                <a:ea typeface="Roboto"/>
                <a:cs typeface="Roboto"/>
                <a:sym typeface="Roboto"/>
              </a:rPr>
              <a:t>softmax </a:t>
            </a:r>
            <a:r>
              <a:rPr lang="en">
                <a:latin typeface="Roboto"/>
                <a:ea typeface="Roboto"/>
                <a:cs typeface="Roboto"/>
                <a:sym typeface="Roboto"/>
              </a:rPr>
              <a:t>produces probability distribution.</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h</a:t>
            </a:r>
            <a:r>
              <a:rPr baseline="-25000" lang="en">
                <a:latin typeface="Roboto"/>
                <a:ea typeface="Roboto"/>
                <a:cs typeface="Roboto"/>
                <a:sym typeface="Roboto"/>
              </a:rPr>
              <a:t>t </a:t>
            </a:r>
            <a:r>
              <a:rPr lang="en">
                <a:latin typeface="Roboto"/>
                <a:ea typeface="Roboto"/>
                <a:cs typeface="Roboto"/>
                <a:sym typeface="Roboto"/>
              </a:rPr>
              <a:t> could be a small number of floats compared to what you are predicting</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tanh is just an example, you could put a sigmoid there, or a ReLU.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Reference for http://colah.github.io/posts/2015-08-Understanding-LSTMs/</a:t>
            </a:r>
            <a:endParaRPr>
              <a:latin typeface="Roboto"/>
              <a:ea typeface="Roboto"/>
              <a:cs typeface="Roboto"/>
              <a:sym typeface="Roboto"/>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8" name="Shape 2248"/>
        <p:cNvGrpSpPr/>
        <p:nvPr/>
      </p:nvGrpSpPr>
      <p:grpSpPr>
        <a:xfrm>
          <a:off x="0" y="0"/>
          <a:ext cx="0" cy="0"/>
          <a:chOff x="0" y="0"/>
          <a:chExt cx="0" cy="0"/>
        </a:xfrm>
      </p:grpSpPr>
      <p:sp>
        <p:nvSpPr>
          <p:cNvPr id="2249" name="Google Shape;2249;g5edc6fe60c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5edc6fe60c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Problem: Vanishing Gradients</a:t>
            </a:r>
            <a:r>
              <a:rPr lang="en">
                <a:latin typeface="Roboto"/>
                <a:ea typeface="Roboto"/>
                <a:cs typeface="Roboto"/>
                <a:sym typeface="Roboto"/>
              </a:rPr>
              <a:t> - RNNs are notoriously difficult to train.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problem is what is fed in at time step 0 &amp; 1 affected what I should have predicted at later time step.</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When doing backpropagation, need to carry signal all the way back.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Should have kept something more in the state for me in earlier time steps. Depending on how long the dependency is,  it is hard to get the gradient to go back to the input. Called vanishing gradient.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5" name="Shape 2255"/>
        <p:cNvGrpSpPr/>
        <p:nvPr/>
      </p:nvGrpSpPr>
      <p:grpSpPr>
        <a:xfrm>
          <a:off x="0" y="0"/>
          <a:ext cx="0" cy="0"/>
          <a:chOff x="0" y="0"/>
          <a:chExt cx="0" cy="0"/>
        </a:xfrm>
      </p:grpSpPr>
      <p:sp>
        <p:nvSpPr>
          <p:cNvPr id="2256" name="Google Shape;2256;g5edc6fe60c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5edc6fe60c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Gradients exploding → start to see infs and NaNs in gradients during training.</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Gradients vanishing → gradients from </a:t>
            </a:r>
            <a:r>
              <a:rPr i="1" lang="en">
                <a:latin typeface="Roboto"/>
                <a:ea typeface="Roboto"/>
                <a:cs typeface="Roboto"/>
                <a:sym typeface="Roboto"/>
              </a:rPr>
              <a:t>t+T</a:t>
            </a:r>
            <a:r>
              <a:rPr lang="en">
                <a:latin typeface="Roboto"/>
                <a:ea typeface="Roboto"/>
                <a:cs typeface="Roboto"/>
                <a:sym typeface="Roboto"/>
              </a:rPr>
              <a:t> to </a:t>
            </a:r>
            <a:r>
              <a:rPr i="1" lang="en">
                <a:latin typeface="Roboto"/>
                <a:ea typeface="Roboto"/>
                <a:cs typeface="Roboto"/>
                <a:sym typeface="Roboto"/>
              </a:rPr>
              <a:t>t</a:t>
            </a:r>
            <a:r>
              <a:rPr lang="en">
                <a:latin typeface="Roboto"/>
                <a:ea typeface="Roboto"/>
                <a:cs typeface="Roboto"/>
                <a:sym typeface="Roboto"/>
              </a:rPr>
              <a:t> go to 0 for large </a:t>
            </a:r>
            <a:r>
              <a:rPr i="1" lang="en">
                <a:latin typeface="Roboto"/>
                <a:ea typeface="Roboto"/>
                <a:cs typeface="Roboto"/>
                <a:sym typeface="Roboto"/>
              </a:rPr>
              <a:t>T</a:t>
            </a:r>
            <a:r>
              <a:rPr lang="en">
                <a:latin typeface="Roboto"/>
                <a:ea typeface="Roboto"/>
                <a:cs typeface="Roboto"/>
                <a:sym typeface="Roboto"/>
              </a:rPr>
              <a:t>; can’t learn long term dependencies.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Ask people: How would you address these 2 problems?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i="1" lang="en">
                <a:latin typeface="Roboto"/>
                <a:ea typeface="Roboto"/>
                <a:cs typeface="Roboto"/>
                <a:sym typeface="Roboto"/>
              </a:rPr>
              <a:t>(canvas students for answers)</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3" name="Shape 2263"/>
        <p:cNvGrpSpPr/>
        <p:nvPr/>
      </p:nvGrpSpPr>
      <p:grpSpPr>
        <a:xfrm>
          <a:off x="0" y="0"/>
          <a:ext cx="0" cy="0"/>
          <a:chOff x="0" y="0"/>
          <a:chExt cx="0" cy="0"/>
        </a:xfrm>
      </p:grpSpPr>
      <p:sp>
        <p:nvSpPr>
          <p:cNvPr id="2264" name="Google Shape;2264;g5edc6fe60c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5" name="Google Shape;2265;g5edc6fe60c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1" name="Shape 2271"/>
        <p:cNvGrpSpPr/>
        <p:nvPr/>
      </p:nvGrpSpPr>
      <p:grpSpPr>
        <a:xfrm>
          <a:off x="0" y="0"/>
          <a:ext cx="0" cy="0"/>
          <a:chOff x="0" y="0"/>
          <a:chExt cx="0" cy="0"/>
        </a:xfrm>
      </p:grpSpPr>
      <p:sp>
        <p:nvSpPr>
          <p:cNvPr id="2272" name="Google Shape;2272;g5edc6fe60c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5edc6fe60c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Longer term dependencies get progressively harder to learn.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Gradients vanish exponentially if the dependency of our outputs on the previous state is less than 1.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Tanh or sigmoid where the derivative is always less than 1; for every timestamp, it will get smaller until you entirely lose that signal.</a:t>
            </a:r>
            <a:endParaRPr i="1">
              <a:latin typeface="Roboto"/>
              <a:ea typeface="Roboto"/>
              <a:cs typeface="Roboto"/>
              <a:sym typeface="Roboto"/>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9" name="Shape 2279"/>
        <p:cNvGrpSpPr/>
        <p:nvPr/>
      </p:nvGrpSpPr>
      <p:grpSpPr>
        <a:xfrm>
          <a:off x="0" y="0"/>
          <a:ext cx="0" cy="0"/>
          <a:chOff x="0" y="0"/>
          <a:chExt cx="0" cy="0"/>
        </a:xfrm>
      </p:grpSpPr>
      <p:sp>
        <p:nvSpPr>
          <p:cNvPr id="2280" name="Google Shape;2280;g5edc6fe60c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5edc6fe60c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V</a:t>
            </a:r>
            <a:r>
              <a:rPr lang="en">
                <a:latin typeface="Roboto"/>
                <a:ea typeface="Roboto"/>
                <a:cs typeface="Roboto"/>
                <a:sym typeface="Roboto"/>
              </a:rPr>
              <a:t>ery small gradients will learn and make inferences notoriously slowly. RNNs are slow for training as well.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Using simple RNN cells models has difficulty learning connections between inputs and outputs that are far apart</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Very small gradients</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Exponential vanishing</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Very small gradients = extremely slow learning</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7" name="Shape 2287"/>
        <p:cNvGrpSpPr/>
        <p:nvPr/>
      </p:nvGrpSpPr>
      <p:grpSpPr>
        <a:xfrm>
          <a:off x="0" y="0"/>
          <a:ext cx="0" cy="0"/>
          <a:chOff x="0" y="0"/>
          <a:chExt cx="0" cy="0"/>
        </a:xfrm>
      </p:grpSpPr>
      <p:sp>
        <p:nvSpPr>
          <p:cNvPr id="2288" name="Google Shape;2288;g5edc6fe60c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5edc6fe60c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Problem: </a:t>
            </a:r>
            <a:r>
              <a:rPr b="1" lang="en">
                <a:latin typeface="Roboto"/>
                <a:ea typeface="Roboto"/>
                <a:cs typeface="Roboto"/>
                <a:sym typeface="Roboto"/>
              </a:rPr>
              <a:t>Gradients exploding</a:t>
            </a:r>
            <a:endParaRPr b="1">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Opposite issue, start to see infs and NaNs in gradients during training</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Compare to Gradients vanishing → gradients from </a:t>
            </a:r>
            <a:r>
              <a:rPr i="1" lang="en">
                <a:latin typeface="Roboto"/>
                <a:ea typeface="Roboto"/>
                <a:cs typeface="Roboto"/>
                <a:sym typeface="Roboto"/>
              </a:rPr>
              <a:t>t+T</a:t>
            </a:r>
            <a:r>
              <a:rPr lang="en">
                <a:latin typeface="Roboto"/>
                <a:ea typeface="Roboto"/>
                <a:cs typeface="Roboto"/>
                <a:sym typeface="Roboto"/>
              </a:rPr>
              <a:t> to </a:t>
            </a:r>
            <a:r>
              <a:rPr i="1" lang="en">
                <a:latin typeface="Roboto"/>
                <a:ea typeface="Roboto"/>
                <a:cs typeface="Roboto"/>
                <a:sym typeface="Roboto"/>
              </a:rPr>
              <a:t>t</a:t>
            </a:r>
            <a:r>
              <a:rPr lang="en">
                <a:latin typeface="Roboto"/>
                <a:ea typeface="Roboto"/>
                <a:cs typeface="Roboto"/>
                <a:sym typeface="Roboto"/>
              </a:rPr>
              <a:t> go to 0 for large </a:t>
            </a:r>
            <a:r>
              <a:rPr i="1" lang="en">
                <a:latin typeface="Roboto"/>
                <a:ea typeface="Roboto"/>
                <a:cs typeface="Roboto"/>
                <a:sym typeface="Roboto"/>
              </a:rPr>
              <a:t>T</a:t>
            </a:r>
            <a:r>
              <a:rPr lang="en">
                <a:latin typeface="Roboto"/>
                <a:ea typeface="Roboto"/>
                <a:cs typeface="Roboto"/>
                <a:sym typeface="Roboto"/>
              </a:rPr>
              <a:t>; </a:t>
            </a:r>
            <a:r>
              <a:rPr b="1" lang="en">
                <a:latin typeface="Roboto"/>
                <a:ea typeface="Roboto"/>
                <a:cs typeface="Roboto"/>
                <a:sym typeface="Roboto"/>
              </a:rPr>
              <a:t>can’t learn long term dependencies</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Ask people: How would you address these 2 problems?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i="1" lang="en">
                <a:latin typeface="Roboto"/>
                <a:ea typeface="Roboto"/>
                <a:cs typeface="Roboto"/>
                <a:sym typeface="Roboto"/>
              </a:rPr>
              <a:t>(canvas students for answers)</a:t>
            </a:r>
            <a:endParaRPr i="1">
              <a:latin typeface="Roboto"/>
              <a:ea typeface="Roboto"/>
              <a:cs typeface="Roboto"/>
              <a:sym typeface="Roboto"/>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6" name="Shape 2296"/>
        <p:cNvGrpSpPr/>
        <p:nvPr/>
      </p:nvGrpSpPr>
      <p:grpSpPr>
        <a:xfrm>
          <a:off x="0" y="0"/>
          <a:ext cx="0" cy="0"/>
          <a:chOff x="0" y="0"/>
          <a:chExt cx="0" cy="0"/>
        </a:xfrm>
      </p:grpSpPr>
      <p:sp>
        <p:nvSpPr>
          <p:cNvPr id="2297" name="Google Shape;2297;g5edc6fe60c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5edc6fe60c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…But first let’s see how LSTMs are defined.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Solution: </a:t>
            </a:r>
            <a:r>
              <a:rPr b="1" lang="en">
                <a:latin typeface="Roboto"/>
                <a:ea typeface="Roboto"/>
                <a:cs typeface="Roboto"/>
                <a:sym typeface="Roboto"/>
              </a:rPr>
              <a:t>Long Short Term Memory</a:t>
            </a:r>
            <a:r>
              <a:rPr lang="en">
                <a:latin typeface="Roboto"/>
                <a:ea typeface="Roboto"/>
                <a:cs typeface="Roboto"/>
                <a:sym typeface="Roboto"/>
              </a:rPr>
              <a:t> (LSTM) Cells</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Probably most common/popular RNN architecture, very powerful.</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Define LSTM - LSTM is an empirical discovery.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Explanation of how this works is retrospective / rather than explaining *why* it works.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Don’t worry about trying to derive this. We will give you intuition for what these components of the LSTM are doing and how they work. </a:t>
            </a:r>
            <a:endParaRPr>
              <a:latin typeface="Roboto"/>
              <a:ea typeface="Roboto"/>
              <a:cs typeface="Roboto"/>
              <a:sym typeface="Roboto"/>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3" name="Shape 2303"/>
        <p:cNvGrpSpPr/>
        <p:nvPr/>
      </p:nvGrpSpPr>
      <p:grpSpPr>
        <a:xfrm>
          <a:off x="0" y="0"/>
          <a:ext cx="0" cy="0"/>
          <a:chOff x="0" y="0"/>
          <a:chExt cx="0" cy="0"/>
        </a:xfrm>
      </p:grpSpPr>
      <p:sp>
        <p:nvSpPr>
          <p:cNvPr id="2304" name="Google Shape;2304;g5edc6fe60c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5edc6fe60c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…But first let’s see how LSTMs are defined.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Cover notation</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Neural network layers (yellow box)</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Pointwise operations (pink circle)</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Arrows represent output flow </a:t>
            </a:r>
            <a:endParaRPr>
              <a:latin typeface="Roboto"/>
              <a:ea typeface="Roboto"/>
              <a:cs typeface="Roboto"/>
              <a:sym typeface="Roboto"/>
            </a:endParaRPr>
          </a:p>
          <a:p>
            <a:pPr indent="-298450" lvl="1" marL="914400" rtl="0" algn="l">
              <a:lnSpc>
                <a:spcPct val="115000"/>
              </a:lnSpc>
              <a:spcBef>
                <a:spcPts val="0"/>
              </a:spcBef>
              <a:spcAft>
                <a:spcPts val="0"/>
              </a:spcAft>
              <a:buSzPts val="1100"/>
              <a:buFont typeface="Roboto"/>
              <a:buChar char="○"/>
            </a:pPr>
            <a:r>
              <a:rPr lang="en">
                <a:latin typeface="Roboto"/>
                <a:ea typeface="Roboto"/>
                <a:cs typeface="Roboto"/>
                <a:sym typeface="Roboto"/>
              </a:rPr>
              <a:t>Branching arrows: data flowing in different directions</a:t>
            </a:r>
            <a:endParaRPr>
              <a:latin typeface="Roboto"/>
              <a:ea typeface="Roboto"/>
              <a:cs typeface="Roboto"/>
              <a:sym typeface="Roboto"/>
            </a:endParaRPr>
          </a:p>
          <a:p>
            <a:pPr indent="-298450" lvl="1" marL="914400" rtl="0" algn="l">
              <a:lnSpc>
                <a:spcPct val="115000"/>
              </a:lnSpc>
              <a:spcBef>
                <a:spcPts val="0"/>
              </a:spcBef>
              <a:spcAft>
                <a:spcPts val="0"/>
              </a:spcAft>
              <a:buSzPts val="1100"/>
              <a:buFont typeface="Roboto"/>
              <a:buChar char="○"/>
            </a:pPr>
            <a:r>
              <a:rPr lang="en">
                <a:latin typeface="Roboto"/>
                <a:ea typeface="Roboto"/>
                <a:cs typeface="Roboto"/>
                <a:sym typeface="Roboto"/>
              </a:rPr>
              <a:t>Arrows coming together: concatenation</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b764df335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b764df335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1" name="Shape 2311"/>
        <p:cNvGrpSpPr/>
        <p:nvPr/>
      </p:nvGrpSpPr>
      <p:grpSpPr>
        <a:xfrm>
          <a:off x="0" y="0"/>
          <a:ext cx="0" cy="0"/>
          <a:chOff x="0" y="0"/>
          <a:chExt cx="0" cy="0"/>
        </a:xfrm>
      </p:grpSpPr>
      <p:sp>
        <p:nvSpPr>
          <p:cNvPr id="2312" name="Google Shape;2312;g5edc6fe60c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5edc6fe60c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Here is the m</a:t>
            </a:r>
            <a:r>
              <a:rPr lang="en">
                <a:latin typeface="Roboto"/>
                <a:ea typeface="Roboto"/>
                <a:cs typeface="Roboto"/>
                <a:sym typeface="Roboto"/>
              </a:rPr>
              <a:t>ain part of the LSTM, the equivalent of a memory cell in a standard computer</a:t>
            </a:r>
            <a:r>
              <a:rPr lang="en">
                <a:latin typeface="Roboto"/>
                <a:ea typeface="Roboto"/>
                <a:cs typeface="Roboto"/>
                <a:sym typeface="Roboto"/>
              </a:rPr>
              <a:t>.</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LSTM - Cell State - called LSTM because there is opportunity to remember things long term or short term.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Long term memory is in the “conveyor belt” - part of our state.</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You have the opportunity to add or remove things at every time step.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Can put things to remember for a long period of time (no activation functions).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LSTM can add or remove information to cell state via gates (pointwise operations). </a:t>
            </a:r>
            <a:endParaRPr>
              <a:latin typeface="Roboto"/>
              <a:ea typeface="Roboto"/>
              <a:cs typeface="Roboto"/>
              <a:sym typeface="Roboto"/>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9" name="Shape 2319"/>
        <p:cNvGrpSpPr/>
        <p:nvPr/>
      </p:nvGrpSpPr>
      <p:grpSpPr>
        <a:xfrm>
          <a:off x="0" y="0"/>
          <a:ext cx="0" cy="0"/>
          <a:chOff x="0" y="0"/>
          <a:chExt cx="0" cy="0"/>
        </a:xfrm>
      </p:grpSpPr>
      <p:sp>
        <p:nvSpPr>
          <p:cNvPr id="2320" name="Google Shape;2320;g5edc6fe60c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5edc6fe60c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Sigmoid:</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A value of zero means “let nothing through,” while a value of one means “let everything through!”</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Let’s the information </a:t>
            </a:r>
            <a:r>
              <a:rPr lang="en">
                <a:latin typeface="Roboto"/>
                <a:ea typeface="Roboto"/>
                <a:cs typeface="Roboto"/>
                <a:sym typeface="Roboto"/>
              </a:rPr>
              <a:t>through</a:t>
            </a:r>
            <a:r>
              <a:rPr lang="en">
                <a:latin typeface="Roboto"/>
                <a:ea typeface="Roboto"/>
                <a:cs typeface="Roboto"/>
                <a:sym typeface="Roboto"/>
              </a:rPr>
              <a:t> the gate</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It’s continuous.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Selectively pass parts of the state forward; selectively pass gradients back.</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Selection depends on input and state.</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Learn which parts to select.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Gates: Optionally Let Information Through</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Think of this element-wise multiplication as a “forget gate.”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What’s going to be fed through this element-wise multiplication is output of sigmoid.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Output of sigmoid between 0 - 1.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Will forget some fraction of the information of everything along the conveyor belt.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Can drop things off belt quickly if we do not need them.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8" name="Shape 2328"/>
        <p:cNvGrpSpPr/>
        <p:nvPr/>
      </p:nvGrpSpPr>
      <p:grpSpPr>
        <a:xfrm>
          <a:off x="0" y="0"/>
          <a:ext cx="0" cy="0"/>
          <a:chOff x="0" y="0"/>
          <a:chExt cx="0" cy="0"/>
        </a:xfrm>
      </p:grpSpPr>
      <p:sp>
        <p:nvSpPr>
          <p:cNvPr id="2329" name="Google Shape;2329;g5edc6fe60c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5edc6fe60c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LSTM: Forget Gate - Will hit some of that element-wise multiplication and knock out some of those terms.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5" name="Shape 2335"/>
        <p:cNvGrpSpPr/>
        <p:nvPr/>
      </p:nvGrpSpPr>
      <p:grpSpPr>
        <a:xfrm>
          <a:off x="0" y="0"/>
          <a:ext cx="0" cy="0"/>
          <a:chOff x="0" y="0"/>
          <a:chExt cx="0" cy="0"/>
        </a:xfrm>
      </p:grpSpPr>
      <p:sp>
        <p:nvSpPr>
          <p:cNvPr id="2336" name="Google Shape;2336;g5edc6fe60c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5edc6fe60c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LSTM: Input Gate and Candidate State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Input gate i</a:t>
            </a:r>
            <a:r>
              <a:rPr baseline="-25000" lang="en">
                <a:latin typeface="Roboto"/>
                <a:ea typeface="Roboto"/>
                <a:cs typeface="Roboto"/>
                <a:sym typeface="Roboto"/>
              </a:rPr>
              <a:t>t</a:t>
            </a:r>
            <a:r>
              <a:rPr lang="en">
                <a:latin typeface="Roboto"/>
                <a:ea typeface="Roboto"/>
                <a:cs typeface="Roboto"/>
                <a:sym typeface="Roboto"/>
              </a:rPr>
              <a:t>: here, we decide what we’re going to add to our network</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C</a:t>
            </a:r>
            <a:r>
              <a:rPr baseline="-25000" lang="en">
                <a:latin typeface="Roboto"/>
                <a:ea typeface="Roboto"/>
                <a:cs typeface="Roboto"/>
                <a:sym typeface="Roboto"/>
              </a:rPr>
              <a:t>t</a:t>
            </a:r>
            <a:r>
              <a:rPr lang="en">
                <a:latin typeface="Roboto"/>
                <a:ea typeface="Roboto"/>
                <a:cs typeface="Roboto"/>
                <a:sym typeface="Roboto"/>
              </a:rPr>
              <a:t>: Candidate state, a proposed set of things we may want to add to our conveyor belt.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Get it by taking input and second component of our state (h</a:t>
            </a:r>
            <a:r>
              <a:rPr baseline="-25000" lang="en">
                <a:latin typeface="Roboto"/>
                <a:ea typeface="Roboto"/>
                <a:cs typeface="Roboto"/>
                <a:sym typeface="Roboto"/>
              </a:rPr>
              <a:t>t</a:t>
            </a:r>
            <a:r>
              <a:rPr lang="en">
                <a:latin typeface="Roboto"/>
                <a:ea typeface="Roboto"/>
                <a:cs typeface="Roboto"/>
                <a:sym typeface="Roboto"/>
              </a:rPr>
              <a:t>), combine these together and this will go into a sigmoid and tanh.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What gets produced by tanh, a hidden layer, will create some floating point representation of proposed modification of our state.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Another sigmoid into element-wise multiplication will determine what parts of the state will pass through, and some of the candidate state gets passed along.</a:t>
            </a:r>
            <a:endParaRPr>
              <a:latin typeface="Roboto"/>
              <a:ea typeface="Roboto"/>
              <a:cs typeface="Roboto"/>
              <a:sym typeface="Roboto"/>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3" name="Shape 2343"/>
        <p:cNvGrpSpPr/>
        <p:nvPr/>
      </p:nvGrpSpPr>
      <p:grpSpPr>
        <a:xfrm>
          <a:off x="0" y="0"/>
          <a:ext cx="0" cy="0"/>
          <a:chOff x="0" y="0"/>
          <a:chExt cx="0" cy="0"/>
        </a:xfrm>
      </p:grpSpPr>
      <p:sp>
        <p:nvSpPr>
          <p:cNvPr id="2344" name="Google Shape;2344;g5edc6fe60c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5edc6fe60c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LSTM Cell: Update the Cell State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 I</a:t>
            </a:r>
            <a:r>
              <a:rPr baseline="-25000" lang="en">
                <a:latin typeface="Roboto"/>
                <a:ea typeface="Roboto"/>
                <a:cs typeface="Roboto"/>
                <a:sym typeface="Roboto"/>
              </a:rPr>
              <a:t>t,.</a:t>
            </a:r>
            <a:r>
              <a:rPr lang="en">
                <a:latin typeface="Roboto"/>
                <a:ea typeface="Roboto"/>
                <a:cs typeface="Roboto"/>
                <a:sym typeface="Roboto"/>
              </a:rPr>
              <a:t>which comes from sigmoid, multiplies to candidate state, to let certain parts through, and decides what gets through and gets added to the conveyor belt.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Steps: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Step 1: forget part of previous state.</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Step 2: add candidate state.</a:t>
            </a:r>
            <a:endParaRPr>
              <a:latin typeface="Roboto"/>
              <a:ea typeface="Roboto"/>
              <a:cs typeface="Roboto"/>
              <a:sym typeface="Roboto"/>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1" name="Shape 2351"/>
        <p:cNvGrpSpPr/>
        <p:nvPr/>
      </p:nvGrpSpPr>
      <p:grpSpPr>
        <a:xfrm>
          <a:off x="0" y="0"/>
          <a:ext cx="0" cy="0"/>
          <a:chOff x="0" y="0"/>
          <a:chExt cx="0" cy="0"/>
        </a:xfrm>
      </p:grpSpPr>
      <p:sp>
        <p:nvSpPr>
          <p:cNvPr id="2352" name="Google Shape;2352;g5edc6fe60c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5edc6fe60c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LSTM Cell: Output Gate</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Here, we take things off the conveyor belt. Put through an element-wise tanh, and do a pointwise multiplication against it to select element to read from conveyer belt.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Use a sigmoid dependent on input, choose which terms you want, extract them as output, pass those both at the time step and as new h</a:t>
            </a:r>
            <a:r>
              <a:rPr baseline="-25000" lang="en">
                <a:latin typeface="Roboto"/>
                <a:ea typeface="Roboto"/>
                <a:cs typeface="Roboto"/>
                <a:sym typeface="Roboto"/>
              </a:rPr>
              <a:t>t</a:t>
            </a:r>
            <a:r>
              <a:rPr lang="en">
                <a:latin typeface="Roboto"/>
                <a:ea typeface="Roboto"/>
                <a:cs typeface="Roboto"/>
                <a:sym typeface="Roboto"/>
              </a:rPr>
              <a:t> at next time step.</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Output filtered version of cell state (what’s on conveyor belt)</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1" name="Shape 2361"/>
        <p:cNvGrpSpPr/>
        <p:nvPr/>
      </p:nvGrpSpPr>
      <p:grpSpPr>
        <a:xfrm>
          <a:off x="0" y="0"/>
          <a:ext cx="0" cy="0"/>
          <a:chOff x="0" y="0"/>
          <a:chExt cx="0" cy="0"/>
        </a:xfrm>
      </p:grpSpPr>
      <p:sp>
        <p:nvSpPr>
          <p:cNvPr id="2362" name="Google Shape;2362;g5edc6fe60c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5edc6fe60c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LSTM Cell: Take Away - what you should remember</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LSTM cells propagate/maintain state on a “conveyor belt,” making them good at remembering things over many time steps.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Forget gates allow new things to be remembered</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i="1" lang="en">
                <a:latin typeface="Roboto"/>
                <a:ea typeface="Roboto"/>
                <a:cs typeface="Roboto"/>
                <a:sym typeface="Roboto"/>
              </a:rPr>
              <a:t>Pause for questions on LSTMs: ask students if any concepts are unclear.</a:t>
            </a:r>
            <a:endParaRPr i="1">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8" name="Shape 2368"/>
        <p:cNvGrpSpPr/>
        <p:nvPr/>
      </p:nvGrpSpPr>
      <p:grpSpPr>
        <a:xfrm>
          <a:off x="0" y="0"/>
          <a:ext cx="0" cy="0"/>
          <a:chOff x="0" y="0"/>
          <a:chExt cx="0" cy="0"/>
        </a:xfrm>
      </p:grpSpPr>
      <p:sp>
        <p:nvSpPr>
          <p:cNvPr id="2369" name="Google Shape;2369;g5edc6fe60c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5edc6fe60c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Empirical Results: LSTMs do well in practice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However, they are very very slow. RNNs are slow, LSTMs are even slower.</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You can train it really well but can't launch it into production because of latency concerns.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Remember rule of baselines:</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Try bag of words first, then</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Try a simple RNN, then a</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Simple LSTM to see if you can get a quality win</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Google Shape;2375;g5edc6fe60c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5edc6fe60c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RNN Cells in TensorFlow</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For more information and a tutorial on RNNs, take a look at this page on tensorflow.org. </a:t>
            </a:r>
            <a:endParaRPr>
              <a:latin typeface="Roboto"/>
              <a:ea typeface="Roboto"/>
              <a:cs typeface="Roboto"/>
              <a:sym typeface="Roboto"/>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0" name="Shape 2380"/>
        <p:cNvGrpSpPr/>
        <p:nvPr/>
      </p:nvGrpSpPr>
      <p:grpSpPr>
        <a:xfrm>
          <a:off x="0" y="0"/>
          <a:ext cx="0" cy="0"/>
          <a:chOff x="0" y="0"/>
          <a:chExt cx="0" cy="0"/>
        </a:xfrm>
      </p:grpSpPr>
      <p:sp>
        <p:nvSpPr>
          <p:cNvPr id="2381" name="Google Shape;2381;g5ed912e2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5ed912e2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can become blurred or edgy or whatever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ed2a0a4d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ed2a0a4d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Font typeface="Roboto"/>
              <a:buAutoNum type="arabicPeriod"/>
            </a:pPr>
            <a:r>
              <a:rPr lang="en" sz="1800">
                <a:solidFill>
                  <a:srgbClr val="434343"/>
                </a:solidFill>
                <a:latin typeface="Roboto"/>
                <a:ea typeface="Roboto"/>
                <a:cs typeface="Roboto"/>
                <a:sym typeface="Roboto"/>
              </a:rPr>
              <a:t>Set the research/exploration goal </a:t>
            </a:r>
            <a:r>
              <a:rPr lang="en" sz="1400">
                <a:solidFill>
                  <a:srgbClr val="434343"/>
                </a:solidFill>
                <a:latin typeface="Roboto"/>
                <a:ea typeface="Roboto"/>
                <a:cs typeface="Roboto"/>
                <a:sym typeface="Roboto"/>
              </a:rPr>
              <a:t>(e.g., how heavy will be the earthquake on a given day)</a:t>
            </a:r>
            <a:endParaRPr sz="18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AutoNum type="arabicPeriod"/>
            </a:pPr>
            <a:r>
              <a:rPr lang="en" sz="1800">
                <a:solidFill>
                  <a:srgbClr val="434343"/>
                </a:solidFill>
                <a:latin typeface="Roboto"/>
                <a:ea typeface="Roboto"/>
                <a:cs typeface="Roboto"/>
                <a:sym typeface="Roboto"/>
              </a:rPr>
              <a:t>Make a hypothesis </a:t>
            </a:r>
            <a:r>
              <a:rPr lang="en" sz="1400">
                <a:solidFill>
                  <a:srgbClr val="434343"/>
                </a:solidFill>
                <a:latin typeface="Roboto"/>
                <a:ea typeface="Roboto"/>
                <a:cs typeface="Roboto"/>
                <a:sym typeface="Roboto"/>
              </a:rPr>
              <a:t>( e.g., strength of the earthquake is an informative signal)</a:t>
            </a:r>
            <a:endParaRPr sz="18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AutoNum type="arabicPeriod"/>
            </a:pPr>
            <a:r>
              <a:rPr lang="en" sz="1800">
                <a:solidFill>
                  <a:srgbClr val="434343"/>
                </a:solidFill>
                <a:latin typeface="Roboto"/>
                <a:ea typeface="Roboto"/>
                <a:cs typeface="Roboto"/>
                <a:sym typeface="Roboto"/>
              </a:rPr>
              <a:t>Collect the data </a:t>
            </a:r>
            <a:r>
              <a:rPr lang="en" sz="1400">
                <a:solidFill>
                  <a:srgbClr val="434343"/>
                </a:solidFill>
                <a:latin typeface="Roboto"/>
                <a:ea typeface="Roboto"/>
                <a:cs typeface="Roboto"/>
                <a:sym typeface="Roboto"/>
              </a:rPr>
              <a:t>(e.g., collect historical strength of the quakes on each day)</a:t>
            </a:r>
            <a:endParaRPr sz="18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AutoNum type="arabicPeriod"/>
            </a:pPr>
            <a:r>
              <a:rPr lang="en" sz="1800">
                <a:solidFill>
                  <a:srgbClr val="434343"/>
                </a:solidFill>
                <a:latin typeface="Roboto"/>
                <a:ea typeface="Roboto"/>
                <a:cs typeface="Roboto"/>
                <a:sym typeface="Roboto"/>
              </a:rPr>
              <a:t>Test the hypothesis </a:t>
            </a:r>
            <a:r>
              <a:rPr lang="en" sz="1400">
                <a:solidFill>
                  <a:srgbClr val="434343"/>
                </a:solidFill>
                <a:latin typeface="Roboto"/>
                <a:ea typeface="Roboto"/>
                <a:cs typeface="Roboto"/>
                <a:sym typeface="Roboto"/>
              </a:rPr>
              <a:t>(e.g., train a model using the data</a:t>
            </a:r>
            <a:r>
              <a:rPr lang="en" sz="1400">
                <a:solidFill>
                  <a:srgbClr val="434343"/>
                </a:solidFill>
              </a:rPr>
              <a:t>)</a:t>
            </a:r>
            <a:endParaRPr sz="14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AutoNum type="arabicPeriod"/>
            </a:pPr>
            <a:r>
              <a:rPr lang="en" sz="1800">
                <a:solidFill>
                  <a:srgbClr val="434343"/>
                </a:solidFill>
                <a:latin typeface="Roboto"/>
                <a:ea typeface="Roboto"/>
                <a:cs typeface="Roboto"/>
                <a:sym typeface="Roboto"/>
              </a:rPr>
              <a:t>Analyze the results </a:t>
            </a:r>
            <a:r>
              <a:rPr lang="en" sz="1400">
                <a:solidFill>
                  <a:srgbClr val="434343"/>
                </a:solidFill>
                <a:latin typeface="Roboto"/>
                <a:ea typeface="Roboto"/>
                <a:cs typeface="Roboto"/>
                <a:sym typeface="Roboto"/>
              </a:rPr>
              <a:t>(e.g., are results better than existing systems)</a:t>
            </a:r>
            <a:endParaRPr sz="18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AutoNum type="arabicPeriod"/>
            </a:pPr>
            <a:r>
              <a:rPr lang="en" sz="1800">
                <a:solidFill>
                  <a:srgbClr val="434343"/>
                </a:solidFill>
                <a:latin typeface="Roboto"/>
                <a:ea typeface="Roboto"/>
                <a:cs typeface="Roboto"/>
                <a:sym typeface="Roboto"/>
              </a:rPr>
              <a:t>Reach a conclusion </a:t>
            </a:r>
            <a:r>
              <a:rPr lang="en" sz="1400">
                <a:solidFill>
                  <a:srgbClr val="434343"/>
                </a:solidFill>
                <a:latin typeface="Roboto"/>
                <a:ea typeface="Roboto"/>
                <a:cs typeface="Roboto"/>
                <a:sym typeface="Roboto"/>
              </a:rPr>
              <a:t>(e.g., the model should be used or not because of A, B, C)</a:t>
            </a:r>
            <a:endParaRPr sz="18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AutoNum type="arabicPeriod"/>
            </a:pPr>
            <a:r>
              <a:rPr lang="en" sz="1800">
                <a:solidFill>
                  <a:srgbClr val="434343"/>
                </a:solidFill>
                <a:latin typeface="Roboto"/>
                <a:ea typeface="Roboto"/>
                <a:cs typeface="Roboto"/>
                <a:sym typeface="Roboto"/>
              </a:rPr>
              <a:t>Refine hypothesis and repeat </a:t>
            </a:r>
            <a:r>
              <a:rPr lang="en" sz="1400">
                <a:solidFill>
                  <a:srgbClr val="434343"/>
                </a:solidFill>
                <a:latin typeface="Roboto"/>
                <a:ea typeface="Roboto"/>
                <a:cs typeface="Roboto"/>
                <a:sym typeface="Roboto"/>
              </a:rPr>
              <a:t>(e.g., time of the year could be a useful signal)</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7" name="Shape 2387"/>
        <p:cNvGrpSpPr/>
        <p:nvPr/>
      </p:nvGrpSpPr>
      <p:grpSpPr>
        <a:xfrm>
          <a:off x="0" y="0"/>
          <a:ext cx="0" cy="0"/>
          <a:chOff x="0" y="0"/>
          <a:chExt cx="0" cy="0"/>
        </a:xfrm>
      </p:grpSpPr>
      <p:sp>
        <p:nvSpPr>
          <p:cNvPr id="2388" name="Google Shape;2388;g5ed912e23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5ed912e23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4" name="Shape 2394"/>
        <p:cNvGrpSpPr/>
        <p:nvPr/>
      </p:nvGrpSpPr>
      <p:grpSpPr>
        <a:xfrm>
          <a:off x="0" y="0"/>
          <a:ext cx="0" cy="0"/>
          <a:chOff x="0" y="0"/>
          <a:chExt cx="0" cy="0"/>
        </a:xfrm>
      </p:grpSpPr>
      <p:sp>
        <p:nvSpPr>
          <p:cNvPr id="2395" name="Google Shape;2395;g5ed912e23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5ed912e23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2" name="Shape 2402"/>
        <p:cNvGrpSpPr/>
        <p:nvPr/>
      </p:nvGrpSpPr>
      <p:grpSpPr>
        <a:xfrm>
          <a:off x="0" y="0"/>
          <a:ext cx="0" cy="0"/>
          <a:chOff x="0" y="0"/>
          <a:chExt cx="0" cy="0"/>
        </a:xfrm>
      </p:grpSpPr>
      <p:sp>
        <p:nvSpPr>
          <p:cNvPr id="2403" name="Google Shape;2403;g5ed912e23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5ed912e23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0" name="Shape 2410"/>
        <p:cNvGrpSpPr/>
        <p:nvPr/>
      </p:nvGrpSpPr>
      <p:grpSpPr>
        <a:xfrm>
          <a:off x="0" y="0"/>
          <a:ext cx="0" cy="0"/>
          <a:chOff x="0" y="0"/>
          <a:chExt cx="0" cy="0"/>
        </a:xfrm>
      </p:grpSpPr>
      <p:sp>
        <p:nvSpPr>
          <p:cNvPr id="2411" name="Google Shape;2411;g5ed912e237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5ed912e237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8" name="Shape 2418"/>
        <p:cNvGrpSpPr/>
        <p:nvPr/>
      </p:nvGrpSpPr>
      <p:grpSpPr>
        <a:xfrm>
          <a:off x="0" y="0"/>
          <a:ext cx="0" cy="0"/>
          <a:chOff x="0" y="0"/>
          <a:chExt cx="0" cy="0"/>
        </a:xfrm>
      </p:grpSpPr>
      <p:sp>
        <p:nvSpPr>
          <p:cNvPr id="2419" name="Google Shape;2419;g5ed912e237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5ed912e237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6" name="Shape 2426"/>
        <p:cNvGrpSpPr/>
        <p:nvPr/>
      </p:nvGrpSpPr>
      <p:grpSpPr>
        <a:xfrm>
          <a:off x="0" y="0"/>
          <a:ext cx="0" cy="0"/>
          <a:chOff x="0" y="0"/>
          <a:chExt cx="0" cy="0"/>
        </a:xfrm>
      </p:grpSpPr>
      <p:sp>
        <p:nvSpPr>
          <p:cNvPr id="2427" name="Google Shape;2427;g5ed912e237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5ed912e237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2" name="Shape 2432"/>
        <p:cNvGrpSpPr/>
        <p:nvPr/>
      </p:nvGrpSpPr>
      <p:grpSpPr>
        <a:xfrm>
          <a:off x="0" y="0"/>
          <a:ext cx="0" cy="0"/>
          <a:chOff x="0" y="0"/>
          <a:chExt cx="0" cy="0"/>
        </a:xfrm>
      </p:grpSpPr>
      <p:sp>
        <p:nvSpPr>
          <p:cNvPr id="2433" name="Google Shape;2433;g5b764df335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5b764df335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8" name="Shape 2438"/>
        <p:cNvGrpSpPr/>
        <p:nvPr/>
      </p:nvGrpSpPr>
      <p:grpSpPr>
        <a:xfrm>
          <a:off x="0" y="0"/>
          <a:ext cx="0" cy="0"/>
          <a:chOff x="0" y="0"/>
          <a:chExt cx="0" cy="0"/>
        </a:xfrm>
      </p:grpSpPr>
      <p:sp>
        <p:nvSpPr>
          <p:cNvPr id="2439" name="Google Shape;2439;g5b764df335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5b764df335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ed912e237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ed912e237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b764df335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b764df335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1" marL="914400" rtl="0" algn="l">
              <a:lnSpc>
                <a:spcPct val="115000"/>
              </a:lnSpc>
              <a:spcBef>
                <a:spcPts val="10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1% historical tweets from </a:t>
            </a:r>
            <a:r>
              <a:rPr lang="en" sz="1050" u="sng">
                <a:solidFill>
                  <a:schemeClr val="accent5"/>
                </a:solidFill>
                <a:latin typeface="Roboto"/>
                <a:ea typeface="Roboto"/>
                <a:cs typeface="Roboto"/>
                <a:sym typeface="Roboto"/>
                <a:hlinkClick r:id="rId2"/>
              </a:rPr>
              <a:t>archive.org</a:t>
            </a:r>
            <a:r>
              <a:rPr lang="en" sz="1050">
                <a:solidFill>
                  <a:srgbClr val="212121"/>
                </a:solidFill>
                <a:latin typeface="Roboto"/>
                <a:ea typeface="Roboto"/>
                <a:cs typeface="Roboto"/>
                <a:sym typeface="Roboto"/>
              </a:rPr>
              <a:t>.</a:t>
            </a:r>
            <a:endParaRPr sz="1050">
              <a:solidFill>
                <a:srgbClr val="212121"/>
              </a:solidFill>
              <a:latin typeface="Roboto"/>
              <a:ea typeface="Roboto"/>
              <a:cs typeface="Roboto"/>
              <a:sym typeface="Roboto"/>
            </a:endParaRPr>
          </a:p>
          <a:p>
            <a:pPr indent="-295275" lvl="1" marL="9144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Similarly, you can get 1% of full twitter stream as tweets appear via Twitter API. </a:t>
            </a:r>
            <a:endParaRPr sz="1050">
              <a:solidFill>
                <a:srgbClr val="212121"/>
              </a:solidFill>
              <a:latin typeface="Roboto"/>
              <a:ea typeface="Roboto"/>
              <a:cs typeface="Roboto"/>
              <a:sym typeface="Roboto"/>
            </a:endParaRPr>
          </a:p>
          <a:p>
            <a:pPr indent="-295275" lvl="1" marL="9144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You can also specify keywords (up to 2K) that would match tweets in real time - as a result you get up to </a:t>
            </a:r>
            <a:endParaRPr sz="1050">
              <a:solidFill>
                <a:srgbClr val="212121"/>
              </a:solidFill>
              <a:latin typeface="Roboto"/>
              <a:ea typeface="Roboto"/>
              <a:cs typeface="Roboto"/>
              <a:sym typeface="Roboto"/>
            </a:endParaRPr>
          </a:p>
          <a:p>
            <a:pPr indent="-295275" lvl="1" marL="9144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1% total stream of messages. Note: if you have a not very popular query, you might get all the tweets about it, </a:t>
            </a:r>
            <a:endParaRPr sz="1050">
              <a:solidFill>
                <a:srgbClr val="212121"/>
              </a:solidFill>
              <a:latin typeface="Roboto"/>
              <a:ea typeface="Roboto"/>
              <a:cs typeface="Roboto"/>
              <a:sym typeface="Roboto"/>
            </a:endParaRPr>
          </a:p>
          <a:p>
            <a:pPr indent="-295275" lvl="1" marL="9144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but of course, no guarantees.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b764df335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b764df335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b764df335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b764df335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b764df335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b764df335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b764df335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b764df335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to colab now.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b764df335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b764df335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b764df335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b764df335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50">
                <a:solidFill>
                  <a:srgbClr val="212121"/>
                </a:solidFill>
                <a:highlight>
                  <a:srgbClr val="FFFFFF"/>
                </a:highlight>
                <a:latin typeface="Roboto"/>
                <a:ea typeface="Roboto"/>
                <a:cs typeface="Roboto"/>
                <a:sym typeface="Roboto"/>
              </a:rPr>
              <a:t>language specific dictionary with mapping between words and lemmas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b764df335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b764df335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b764df335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b764df335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b764df335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b764df335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b764df335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b764df335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familiarity with NLP?</a:t>
            </a:r>
            <a:endParaRPr/>
          </a:p>
          <a:p>
            <a:pPr indent="-298450" lvl="0" marL="457200" rtl="0" algn="l">
              <a:spcBef>
                <a:spcPts val="0"/>
              </a:spcBef>
              <a:spcAft>
                <a:spcPts val="0"/>
              </a:spcAft>
              <a:buSzPts val="1100"/>
              <a:buChar char="+"/>
            </a:pPr>
            <a:r>
              <a:rPr lang="en"/>
              <a:t>familiarity with ML?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b764df335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b764df335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b764df335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b764df335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b764df335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b764df335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b764df335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b764df335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5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Constituency-based parse trees </a:t>
            </a:r>
            <a:endParaRPr sz="1050">
              <a:solidFill>
                <a:srgbClr val="212121"/>
              </a:solidFill>
              <a:latin typeface="Roboto"/>
              <a:ea typeface="Roboto"/>
              <a:cs typeface="Roboto"/>
              <a:sym typeface="Roboto"/>
            </a:endParaRPr>
          </a:p>
          <a:p>
            <a:pPr indent="0" lvl="0" marL="457200" rtl="0" algn="l">
              <a:lnSpc>
                <a:spcPct val="115000"/>
              </a:lnSpc>
              <a:spcBef>
                <a:spcPts val="500"/>
              </a:spcBef>
              <a:spcAft>
                <a:spcPts val="0"/>
              </a:spcAft>
              <a:buNone/>
            </a:pPr>
            <a:r>
              <a:rPr lang="en" sz="1050">
                <a:solidFill>
                  <a:srgbClr val="212121"/>
                </a:solidFill>
                <a:latin typeface="Roboto"/>
                <a:ea typeface="Roboto"/>
                <a:cs typeface="Roboto"/>
                <a:sym typeface="Roboto"/>
              </a:rPr>
              <a:t>Is a parse tree where the phrase structure grammars are preserved. </a:t>
            </a:r>
            <a:endParaRPr sz="1050">
              <a:solidFill>
                <a:srgbClr val="212121"/>
              </a:solidFill>
              <a:latin typeface="Roboto"/>
              <a:ea typeface="Roboto"/>
              <a:cs typeface="Roboto"/>
              <a:sym typeface="Roboto"/>
            </a:endParaRPr>
          </a:p>
          <a:p>
            <a:pPr indent="0" lvl="0" marL="457200" rtl="0" algn="l">
              <a:lnSpc>
                <a:spcPct val="115000"/>
              </a:lnSpc>
              <a:spcBef>
                <a:spcPts val="500"/>
              </a:spcBef>
              <a:spcAft>
                <a:spcPts val="0"/>
              </a:spcAft>
              <a:buNone/>
            </a:pPr>
            <a:r>
              <a:rPr lang="en" sz="1050">
                <a:solidFill>
                  <a:srgbClr val="212121"/>
                </a:solidFill>
                <a:latin typeface="Roboto"/>
                <a:ea typeface="Roboto"/>
                <a:cs typeface="Roboto"/>
                <a:sym typeface="Roboto"/>
              </a:rPr>
              <a:t>This tree is a binary tree that contains non-terminal nodes (phrases) and terminal nodes (actual words). </a:t>
            </a:r>
            <a:endParaRPr sz="1050">
              <a:solidFill>
                <a:srgbClr val="212121"/>
              </a:solidFill>
              <a:latin typeface="Roboto"/>
              <a:ea typeface="Roboto"/>
              <a:cs typeface="Roboto"/>
              <a:sym typeface="Roboto"/>
            </a:endParaRPr>
          </a:p>
          <a:p>
            <a:pPr indent="0" lvl="0" marL="457200" rtl="0" algn="l">
              <a:lnSpc>
                <a:spcPct val="115000"/>
              </a:lnSpc>
              <a:spcBef>
                <a:spcPts val="500"/>
              </a:spcBef>
              <a:spcAft>
                <a:spcPts val="0"/>
              </a:spcAft>
              <a:buNone/>
            </a:pPr>
            <a:r>
              <a:rPr lang="en" sz="1050">
                <a:solidFill>
                  <a:srgbClr val="212121"/>
                </a:solidFill>
                <a:latin typeface="Roboto"/>
                <a:ea typeface="Roboto"/>
                <a:cs typeface="Roboto"/>
                <a:sym typeface="Roboto"/>
              </a:rPr>
              <a:t>The standard structure of a sentence is </a:t>
            </a:r>
            <a:r>
              <a:rPr lang="en" sz="1300">
                <a:solidFill>
                  <a:srgbClr val="212121"/>
                </a:solidFill>
                <a:latin typeface="Roboto"/>
                <a:ea typeface="Roboto"/>
                <a:cs typeface="Roboto"/>
                <a:sym typeface="Roboto"/>
              </a:rPr>
              <a:t>S=NP VP</a:t>
            </a:r>
            <a:r>
              <a:rPr lang="en" sz="1050">
                <a:solidFill>
                  <a:srgbClr val="212121"/>
                </a:solidFill>
                <a:latin typeface="Roboto"/>
                <a:ea typeface="Roboto"/>
                <a:cs typeface="Roboto"/>
                <a:sym typeface="Roboto"/>
              </a:rPr>
              <a:t>, that is a sentence should contain a noun phrase and a verbal phrase.</a:t>
            </a:r>
            <a:endParaRPr sz="1050">
              <a:solidFill>
                <a:srgbClr val="212121"/>
              </a:solidFill>
              <a:latin typeface="Roboto"/>
              <a:ea typeface="Roboto"/>
              <a:cs typeface="Roboto"/>
              <a:sym typeface="Roboto"/>
            </a:endParaRPr>
          </a:p>
          <a:p>
            <a:pPr indent="-295275" lvl="0" marL="457200" rtl="0" algn="l">
              <a:lnSpc>
                <a:spcPct val="115000"/>
              </a:lnSpc>
              <a:spcBef>
                <a:spcPts val="5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Dependency-based parse trees </a:t>
            </a:r>
            <a:endParaRPr sz="1050">
              <a:solidFill>
                <a:srgbClr val="212121"/>
              </a:solidFill>
              <a:latin typeface="Roboto"/>
              <a:ea typeface="Roboto"/>
              <a:cs typeface="Roboto"/>
              <a:sym typeface="Roboto"/>
            </a:endParaRPr>
          </a:p>
          <a:p>
            <a:pPr indent="0" lvl="0" marL="457200" rtl="0" algn="l">
              <a:lnSpc>
                <a:spcPct val="115000"/>
              </a:lnSpc>
              <a:spcBef>
                <a:spcPts val="500"/>
              </a:spcBef>
              <a:spcAft>
                <a:spcPts val="0"/>
              </a:spcAft>
              <a:buNone/>
            </a:pPr>
            <a:r>
              <a:rPr lang="en" sz="1050">
                <a:solidFill>
                  <a:srgbClr val="212121"/>
                </a:solidFill>
                <a:latin typeface="Roboto"/>
                <a:ea typeface="Roboto"/>
                <a:cs typeface="Roboto"/>
                <a:sym typeface="Roboto"/>
              </a:rPr>
              <a:t>In these trees, all nodes are terminal where edges specify the actual dependencies between the words. </a:t>
            </a:r>
            <a:endParaRPr sz="1050">
              <a:solidFill>
                <a:srgbClr val="212121"/>
              </a:solidFill>
              <a:latin typeface="Roboto"/>
              <a:ea typeface="Roboto"/>
              <a:cs typeface="Roboto"/>
              <a:sym typeface="Roboto"/>
            </a:endParaRPr>
          </a:p>
          <a:p>
            <a:pPr indent="0" lvl="0" marL="457200" rtl="0" algn="l">
              <a:lnSpc>
                <a:spcPct val="115000"/>
              </a:lnSpc>
              <a:spcBef>
                <a:spcPts val="500"/>
              </a:spcBef>
              <a:spcAft>
                <a:spcPts val="0"/>
              </a:spcAft>
              <a:buNone/>
            </a:pPr>
            <a:r>
              <a:rPr lang="en" sz="1050">
                <a:solidFill>
                  <a:srgbClr val="212121"/>
                </a:solidFill>
                <a:latin typeface="Roboto"/>
                <a:ea typeface="Roboto"/>
                <a:cs typeface="Roboto"/>
                <a:sym typeface="Roboto"/>
              </a:rPr>
              <a:t>This means that there are less nodes in such trees (since we do not create non terminal nodes). </a:t>
            </a:r>
            <a:endParaRPr sz="1050">
              <a:solidFill>
                <a:srgbClr val="212121"/>
              </a:solidFill>
              <a:latin typeface="Roboto"/>
              <a:ea typeface="Roboto"/>
              <a:cs typeface="Roboto"/>
              <a:sym typeface="Roboto"/>
            </a:endParaRPr>
          </a:p>
          <a:p>
            <a:pPr indent="0" lvl="0" marL="457200" rtl="0" algn="l">
              <a:lnSpc>
                <a:spcPct val="115000"/>
              </a:lnSpc>
              <a:spcBef>
                <a:spcPts val="500"/>
              </a:spcBef>
              <a:spcAft>
                <a:spcPts val="0"/>
              </a:spcAft>
              <a:buNone/>
            </a:pPr>
            <a:r>
              <a:rPr lang="en" sz="1050">
                <a:solidFill>
                  <a:srgbClr val="212121"/>
                </a:solidFill>
                <a:latin typeface="Roboto"/>
                <a:ea typeface="Roboto"/>
                <a:cs typeface="Roboto"/>
                <a:sym typeface="Roboto"/>
              </a:rPr>
              <a:t>The constituency is also acknowledged in such graphs as any complete sub-tree. The tree could employ various dependencies: morphological, semantic, syntactic. </a:t>
            </a:r>
            <a:endParaRPr sz="1050">
              <a:solidFill>
                <a:srgbClr val="212121"/>
              </a:solidFill>
              <a:latin typeface="Roboto"/>
              <a:ea typeface="Roboto"/>
              <a:cs typeface="Roboto"/>
              <a:sym typeface="Roboto"/>
            </a:endParaRPr>
          </a:p>
          <a:p>
            <a:pPr indent="0" lvl="0" marL="457200" rtl="0" algn="l">
              <a:lnSpc>
                <a:spcPct val="115000"/>
              </a:lnSpc>
              <a:spcBef>
                <a:spcPts val="500"/>
              </a:spcBef>
              <a:spcAft>
                <a:spcPts val="0"/>
              </a:spcAft>
              <a:buNone/>
            </a:pPr>
            <a:r>
              <a:rPr lang="en" sz="1050">
                <a:solidFill>
                  <a:srgbClr val="212121"/>
                </a:solidFill>
                <a:latin typeface="Roboto"/>
                <a:ea typeface="Roboto"/>
                <a:cs typeface="Roboto"/>
                <a:sym typeface="Roboto"/>
              </a:rPr>
              <a:t>Syntactic functions of such tree could be useful if you are interested in extracting some particular phrases, or construction: e.g., you can get information if something is an ATTRibute of an object, or if a noun is a COMPlement TO the object,  you can also discover what is a subject and what is an object in the sentence, etc.</a:t>
            </a:r>
            <a:endParaRPr sz="1050">
              <a:solidFill>
                <a:srgbClr val="212121"/>
              </a:solidFill>
              <a:latin typeface="Roboto"/>
              <a:ea typeface="Roboto"/>
              <a:cs typeface="Roboto"/>
              <a:sym typeface="Roboto"/>
            </a:endParaRPr>
          </a:p>
          <a:p>
            <a:pPr indent="0" lvl="0" marL="457200" rtl="0" algn="l">
              <a:lnSpc>
                <a:spcPct val="115000"/>
              </a:lnSpc>
              <a:spcBef>
                <a:spcPts val="500"/>
              </a:spcBef>
              <a:spcAft>
                <a:spcPts val="0"/>
              </a:spcAft>
              <a:buNone/>
            </a:pPr>
            <a:r>
              <a:t/>
            </a:r>
            <a:endParaRPr sz="1050">
              <a:solidFill>
                <a:srgbClr val="212121"/>
              </a:solidFill>
              <a:latin typeface="Roboto"/>
              <a:ea typeface="Roboto"/>
              <a:cs typeface="Roboto"/>
              <a:sym typeface="Roboto"/>
            </a:endParaRPr>
          </a:p>
          <a:p>
            <a:pPr indent="0" lvl="0" marL="0" rtl="0" algn="l">
              <a:lnSpc>
                <a:spcPct val="115000"/>
              </a:lnSpc>
              <a:spcBef>
                <a:spcPts val="500"/>
              </a:spcBef>
              <a:spcAft>
                <a:spcPts val="0"/>
              </a:spcAft>
              <a:buNone/>
            </a:pPr>
            <a:r>
              <a:rPr lang="en" sz="1050">
                <a:solidFill>
                  <a:srgbClr val="212121"/>
                </a:solidFill>
                <a:latin typeface="Roboto"/>
                <a:ea typeface="Roboto"/>
                <a:cs typeface="Roboto"/>
                <a:sym typeface="Roboto"/>
              </a:rPr>
              <a:t>Material based on Wikipedia: </a:t>
            </a:r>
            <a:r>
              <a:rPr lang="en" sz="1050" u="sng">
                <a:solidFill>
                  <a:schemeClr val="hlink"/>
                </a:solidFill>
                <a:latin typeface="Roboto"/>
                <a:ea typeface="Roboto"/>
                <a:cs typeface="Roboto"/>
                <a:sym typeface="Roboto"/>
                <a:hlinkClick r:id="rId2"/>
              </a:rPr>
              <a:t>https://en.wikipedia.org/wiki/Dependency_grammar</a:t>
            </a:r>
            <a:r>
              <a:rPr lang="en" sz="1050">
                <a:solidFill>
                  <a:srgbClr val="212121"/>
                </a:solidFill>
                <a:latin typeface="Roboto"/>
                <a:ea typeface="Roboto"/>
                <a:cs typeface="Roboto"/>
                <a:sym typeface="Roboto"/>
              </a:rPr>
              <a:t> </a:t>
            </a:r>
            <a:endParaRPr sz="1050">
              <a:solidFill>
                <a:srgbClr val="212121"/>
              </a:solidFill>
              <a:latin typeface="Roboto"/>
              <a:ea typeface="Roboto"/>
              <a:cs typeface="Roboto"/>
              <a:sym typeface="Roboto"/>
            </a:endParaRPr>
          </a:p>
          <a:p>
            <a:pPr indent="0" lvl="0" marL="0" rtl="0" algn="l">
              <a:spcBef>
                <a:spcPts val="500"/>
              </a:spcBef>
              <a:spcAft>
                <a:spcPts val="0"/>
              </a:spcAft>
              <a:buNone/>
            </a:pPr>
            <a:r>
              <a:rPr lang="en" sz="1000"/>
              <a:t> Chris Manning lecture slides. Full copy is here: </a:t>
            </a:r>
            <a:r>
              <a:rPr lang="en" sz="1000" u="sng">
                <a:solidFill>
                  <a:schemeClr val="hlink"/>
                </a:solidFill>
                <a:hlinkClick r:id="rId3"/>
              </a:rPr>
              <a:t>http://spark-public.s3.amazonaws.com/nlp/slides/Parsing-Dependency.pdf</a:t>
            </a:r>
            <a:r>
              <a:rPr lang="en" sz="1000"/>
              <a:t> </a:t>
            </a:r>
            <a:endParaRPr sz="1050">
              <a:solidFill>
                <a:srgbClr val="212121"/>
              </a:solidFill>
              <a:latin typeface="Roboto"/>
              <a:ea typeface="Roboto"/>
              <a:cs typeface="Roboto"/>
              <a:sym typeface="Roboto"/>
            </a:endParaRPr>
          </a:p>
          <a:p>
            <a:pPr indent="0" lvl="0" marL="0" rtl="0" algn="l">
              <a:spcBef>
                <a:spcPts val="0"/>
              </a:spcBef>
              <a:spcAft>
                <a:spcPts val="0"/>
              </a:spcAft>
              <a:buNone/>
            </a:pPr>
            <a:r>
              <a:rPr lang="en"/>
              <a:t>Example idea from </a:t>
            </a:r>
            <a:r>
              <a:rPr lang="en" u="sng">
                <a:solidFill>
                  <a:schemeClr val="hlink"/>
                </a:solidFill>
                <a:hlinkClick r:id="rId4"/>
              </a:rPr>
              <a:t>https://www.nltk.org/book/ch08.html</a:t>
            </a:r>
            <a:r>
              <a:rPr lang="en"/>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b764df335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b764df335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b764df335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b764df335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slides: </a:t>
            </a:r>
            <a:r>
              <a:rPr lang="en" u="sng">
                <a:solidFill>
                  <a:schemeClr val="hlink"/>
                </a:solidFill>
                <a:hlinkClick r:id="rId2"/>
              </a:rPr>
              <a:t>http://spark-public.s3.amazonaws.com/nlp/slides/Parsing-Probabilistic.pdf</a:t>
            </a:r>
            <a:endParaRPr/>
          </a:p>
          <a:p>
            <a:pPr indent="-298450" lvl="0" marL="457200" rtl="0" algn="l">
              <a:spcBef>
                <a:spcPts val="0"/>
              </a:spcBef>
              <a:spcAft>
                <a:spcPts val="0"/>
              </a:spcAft>
              <a:buSzPts val="1100"/>
              <a:buChar char="●"/>
            </a:pPr>
            <a:r>
              <a:rPr lang="en"/>
              <a:t>P(t) – The probability of a tree t is the product of the probabilities of the rules used to generate it.</a:t>
            </a:r>
            <a:endParaRPr/>
          </a:p>
          <a:p>
            <a:pPr indent="-298450" lvl="0" marL="457200" rtl="0" algn="l">
              <a:spcBef>
                <a:spcPts val="0"/>
              </a:spcBef>
              <a:spcAft>
                <a:spcPts val="0"/>
              </a:spcAft>
              <a:buSzPts val="1100"/>
              <a:buChar char="●"/>
            </a:pPr>
            <a:r>
              <a:rPr lang="en"/>
              <a:t> P(s) – The probability of the string s is the sum of the probabilities of the trees which have that string as their yield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b764df335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b764df335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ed2a0a4d0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ed2a0a4d0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Lexical: bag-of-words / n-grams</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Linguistic (syntactic or semantic): Part-of-speech tags, syntax trees, semantic role labels</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Entities (sparse semantic representation)</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Word embeddings (dense semantic representation)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ed2a0a4d0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ed2a0a4d0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the text into tokens (~words), count which tokens are present, build a vector for each input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ML / NLP model then can learn the to reason about particular annotations / predictions based on which words (or word combinations) are present (or absent) in texts.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E.g. if we want to classify whether the speaker is happy, the presence of the word 'happy' might be indicative of it. Unless… negation or part of the collocation (happy hour).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It's not possible to enumerate all possible words.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b764df335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b764df335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 sz="1400"/>
              <a:t>We care how probability of a word changes in a given document with respect to the overall probability.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b764df335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b764df335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5ed2a0a4d0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ed2a0a4d0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5ed2a0a4d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ed2a0a4d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ed2a0a4d0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ed2a0a4d0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5ed2a0a4d0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ed2a0a4d0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Then, instead of the words, one can use words + POS tags. The simple counts of POS tags is also powerful for some tasks (e.g. authorship attribution, psychological profiling).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Knowing POS tags makes it possible to link the words to dictionary entries (more meaning + normalization).</a:t>
            </a:r>
            <a:endParaRPr/>
          </a:p>
          <a:p>
            <a:pPr indent="0" lvl="0" marL="0" rtl="0" algn="l">
              <a:spcBef>
                <a:spcPts val="0"/>
              </a:spcBef>
              <a:spcAft>
                <a:spcPts val="0"/>
              </a:spcAft>
              <a:buNone/>
            </a:pPr>
            <a:r>
              <a:rPr lang="en"/>
              <a:t>Knowing POS tags is also a basis for using a language grammar and reconstruct its syntax structure.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5ed2a0a4d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5ed2a0a4d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also constituency trees, but the structure is quite similar.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ed2a0a4d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ed2a0a4d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of semantic frames: which concept takes which arguments.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ed2a0a4d0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ed2a0a4d0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ed2a0a4d0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ed2a0a4d0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ed2a0a4d0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ed2a0a4d0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ed2a0a4d0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ed2a0a4d0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b764df335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b764df335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5ed2a0a4d0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5ed2a0a4d0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5ed2a0a4d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5ed2a0a4d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representations:</a:t>
            </a:r>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Lexical: bag-of-words / n-grams</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Linguistic (syntactic or semantic): Part-of-speech tags, syntax trees, semantic role labels</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Entities (sparse semantic representation)</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Word embeddings (dense semantic representation)</a:t>
            </a:r>
            <a:endParaRPr>
              <a:latin typeface="Roboto"/>
              <a:ea typeface="Roboto"/>
              <a:cs typeface="Roboto"/>
              <a:sym typeface="Roboto"/>
            </a:endParaRPr>
          </a:p>
          <a:p>
            <a:pPr indent="0" lvl="0" marL="0" rtl="0" algn="l">
              <a:lnSpc>
                <a:spcPct val="115000"/>
              </a:lnSpc>
              <a:spcBef>
                <a:spcPts val="1600"/>
              </a:spcBef>
              <a:spcAft>
                <a:spcPts val="0"/>
              </a:spcAft>
              <a:buNone/>
            </a:pPr>
            <a:r>
              <a:rPr lang="en">
                <a:latin typeface="Roboto"/>
                <a:ea typeface="Roboto"/>
                <a:cs typeface="Roboto"/>
                <a:sym typeface="Roboto"/>
              </a:rPr>
              <a:t>Mention: Does not preserve word order:</a:t>
            </a:r>
            <a:endParaRPr>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lang="en" sz="1050">
                <a:solidFill>
                  <a:schemeClr val="accent2"/>
                </a:solidFill>
                <a:latin typeface="Roboto"/>
                <a:ea typeface="Roboto"/>
                <a:cs typeface="Roboto"/>
                <a:sym typeface="Roboto"/>
              </a:rPr>
              <a:t>Depending what is your particular problem, you might need to care about the order of words in your input data.</a:t>
            </a:r>
            <a:endParaRPr sz="1050">
              <a:solidFill>
                <a:schemeClr val="accent2"/>
              </a:solidFill>
              <a:latin typeface="Roboto"/>
              <a:ea typeface="Roboto"/>
              <a:cs typeface="Roboto"/>
              <a:sym typeface="Roboto"/>
            </a:endParaRPr>
          </a:p>
          <a:p>
            <a:pPr indent="-295275" lvl="0" marL="457200" rtl="0" algn="l">
              <a:lnSpc>
                <a:spcPct val="115000"/>
              </a:lnSpc>
              <a:spcBef>
                <a:spcPts val="50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This could happen either on the data preprocessing step, where you would encode the order as part of the feature input,</a:t>
            </a:r>
            <a:br>
              <a:rPr lang="en" sz="1050">
                <a:solidFill>
                  <a:schemeClr val="accent2"/>
                </a:solidFill>
                <a:latin typeface="Roboto"/>
                <a:ea typeface="Roboto"/>
                <a:cs typeface="Roboto"/>
                <a:sym typeface="Roboto"/>
              </a:rPr>
            </a:br>
            <a:br>
              <a:rPr lang="en" sz="1050">
                <a:solidFill>
                  <a:schemeClr val="accent2"/>
                </a:solidFill>
                <a:latin typeface="Roboto"/>
                <a:ea typeface="Roboto"/>
                <a:cs typeface="Roboto"/>
                <a:sym typeface="Roboto"/>
              </a:rPr>
            </a:br>
            <a:r>
              <a:rPr lang="en" sz="1050">
                <a:solidFill>
                  <a:schemeClr val="accent2"/>
                </a:solidFill>
                <a:latin typeface="Roboto"/>
                <a:ea typeface="Roboto"/>
                <a:cs typeface="Roboto"/>
                <a:sym typeface="Roboto"/>
              </a:rPr>
              <a:t>e.g., n-grams, specific features that correspond to the positions of the words. </a:t>
            </a:r>
            <a:br>
              <a:rPr lang="en" sz="1050">
                <a:solidFill>
                  <a:schemeClr val="accent2"/>
                </a:solidFill>
                <a:latin typeface="Roboto"/>
                <a:ea typeface="Roboto"/>
                <a:cs typeface="Roboto"/>
                <a:sym typeface="Roboto"/>
              </a:rPr>
            </a:br>
            <a:r>
              <a:rPr lang="en" sz="1050">
                <a:solidFill>
                  <a:schemeClr val="accent2"/>
                </a:solidFill>
                <a:latin typeface="Roboto"/>
                <a:ea typeface="Roboto"/>
                <a:cs typeface="Roboto"/>
                <a:sym typeface="Roboto"/>
              </a:rPr>
              <a:t>Further all those features are sent to the particular methods of your choice.</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If you do not want and can't pollute the input with those additional information, you might need to reply on the methods that </a:t>
            </a:r>
            <a:br>
              <a:rPr lang="en" sz="1050">
                <a:solidFill>
                  <a:schemeClr val="accent2"/>
                </a:solidFill>
                <a:latin typeface="Roboto"/>
                <a:ea typeface="Roboto"/>
                <a:cs typeface="Roboto"/>
                <a:sym typeface="Roboto"/>
              </a:rPr>
            </a:br>
            <a:r>
              <a:rPr lang="en" sz="1050">
                <a:solidFill>
                  <a:schemeClr val="accent2"/>
                </a:solidFill>
                <a:latin typeface="Roboto"/>
                <a:ea typeface="Roboto"/>
                <a:cs typeface="Roboto"/>
                <a:sym typeface="Roboto"/>
              </a:rPr>
              <a:t>implicitly encode the order in the data as they read the input.</a:t>
            </a:r>
            <a:endParaRPr sz="1050">
              <a:solidFill>
                <a:schemeClr val="accent2"/>
              </a:solidFill>
              <a:latin typeface="Roboto"/>
              <a:ea typeface="Roboto"/>
              <a:cs typeface="Roboto"/>
              <a:sym typeface="Roboto"/>
            </a:endParaRPr>
          </a:p>
          <a:p>
            <a:pPr indent="-295275" lvl="1" marL="9144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Hidden Markov Models (</a:t>
            </a:r>
            <a:r>
              <a:rPr lang="en" sz="1050" u="sng">
                <a:solidFill>
                  <a:schemeClr val="hlink"/>
                </a:solidFill>
                <a:latin typeface="Roboto"/>
                <a:ea typeface="Roboto"/>
                <a:cs typeface="Roboto"/>
                <a:sym typeface="Roboto"/>
                <a:hlinkClick r:id="rId2"/>
              </a:rPr>
              <a:t>HMM on wiki</a:t>
            </a:r>
            <a:r>
              <a:rPr lang="en" sz="1050">
                <a:solidFill>
                  <a:schemeClr val="accent2"/>
                </a:solidFill>
                <a:latin typeface="Roboto"/>
                <a:ea typeface="Roboto"/>
                <a:cs typeface="Roboto"/>
                <a:sym typeface="Roboto"/>
              </a:rPr>
              <a:t>, </a:t>
            </a:r>
            <a:r>
              <a:rPr lang="en" sz="1050" u="sng">
                <a:solidFill>
                  <a:schemeClr val="hlink"/>
                </a:solidFill>
                <a:latin typeface="Roboto"/>
                <a:ea typeface="Roboto"/>
                <a:cs typeface="Roboto"/>
                <a:sym typeface="Roboto"/>
                <a:hlinkClick r:id="rId3"/>
              </a:rPr>
              <a:t>HMM Fundamentals</a:t>
            </a:r>
            <a:r>
              <a:rPr lang="en" sz="1050">
                <a:solidFill>
                  <a:schemeClr val="accent2"/>
                </a:solidFill>
                <a:latin typeface="Roboto"/>
                <a:ea typeface="Roboto"/>
                <a:cs typeface="Roboto"/>
                <a:sym typeface="Roboto"/>
              </a:rPr>
              <a:t>), Conditional Random Fields (</a:t>
            </a:r>
            <a:r>
              <a:rPr lang="en" sz="1050" u="sng">
                <a:solidFill>
                  <a:schemeClr val="hlink"/>
                </a:solidFill>
                <a:latin typeface="Roboto"/>
                <a:ea typeface="Roboto"/>
                <a:cs typeface="Roboto"/>
                <a:sym typeface="Roboto"/>
                <a:hlinkClick r:id="rId4"/>
              </a:rPr>
              <a:t>CRF</a:t>
            </a:r>
            <a:r>
              <a:rPr lang="en" sz="1050">
                <a:solidFill>
                  <a:schemeClr val="accent2"/>
                </a:solidFill>
                <a:latin typeface="Roboto"/>
                <a:ea typeface="Roboto"/>
                <a:cs typeface="Roboto"/>
                <a:sym typeface="Roboto"/>
              </a:rPr>
              <a:t>), Recurrent neural networks, etc.</a:t>
            </a:r>
            <a:endParaRPr sz="1050">
              <a:solidFill>
                <a:schemeClr val="accent2"/>
              </a:solidFill>
              <a:latin typeface="Roboto"/>
              <a:ea typeface="Roboto"/>
              <a:cs typeface="Roboto"/>
              <a:sym typeface="Roboto"/>
            </a:endParaRPr>
          </a:p>
          <a:p>
            <a:pPr indent="0" lvl="0" marL="0" rtl="0" algn="l">
              <a:lnSpc>
                <a:spcPct val="115000"/>
              </a:lnSpc>
              <a:spcBef>
                <a:spcPts val="1000"/>
              </a:spcBef>
              <a:spcAft>
                <a:spcPts val="1600"/>
              </a:spcAft>
              <a:buNone/>
            </a:pPr>
            <a:r>
              <a:t/>
            </a:r>
            <a:endParaRPr>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5b764df335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5b764df335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b764df335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b764df335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5b764df335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5b764df335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5b764df335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5b764df335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Originally, PMI of two words: Do words x and y co-occur more than if they were independent?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One classic way to document classification is to classify texts based on the presence of terms from either existing or heuristically built lexicons.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Pointwise Mutual Information (or PMI) can be a great estimator of the informativeness or relevance weight of words. It was originally introduced to measure how strongly two words are associated, that is how often they go together among their occurrences.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the context of classification, PMI measures the relatedness between a term  𝑡  and a certain class  𝑐 . It is defined as follows: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𝑃𝑀𝐼(𝑡,𝑐)=log2𝑃(𝑡,𝑐)𝑃(𝑡)𝑃(𝑐)=log2𝑃(𝑡|𝑐)𝑃(𝑡) , where  𝑃(𝑡,𝑐)  is a joint probability of  𝑡  and  𝑐 , and  𝑃(𝑡) ,  𝑃(𝑐)  are the marginal probabilities of  𝑡  and  𝑐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Another potential reason to explore the most important or relevant keywords in the dataset is to determine whether there are some dependencies and correlations in the data. Thus, confirming potential benefit of the machine intelligence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Note: simple correlation measure could be also checked prior to PMI.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Go to the colab.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5ed2a0a4d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5ed2a0a4d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b764df335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b764df335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5b764df335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b764df335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5b764df335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5b764df335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b="1" lang="en" sz="1050">
                <a:solidFill>
                  <a:srgbClr val="424242"/>
                </a:solidFill>
                <a:latin typeface="Roboto"/>
                <a:ea typeface="Roboto"/>
                <a:cs typeface="Roboto"/>
                <a:sym typeface="Roboto"/>
              </a:rPr>
              <a:t>Generative</a:t>
            </a:r>
            <a:r>
              <a:rPr lang="en" sz="1050">
                <a:solidFill>
                  <a:srgbClr val="424242"/>
                </a:solidFill>
                <a:latin typeface="Roboto"/>
                <a:ea typeface="Roboto"/>
                <a:cs typeface="Roboto"/>
                <a:sym typeface="Roboto"/>
              </a:rPr>
              <a:t> (joint) classifiers place probabilities over both observed data and the hidden structure </a:t>
            </a:r>
            <a:endParaRPr sz="1050">
              <a:solidFill>
                <a:srgbClr val="424242"/>
              </a:solidFill>
              <a:latin typeface="Roboto"/>
              <a:ea typeface="Roboto"/>
              <a:cs typeface="Roboto"/>
              <a:sym typeface="Roboto"/>
            </a:endParaRPr>
          </a:p>
          <a:p>
            <a:pPr indent="0" lvl="0" marL="0" rtl="0" algn="l">
              <a:lnSpc>
                <a:spcPct val="115000"/>
              </a:lnSpc>
              <a:spcBef>
                <a:spcPts val="500"/>
              </a:spcBef>
              <a:spcAft>
                <a:spcPts val="0"/>
              </a:spcAft>
              <a:buNone/>
            </a:pPr>
            <a:r>
              <a:rPr lang="en" sz="1050">
                <a:solidFill>
                  <a:srgbClr val="424242"/>
                </a:solidFill>
                <a:latin typeface="Roboto"/>
                <a:ea typeface="Roboto"/>
                <a:cs typeface="Roboto"/>
                <a:sym typeface="Roboto"/>
              </a:rPr>
              <a:t>(a.k.a., generate the observed data from the hidden structure): </a:t>
            </a:r>
            <a:endParaRPr sz="1050">
              <a:solidFill>
                <a:srgbClr val="424242"/>
              </a:solidFill>
              <a:latin typeface="Roboto"/>
              <a:ea typeface="Roboto"/>
              <a:cs typeface="Roboto"/>
              <a:sym typeface="Roboto"/>
            </a:endParaRPr>
          </a:p>
          <a:p>
            <a:pPr indent="0" lvl="0" marL="0" rtl="0" algn="l">
              <a:lnSpc>
                <a:spcPct val="115000"/>
              </a:lnSpc>
              <a:spcBef>
                <a:spcPts val="500"/>
              </a:spcBef>
              <a:spcAft>
                <a:spcPts val="0"/>
              </a:spcAft>
              <a:buNone/>
            </a:pPr>
            <a:r>
              <a:rPr lang="en" sz="1050">
                <a:solidFill>
                  <a:srgbClr val="424242"/>
                </a:solidFill>
                <a:latin typeface="Roboto"/>
                <a:ea typeface="Roboto"/>
                <a:cs typeface="Roboto"/>
                <a:sym typeface="Roboto"/>
              </a:rPr>
              <a:t>Example models: n-gram language models, Naive Bayes, Hidden Markov Models, Probabilistic context-free grammats, etc. </a:t>
            </a:r>
            <a:endParaRPr sz="1050">
              <a:solidFill>
                <a:srgbClr val="424242"/>
              </a:solidFill>
              <a:latin typeface="Roboto"/>
              <a:ea typeface="Roboto"/>
              <a:cs typeface="Roboto"/>
              <a:sym typeface="Roboto"/>
            </a:endParaRPr>
          </a:p>
          <a:p>
            <a:pPr indent="0" lvl="0" marL="0" rtl="0" algn="l">
              <a:lnSpc>
                <a:spcPct val="115000"/>
              </a:lnSpc>
              <a:spcBef>
                <a:spcPts val="500"/>
              </a:spcBef>
              <a:spcAft>
                <a:spcPts val="0"/>
              </a:spcAft>
              <a:buNone/>
            </a:pPr>
            <a:r>
              <a:rPr lang="en" sz="1050">
                <a:solidFill>
                  <a:srgbClr val="424242"/>
                </a:solidFill>
                <a:latin typeface="Roboto"/>
                <a:ea typeface="Roboto"/>
                <a:cs typeface="Roboto"/>
                <a:sym typeface="Roboto"/>
              </a:rPr>
              <a:t>These models give joint probabilities </a:t>
            </a:r>
            <a:r>
              <a:rPr lang="en" sz="1300">
                <a:solidFill>
                  <a:srgbClr val="424242"/>
                </a:solidFill>
                <a:latin typeface="Roboto"/>
                <a:ea typeface="Roboto"/>
                <a:cs typeface="Roboto"/>
                <a:sym typeface="Roboto"/>
              </a:rPr>
              <a:t>P(X,y)</a:t>
            </a:r>
            <a:r>
              <a:rPr lang="en" sz="1050">
                <a:solidFill>
                  <a:srgbClr val="424242"/>
                </a:solidFill>
                <a:latin typeface="Roboto"/>
                <a:ea typeface="Roboto"/>
                <a:cs typeface="Roboto"/>
                <a:sym typeface="Roboto"/>
              </a:rPr>
              <a:t> and try to maximize joint likelihood.</a:t>
            </a:r>
            <a:endParaRPr sz="1050">
              <a:solidFill>
                <a:srgbClr val="424242"/>
              </a:solidFill>
              <a:latin typeface="Roboto"/>
              <a:ea typeface="Roboto"/>
              <a:cs typeface="Roboto"/>
              <a:sym typeface="Roboto"/>
            </a:endParaRPr>
          </a:p>
          <a:p>
            <a:pPr indent="0" lvl="0" marL="0" rtl="0" algn="l">
              <a:lnSpc>
                <a:spcPct val="115000"/>
              </a:lnSpc>
              <a:spcBef>
                <a:spcPts val="500"/>
              </a:spcBef>
              <a:spcAft>
                <a:spcPts val="0"/>
              </a:spcAft>
              <a:buNone/>
            </a:pPr>
            <a:r>
              <a:rPr b="1" lang="en" sz="1050">
                <a:solidFill>
                  <a:srgbClr val="424242"/>
                </a:solidFill>
                <a:latin typeface="Roboto"/>
                <a:ea typeface="Roboto"/>
                <a:cs typeface="Roboto"/>
                <a:sym typeface="Roboto"/>
              </a:rPr>
              <a:t>Discriminative</a:t>
            </a:r>
            <a:r>
              <a:rPr lang="en" sz="1050">
                <a:solidFill>
                  <a:srgbClr val="424242"/>
                </a:solidFill>
                <a:latin typeface="Roboto"/>
                <a:ea typeface="Roboto"/>
                <a:cs typeface="Roboto"/>
                <a:sym typeface="Roboto"/>
              </a:rPr>
              <a:t> (conditional) models take the data as given, and put a probability over hidden structure given the data. </a:t>
            </a:r>
            <a:endParaRPr sz="1050">
              <a:solidFill>
                <a:srgbClr val="424242"/>
              </a:solidFill>
              <a:latin typeface="Roboto"/>
              <a:ea typeface="Roboto"/>
              <a:cs typeface="Roboto"/>
              <a:sym typeface="Roboto"/>
            </a:endParaRPr>
          </a:p>
          <a:p>
            <a:pPr indent="0" lvl="0" marL="0" rtl="0" algn="l">
              <a:lnSpc>
                <a:spcPct val="115000"/>
              </a:lnSpc>
              <a:spcBef>
                <a:spcPts val="500"/>
              </a:spcBef>
              <a:spcAft>
                <a:spcPts val="0"/>
              </a:spcAft>
              <a:buNone/>
            </a:pPr>
            <a:r>
              <a:rPr lang="en" sz="1050">
                <a:solidFill>
                  <a:srgbClr val="424242"/>
                </a:solidFill>
                <a:latin typeface="Roboto"/>
                <a:ea typeface="Roboto"/>
                <a:cs typeface="Roboto"/>
                <a:sym typeface="Roboto"/>
              </a:rPr>
              <a:t>Example models: Logistic regression, conditional loglinear or maximum entropy models, conditional random fields, SVM, perceptron, etc. </a:t>
            </a:r>
            <a:endParaRPr sz="1050">
              <a:solidFill>
                <a:srgbClr val="424242"/>
              </a:solidFill>
              <a:latin typeface="Roboto"/>
              <a:ea typeface="Roboto"/>
              <a:cs typeface="Roboto"/>
              <a:sym typeface="Roboto"/>
            </a:endParaRPr>
          </a:p>
          <a:p>
            <a:pPr indent="0" lvl="0" marL="0" rtl="0" algn="l">
              <a:lnSpc>
                <a:spcPct val="115000"/>
              </a:lnSpc>
              <a:spcBef>
                <a:spcPts val="500"/>
              </a:spcBef>
              <a:spcAft>
                <a:spcPts val="0"/>
              </a:spcAft>
              <a:buNone/>
            </a:pPr>
            <a:r>
              <a:rPr lang="en" sz="1050">
                <a:solidFill>
                  <a:srgbClr val="424242"/>
                </a:solidFill>
                <a:latin typeface="Roboto"/>
                <a:ea typeface="Roboto"/>
                <a:cs typeface="Roboto"/>
                <a:sym typeface="Roboto"/>
              </a:rPr>
              <a:t>These models give conditional probabilities </a:t>
            </a:r>
            <a:r>
              <a:rPr lang="en" sz="1300">
                <a:solidFill>
                  <a:srgbClr val="424242"/>
                </a:solidFill>
                <a:latin typeface="Roboto"/>
                <a:ea typeface="Roboto"/>
                <a:cs typeface="Roboto"/>
                <a:sym typeface="Roboto"/>
              </a:rPr>
              <a:t>P(y|X)</a:t>
            </a:r>
            <a:r>
              <a:rPr lang="en" sz="1050">
                <a:solidFill>
                  <a:srgbClr val="424242"/>
                </a:solidFill>
                <a:latin typeface="Roboto"/>
                <a:ea typeface="Roboto"/>
                <a:cs typeface="Roboto"/>
                <a:sym typeface="Roboto"/>
              </a:rPr>
              <a:t> and try to maximize conditional likelihood. </a:t>
            </a:r>
            <a:endParaRPr sz="1050">
              <a:solidFill>
                <a:srgbClr val="424242"/>
              </a:solidFill>
              <a:latin typeface="Roboto"/>
              <a:ea typeface="Roboto"/>
              <a:cs typeface="Roboto"/>
              <a:sym typeface="Roboto"/>
            </a:endParaRPr>
          </a:p>
          <a:p>
            <a:pPr indent="0" lvl="0" marL="0" rtl="0" algn="l">
              <a:lnSpc>
                <a:spcPct val="115000"/>
              </a:lnSpc>
              <a:spcBef>
                <a:spcPts val="500"/>
              </a:spcBef>
              <a:spcAft>
                <a:spcPts val="0"/>
              </a:spcAft>
              <a:buNone/>
            </a:pPr>
            <a:r>
              <a:rPr lang="en" sz="1050">
                <a:solidFill>
                  <a:srgbClr val="424242"/>
                </a:solidFill>
                <a:latin typeface="Roboto"/>
                <a:ea typeface="Roboto"/>
                <a:cs typeface="Roboto"/>
                <a:sym typeface="Roboto"/>
              </a:rPr>
              <a:t>Here, the observed data is taken as is and the output class is modelled only using conditional probability.</a:t>
            </a:r>
            <a:endParaRPr sz="1050">
              <a:solidFill>
                <a:srgbClr val="424242"/>
              </a:solidFill>
              <a:latin typeface="Roboto"/>
              <a:ea typeface="Roboto"/>
              <a:cs typeface="Roboto"/>
              <a:sym typeface="Roboto"/>
            </a:endParaRPr>
          </a:p>
          <a:p>
            <a:pPr indent="0" lvl="0" marL="0" rtl="0" algn="l">
              <a:lnSpc>
                <a:spcPct val="115000"/>
              </a:lnSpc>
              <a:spcBef>
                <a:spcPts val="500"/>
              </a:spcBef>
              <a:spcAft>
                <a:spcPts val="500"/>
              </a:spcAft>
              <a:buNone/>
            </a:pPr>
            <a:r>
              <a:rPr lang="en" sz="1050">
                <a:solidFill>
                  <a:srgbClr val="424242"/>
                </a:solidFill>
                <a:latin typeface="Roboto"/>
                <a:ea typeface="Roboto"/>
                <a:cs typeface="Roboto"/>
                <a:sym typeface="Roboto"/>
              </a:rPr>
              <a:t>More details about these model types </a:t>
            </a:r>
            <a:r>
              <a:rPr lang="en" sz="1050" u="sng">
                <a:solidFill>
                  <a:srgbClr val="0000EE"/>
                </a:solidFill>
                <a:latin typeface="Roboto"/>
                <a:ea typeface="Roboto"/>
                <a:cs typeface="Roboto"/>
                <a:sym typeface="Roboto"/>
                <a:hlinkClick r:id="rId2"/>
              </a:rPr>
              <a:t>here</a:t>
            </a:r>
            <a:r>
              <a:rPr lang="en" sz="1050">
                <a:solidFill>
                  <a:srgbClr val="424242"/>
                </a:solidFill>
                <a:latin typeface="Roboto"/>
                <a:ea typeface="Roboto"/>
                <a:cs typeface="Roboto"/>
                <a:sym typeface="Roboto"/>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b764df335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b764df33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5b764df335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5b764df335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needed, the full slides on Naive Bayes are here: </a:t>
            </a:r>
            <a:r>
              <a:rPr lang="en" u="sng">
                <a:solidFill>
                  <a:schemeClr val="hlink"/>
                </a:solidFill>
                <a:hlinkClick r:id="rId2"/>
              </a:rPr>
              <a:t>http://spark-public.s3.amazonaws.com/nlp/slides/naivebayes.pdf</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5b764df335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5b764df335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a:t>
            </a:r>
            <a:endParaRPr/>
          </a:p>
          <a:p>
            <a:pPr indent="0" lvl="0" marL="0" rtl="0" algn="l">
              <a:spcBef>
                <a:spcPts val="0"/>
              </a:spcBef>
              <a:spcAft>
                <a:spcPts val="0"/>
              </a:spcAft>
              <a:buNone/>
            </a:pPr>
            <a:r>
              <a:rPr lang="en"/>
              <a:t>Word position doesn't matter,</a:t>
            </a:r>
            <a:endParaRPr/>
          </a:p>
          <a:p>
            <a:pPr indent="0" lvl="0" marL="0" rtl="0" algn="l">
              <a:spcBef>
                <a:spcPts val="0"/>
              </a:spcBef>
              <a:spcAft>
                <a:spcPts val="0"/>
              </a:spcAft>
              <a:buNone/>
            </a:pPr>
            <a:r>
              <a:rPr lang="en"/>
              <a:t>words are generated independently.</a:t>
            </a:r>
            <a:endParaRPr/>
          </a:p>
          <a:p>
            <a:pPr indent="0" lvl="0" marL="0" rtl="0" algn="l">
              <a:lnSpc>
                <a:spcPct val="115000"/>
              </a:lnSpc>
              <a:spcBef>
                <a:spcPts val="1100"/>
              </a:spcBef>
              <a:spcAft>
                <a:spcPts val="0"/>
              </a:spcAft>
              <a:buClr>
                <a:schemeClr val="dk1"/>
              </a:buClr>
              <a:buSzPts val="1100"/>
              <a:buFont typeface="Arial"/>
              <a:buNone/>
            </a:pPr>
            <a:r>
              <a:rPr lang="en"/>
              <a:t>To train the generative model, we need to estimate probabilities  𝑃(𝑦)  and  𝑃(𝑋|𝑦)  using given dataset.</a:t>
            </a:r>
            <a:endParaRPr/>
          </a:p>
          <a:p>
            <a:pPr indent="0" lvl="0" marL="0" rtl="0" algn="l">
              <a:lnSpc>
                <a:spcPct val="115000"/>
              </a:lnSpc>
              <a:spcBef>
                <a:spcPts val="1100"/>
              </a:spcBef>
              <a:spcAft>
                <a:spcPts val="0"/>
              </a:spcAft>
              <a:buClr>
                <a:schemeClr val="dk1"/>
              </a:buClr>
              <a:buSzPts val="1100"/>
              <a:buFont typeface="Arial"/>
              <a:buNone/>
            </a:pPr>
            <a:r>
              <a:rPr lang="en"/>
              <a:t>Once the training is done, we take new input and we need to make predictions according to: </a:t>
            </a:r>
            <a:endParaRPr/>
          </a:p>
          <a:p>
            <a:pPr indent="0" lvl="0" marL="0" rtl="0" algn="l">
              <a:lnSpc>
                <a:spcPct val="115000"/>
              </a:lnSpc>
              <a:spcBef>
                <a:spcPts val="1100"/>
              </a:spcBef>
              <a:spcAft>
                <a:spcPts val="0"/>
              </a:spcAft>
              <a:buClr>
                <a:schemeClr val="dk1"/>
              </a:buClr>
              <a:buSzPts val="1100"/>
              <a:buFont typeface="Arial"/>
              <a:buNone/>
            </a:pPr>
            <a:r>
              <a:rPr lang="en"/>
              <a:t>𝑦̂ =𝑎𝑟𝑔𝑚𝑎𝑥𝑦∈𝑌𝑃̂ (𝑦)𝑃̂ (𝑥|𝑦)  using the estimated probabilities.</a:t>
            </a:r>
            <a:endParaRPr/>
          </a:p>
          <a:p>
            <a:pPr indent="0" lvl="0" marL="0" rtl="0" algn="l">
              <a:lnSpc>
                <a:spcPct val="115000"/>
              </a:lnSpc>
              <a:spcBef>
                <a:spcPts val="1100"/>
              </a:spcBef>
              <a:spcAft>
                <a:spcPts val="0"/>
              </a:spcAft>
              <a:buClr>
                <a:schemeClr val="dk1"/>
              </a:buClr>
              <a:buSzPts val="1100"/>
              <a:buFont typeface="Arial"/>
              <a:buNone/>
            </a:pPr>
            <a:r>
              <a:rPr lang="en"/>
              <a:t>This step is called inference or decoding.</a:t>
            </a:r>
            <a:endParaRPr/>
          </a:p>
          <a:p>
            <a:pPr indent="0" lvl="0" marL="0" rtl="0" algn="l">
              <a:lnSpc>
                <a:spcPct val="115000"/>
              </a:lnSpc>
              <a:spcBef>
                <a:spcPts val="1100"/>
              </a:spcBef>
              <a:spcAft>
                <a:spcPts val="0"/>
              </a:spcAft>
              <a:buClr>
                <a:schemeClr val="dk1"/>
              </a:buClr>
              <a:buSzPts val="1100"/>
              <a:buFont typeface="Arial"/>
              <a:buNone/>
            </a:pPr>
            <a:r>
              <a:rPr lang="en"/>
              <a:t>Two problems remain:</a:t>
            </a:r>
            <a:endParaRPr/>
          </a:p>
          <a:p>
            <a:pPr indent="-298450" lvl="0" marL="457200" rtl="0" algn="l">
              <a:lnSpc>
                <a:spcPct val="115000"/>
              </a:lnSpc>
              <a:spcBef>
                <a:spcPts val="1100"/>
              </a:spcBef>
              <a:spcAft>
                <a:spcPts val="0"/>
              </a:spcAft>
              <a:buSzPts val="1100"/>
              <a:buAutoNum type="arabicPeriod"/>
            </a:pPr>
            <a:r>
              <a:rPr lang="en"/>
              <a:t>How we should define the distributions  𝑃̂ (𝑦)  and  𝑃̂ (𝑋|𝑦) ? (any independence assumptions etc.)</a:t>
            </a:r>
            <a:endParaRPr/>
          </a:p>
          <a:p>
            <a:pPr indent="-298450" lvl="0" marL="457200" rtl="0" algn="l">
              <a:lnSpc>
                <a:spcPct val="115000"/>
              </a:lnSpc>
              <a:spcBef>
                <a:spcPts val="0"/>
              </a:spcBef>
              <a:spcAft>
                <a:spcPts val="0"/>
              </a:spcAft>
              <a:buSzPts val="1100"/>
              <a:buAutoNum type="arabicPeriod"/>
            </a:pPr>
            <a:r>
              <a:rPr lang="en"/>
              <a:t>How to estimate the parameters of the distributions from the training data?</a:t>
            </a:r>
            <a:endParaRPr/>
          </a:p>
          <a:p>
            <a:pPr indent="0" lvl="0" marL="0" rtl="0" algn="l">
              <a:lnSpc>
                <a:spcPct val="115000"/>
              </a:lnSpc>
              <a:spcBef>
                <a:spcPts val="1100"/>
              </a:spcBef>
              <a:spcAft>
                <a:spcPts val="0"/>
              </a:spcAft>
              <a:buClr>
                <a:schemeClr val="dk1"/>
              </a:buClr>
              <a:buSzPts val="1100"/>
              <a:buFont typeface="Arial"/>
              <a:buNone/>
            </a:pPr>
            <a:r>
              <a:rPr b="1" lang="en"/>
              <a:t>Former</a:t>
            </a:r>
            <a:r>
              <a:rPr lang="en"/>
              <a:t>, is dependent on the application. Quite often, there is a natural decomposition of the input variables  𝑋  in  𝐽  components </a:t>
            </a:r>
            <a:endParaRPr/>
          </a:p>
          <a:p>
            <a:pPr indent="0" lvl="0" marL="0" rtl="0" algn="l">
              <a:lnSpc>
                <a:spcPct val="115000"/>
              </a:lnSpc>
              <a:spcBef>
                <a:spcPts val="1100"/>
              </a:spcBef>
              <a:spcAft>
                <a:spcPts val="0"/>
              </a:spcAft>
              <a:buClr>
                <a:schemeClr val="dk1"/>
              </a:buClr>
              <a:buSzPts val="1100"/>
              <a:buFont typeface="Arial"/>
              <a:buNone/>
            </a:pPr>
            <a:r>
              <a:rPr lang="en"/>
              <a:t>(like a document is decomposed to the words/features etc). </a:t>
            </a:r>
            <a:endParaRPr/>
          </a:p>
          <a:p>
            <a:pPr indent="0" lvl="0" marL="0" rtl="0" algn="l">
              <a:lnSpc>
                <a:spcPct val="115000"/>
              </a:lnSpc>
              <a:spcBef>
                <a:spcPts val="1100"/>
              </a:spcBef>
              <a:spcAft>
                <a:spcPts val="0"/>
              </a:spcAft>
              <a:buClr>
                <a:schemeClr val="dk1"/>
              </a:buClr>
              <a:buSzPts val="1100"/>
              <a:buFont typeface="Arial"/>
              <a:buNone/>
            </a:pPr>
            <a:r>
              <a:rPr lang="en"/>
              <a:t>The Naive Bayes method makes the following assumptions:  𝑋1,…,𝑋𝐽  are conditionally independent given the class. </a:t>
            </a:r>
            <a:endParaRPr/>
          </a:p>
          <a:p>
            <a:pPr indent="0" lvl="0" marL="0" rtl="0" algn="l">
              <a:lnSpc>
                <a:spcPct val="115000"/>
              </a:lnSpc>
              <a:spcBef>
                <a:spcPts val="1100"/>
              </a:spcBef>
              <a:spcAft>
                <a:spcPts val="0"/>
              </a:spcAft>
              <a:buClr>
                <a:schemeClr val="dk1"/>
              </a:buClr>
              <a:buSzPts val="1100"/>
              <a:buFont typeface="Arial"/>
              <a:buNone/>
            </a:pPr>
            <a:r>
              <a:rPr lang="en"/>
              <a:t>As a result, such an assumption, greatly reduces the number of parameters to be estimated (degrees of freedom, dimentionalities) - </a:t>
            </a:r>
            <a:endParaRPr/>
          </a:p>
          <a:p>
            <a:pPr indent="0" lvl="0" marL="0" rtl="0" algn="l">
              <a:lnSpc>
                <a:spcPct val="115000"/>
              </a:lnSpc>
              <a:spcBef>
                <a:spcPts val="1100"/>
              </a:spcBef>
              <a:spcAft>
                <a:spcPts val="0"/>
              </a:spcAft>
              <a:buClr>
                <a:schemeClr val="dk1"/>
              </a:buClr>
              <a:buSzPts val="1100"/>
              <a:buFont typeface="Arial"/>
              <a:buNone/>
            </a:pPr>
            <a:r>
              <a:rPr lang="en"/>
              <a:t>from  𝑂(exp(𝐽))  to  𝑂(𝐽) . </a:t>
            </a:r>
            <a:endParaRPr/>
          </a:p>
          <a:p>
            <a:pPr indent="0" lvl="0" marL="0" rtl="0" algn="l">
              <a:lnSpc>
                <a:spcPct val="115000"/>
              </a:lnSpc>
              <a:spcBef>
                <a:spcPts val="1100"/>
              </a:spcBef>
              <a:spcAft>
                <a:spcPts val="0"/>
              </a:spcAft>
              <a:buClr>
                <a:schemeClr val="dk1"/>
              </a:buClr>
              <a:buSzPts val="1100"/>
              <a:buFont typeface="Arial"/>
              <a:buNone/>
            </a:pPr>
            <a:r>
              <a:rPr lang="en"/>
              <a:t>Thus, computation become more efficient for large  𝐽  and the risk of overfitting also descreases.</a:t>
            </a:r>
            <a:endParaRPr/>
          </a:p>
          <a:p>
            <a:pPr indent="0" lvl="0" marL="0" rtl="0" algn="l">
              <a:lnSpc>
                <a:spcPct val="115000"/>
              </a:lnSpc>
              <a:spcBef>
                <a:spcPts val="1100"/>
              </a:spcBef>
              <a:spcAft>
                <a:spcPts val="0"/>
              </a:spcAft>
              <a:buNone/>
            </a:pPr>
            <a:r>
              <a:rPr b="1" lang="en"/>
              <a:t>Latter</a:t>
            </a:r>
            <a:r>
              <a:rPr lang="en"/>
              <a:t> problem, can be solved using </a:t>
            </a:r>
            <a:r>
              <a:rPr b="1" lang="en" sz="1050">
                <a:solidFill>
                  <a:schemeClr val="accent2"/>
                </a:solidFill>
                <a:highlight>
                  <a:schemeClr val="lt1"/>
                </a:highlight>
                <a:latin typeface="Roboto"/>
                <a:ea typeface="Roboto"/>
                <a:cs typeface="Roboto"/>
                <a:sym typeface="Roboto"/>
              </a:rPr>
              <a:t>maximum likelihood estimation</a:t>
            </a:r>
            <a:r>
              <a:rPr lang="en" sz="1050">
                <a:solidFill>
                  <a:schemeClr val="accent2"/>
                </a:solidFill>
                <a:highlight>
                  <a:schemeClr val="lt1"/>
                </a:highlight>
                <a:latin typeface="Roboto"/>
                <a:ea typeface="Roboto"/>
                <a:cs typeface="Roboto"/>
                <a:sym typeface="Roboto"/>
              </a:rPr>
              <a:t>, which aims to maximize the probability of the training sample, </a:t>
            </a:r>
            <a:endParaRPr sz="1050">
              <a:solidFill>
                <a:schemeClr val="accent2"/>
              </a:solidFill>
              <a:highlight>
                <a:schemeClr val="lt1"/>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 sz="1050">
                <a:solidFill>
                  <a:schemeClr val="accent2"/>
                </a:solidFill>
                <a:highlight>
                  <a:schemeClr val="lt1"/>
                </a:highlight>
                <a:latin typeface="Roboto"/>
                <a:ea typeface="Roboto"/>
                <a:cs typeface="Roboto"/>
                <a:sym typeface="Roboto"/>
              </a:rPr>
              <a:t>assuming that each point was generated </a:t>
            </a:r>
            <a:r>
              <a:rPr b="1" lang="en" sz="1050">
                <a:solidFill>
                  <a:schemeClr val="accent2"/>
                </a:solidFill>
                <a:highlight>
                  <a:schemeClr val="lt1"/>
                </a:highlight>
                <a:latin typeface="Roboto"/>
                <a:ea typeface="Roboto"/>
                <a:cs typeface="Roboto"/>
                <a:sym typeface="Roboto"/>
              </a:rPr>
              <a:t>independently</a:t>
            </a:r>
            <a:r>
              <a:rPr lang="en" sz="1050">
                <a:solidFill>
                  <a:schemeClr val="accent2"/>
                </a:solidFill>
                <a:highlight>
                  <a:schemeClr val="lt1"/>
                </a:highlight>
                <a:latin typeface="Roboto"/>
                <a:ea typeface="Roboto"/>
                <a:cs typeface="Roboto"/>
                <a:sym typeface="Roboto"/>
              </a:rPr>
              <a:t> from selected distribution. </a:t>
            </a:r>
            <a:r>
              <a:rPr lang="en"/>
              <a:t>Let's denote such probability as follows:</a:t>
            </a:r>
            <a:endParaRPr/>
          </a:p>
          <a:p>
            <a:pPr indent="0" lvl="0" marL="0" rtl="0" algn="l">
              <a:lnSpc>
                <a:spcPct val="115000"/>
              </a:lnSpc>
              <a:spcBef>
                <a:spcPts val="1100"/>
              </a:spcBef>
              <a:spcAft>
                <a:spcPts val="0"/>
              </a:spcAft>
              <a:buClr>
                <a:schemeClr val="dk1"/>
              </a:buClr>
              <a:buSzPts val="1100"/>
              <a:buFont typeface="Arial"/>
              <a:buNone/>
            </a:pPr>
            <a:r>
              <a:rPr lang="en"/>
              <a:t>𝑃(𝑆𝑎𝑚𝑝𝑙𝑒)=∏𝑚=1𝑀𝑃(𝑥𝑚,𝑦𝑚) </a:t>
            </a:r>
            <a:endParaRPr/>
          </a:p>
          <a:p>
            <a:pPr indent="0" lvl="0" marL="0" rtl="0" algn="l">
              <a:lnSpc>
                <a:spcPct val="115000"/>
              </a:lnSpc>
              <a:spcBef>
                <a:spcPts val="1100"/>
              </a:spcBef>
              <a:spcAft>
                <a:spcPts val="0"/>
              </a:spcAft>
              <a:buClr>
                <a:schemeClr val="dk1"/>
              </a:buClr>
              <a:buSzPts val="1100"/>
              <a:buFont typeface="Arial"/>
              <a:buNone/>
            </a:pPr>
            <a:r>
              <a:rPr lang="en"/>
              <a:t>=∏𝑚=1𝑀𝑃(𝑦𝑚)∏𝑗=1𝐽𝑃(𝑥𝑚𝑗|𝑦𝑚)</a:t>
            </a:r>
            <a:endParaRPr/>
          </a:p>
          <a:p>
            <a:pPr indent="0" lvl="0" marL="0" rtl="0" algn="l">
              <a:lnSpc>
                <a:spcPct val="115000"/>
              </a:lnSpc>
              <a:spcBef>
                <a:spcPts val="1100"/>
              </a:spcBef>
              <a:spcAft>
                <a:spcPts val="0"/>
              </a:spcAft>
              <a:buNone/>
            </a:pPr>
            <a:r>
              <a:t/>
            </a:r>
            <a:endParaRPr/>
          </a:p>
          <a:p>
            <a:pPr indent="0" lvl="0" marL="0" rtl="0" algn="l">
              <a:spcBef>
                <a:spcPts val="110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5b764df335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5b764df335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5ed2a0a4d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5ed2a0a4d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5ed912e237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ed912e237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5ed912e237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5ed912e237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Training data vs. test data </a:t>
            </a:r>
            <a:endParaRPr/>
          </a:p>
          <a:p>
            <a:pPr indent="-298450" lvl="0" marL="457200" rtl="0" algn="l">
              <a:spcBef>
                <a:spcPts val="0"/>
              </a:spcBef>
              <a:spcAft>
                <a:spcPts val="0"/>
              </a:spcAft>
              <a:buSzPts val="1100"/>
              <a:buChar char="●"/>
            </a:pPr>
            <a:r>
              <a:rPr lang="en"/>
              <a:t>Also good to have: intermediate development/validation data</a:t>
            </a:r>
            <a:endParaRPr/>
          </a:p>
          <a:p>
            <a:pPr indent="-298450" lvl="0" marL="457200" rtl="0" algn="l">
              <a:spcBef>
                <a:spcPts val="0"/>
              </a:spcBef>
              <a:spcAft>
                <a:spcPts val="0"/>
              </a:spcAft>
              <a:buSzPts val="1100"/>
              <a:buChar char="●"/>
            </a:pPr>
            <a:r>
              <a:rPr lang="en"/>
              <a:t>Cross-validation on training or development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5ed912e237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5ed912e237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5b764df335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5b764df335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5b764df335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b764df335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b764df335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5b764df335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b764df335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764df335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5b764df335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b764df335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5b764df335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5b764df335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5b764df335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5b764df335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5b764df335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5b764df335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5b764df335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5b764df335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5b764df335_0_1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5b764df335_0_1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5b764df335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5b764df335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5b764df335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5b764df335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b764df335_0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5b764df335_0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5b764df335_0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5b764df335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ed2a0a4d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ed2a0a4d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2"/>
              </a:rPr>
              <a:t>https://en.wikipedia.org/wiki/Natural_language_processing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2"/>
                </a:solidFill>
                <a:latin typeface="Roboto"/>
                <a:ea typeface="Roboto"/>
                <a:cs typeface="Roboto"/>
                <a:sym typeface="Roboto"/>
              </a:rPr>
              <a:t>Related concepts: </a:t>
            </a:r>
            <a:r>
              <a:rPr lang="en" u="sng">
                <a:solidFill>
                  <a:schemeClr val="accent5"/>
                </a:solidFill>
                <a:latin typeface="Roboto"/>
                <a:ea typeface="Roboto"/>
                <a:cs typeface="Roboto"/>
                <a:sym typeface="Roboto"/>
                <a:hlinkClick r:id="rId3"/>
              </a:rPr>
              <a:t>Computational Linguistics</a:t>
            </a:r>
            <a:r>
              <a:rPr lang="en">
                <a:solidFill>
                  <a:schemeClr val="dk2"/>
                </a:solidFill>
                <a:latin typeface="Roboto"/>
                <a:ea typeface="Roboto"/>
                <a:cs typeface="Roboto"/>
                <a:sym typeface="Roboto"/>
              </a:rPr>
              <a:t>, </a:t>
            </a:r>
            <a:r>
              <a:rPr lang="en" u="sng">
                <a:solidFill>
                  <a:schemeClr val="accent5"/>
                </a:solidFill>
                <a:latin typeface="Roboto"/>
                <a:ea typeface="Roboto"/>
                <a:cs typeface="Roboto"/>
                <a:sym typeface="Roboto"/>
                <a:hlinkClick r:id="rId4"/>
              </a:rPr>
              <a:t>Natural Language Understanding</a:t>
            </a:r>
            <a:r>
              <a:rPr lang="en">
                <a:solidFill>
                  <a:schemeClr val="dk2"/>
                </a:solidFill>
                <a:latin typeface="Roboto"/>
                <a:ea typeface="Roboto"/>
                <a:cs typeface="Roboto"/>
                <a:sym typeface="Roboto"/>
              </a:rPr>
              <a:t>, </a:t>
            </a:r>
            <a:r>
              <a:rPr lang="en" u="sng">
                <a:solidFill>
                  <a:schemeClr val="accent5"/>
                </a:solidFill>
                <a:latin typeface="Roboto"/>
                <a:ea typeface="Roboto"/>
                <a:cs typeface="Roboto"/>
                <a:sym typeface="Roboto"/>
                <a:hlinkClick r:id="rId5"/>
              </a:rPr>
              <a:t>Text Mining</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5b764df335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5b764df335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go to the colab!</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5b764df335_0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5b764df335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5b764df335_0_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5b764df335_0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 in the colab -&gt; Go there.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5b764df335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5b764df335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mention: Clusters of phrases having the same meaning.</a:t>
            </a:r>
            <a:endParaRPr/>
          </a:p>
          <a:p>
            <a:pPr indent="0" lvl="0" marL="0" rtl="0" algn="l">
              <a:spcBef>
                <a:spcPts val="0"/>
              </a:spcBef>
              <a:spcAft>
                <a:spcPts val="0"/>
              </a:spcAft>
              <a:buNone/>
            </a:pPr>
            <a:r>
              <a:t/>
            </a:r>
            <a:endParaRPr/>
          </a:p>
          <a:p>
            <a:pPr indent="0" lvl="0" marL="0" rtl="0" algn="l">
              <a:lnSpc>
                <a:spcPct val="115000"/>
              </a:lnSpc>
              <a:spcBef>
                <a:spcPts val="1000"/>
              </a:spcBef>
              <a:spcAft>
                <a:spcPts val="0"/>
              </a:spcAft>
              <a:buNone/>
            </a:pPr>
            <a:r>
              <a:rPr b="1" lang="en" sz="1050">
                <a:solidFill>
                  <a:srgbClr val="212121"/>
                </a:solidFill>
                <a:latin typeface="Roboto"/>
                <a:ea typeface="Roboto"/>
                <a:cs typeface="Roboto"/>
                <a:sym typeface="Roboto"/>
              </a:rPr>
              <a:t>Greedy methods</a:t>
            </a:r>
            <a:r>
              <a:rPr lang="en" sz="1050">
                <a:solidFill>
                  <a:srgbClr val="212121"/>
                </a:solidFill>
                <a:latin typeface="Roboto"/>
                <a:ea typeface="Roboto"/>
                <a:cs typeface="Roboto"/>
                <a:sym typeface="Roboto"/>
              </a:rPr>
              <a:t> </a:t>
            </a:r>
            <a:endParaRPr sz="1050">
              <a:solidFill>
                <a:srgbClr val="212121"/>
              </a:solidFill>
              <a:latin typeface="Roboto"/>
              <a:ea typeface="Roboto"/>
              <a:cs typeface="Roboto"/>
              <a:sym typeface="Roboto"/>
            </a:endParaRPr>
          </a:p>
          <a:p>
            <a:pPr indent="-295275" lvl="0" marL="457200" rtl="0" algn="l">
              <a:lnSpc>
                <a:spcPct val="115000"/>
              </a:lnSpc>
              <a:spcBef>
                <a:spcPts val="10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In a nutshell, the algorithm scans the document collection once and assign each document to a new cluster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if there are no other existing clusters that are similar to the current document.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Pros</a:t>
            </a:r>
            <a:r>
              <a:rPr lang="en" sz="1050">
                <a:solidFill>
                  <a:srgbClr val="212121"/>
                </a:solidFill>
                <a:latin typeface="Roboto"/>
                <a:ea typeface="Roboto"/>
                <a:cs typeface="Roboto"/>
                <a:sym typeface="Roboto"/>
              </a:rPr>
              <a:t>: Scalable;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Cons</a:t>
            </a:r>
            <a:r>
              <a:rPr lang="en" sz="1050">
                <a:solidFill>
                  <a:srgbClr val="212121"/>
                </a:solidFill>
                <a:latin typeface="Roboto"/>
                <a:ea typeface="Roboto"/>
                <a:cs typeface="Roboto"/>
                <a:sym typeface="Roboto"/>
              </a:rPr>
              <a:t>: Not reliable as it depends on the order;</a:t>
            </a:r>
            <a:endParaRPr sz="1050">
              <a:solidFill>
                <a:srgbClr val="212121"/>
              </a:solidFill>
              <a:latin typeface="Roboto"/>
              <a:ea typeface="Roboto"/>
              <a:cs typeface="Roboto"/>
              <a:sym typeface="Roboto"/>
            </a:endParaRPr>
          </a:p>
          <a:p>
            <a:pPr indent="0" lvl="0" marL="0" rtl="0" algn="l">
              <a:lnSpc>
                <a:spcPct val="115000"/>
              </a:lnSpc>
              <a:spcBef>
                <a:spcPts val="1000"/>
              </a:spcBef>
              <a:spcAft>
                <a:spcPts val="0"/>
              </a:spcAft>
              <a:buNone/>
            </a:pPr>
            <a:r>
              <a:rPr b="1" lang="en" sz="1050">
                <a:solidFill>
                  <a:srgbClr val="212121"/>
                </a:solidFill>
                <a:latin typeface="Roboto"/>
                <a:ea typeface="Roboto"/>
                <a:cs typeface="Roboto"/>
                <a:sym typeface="Roboto"/>
              </a:rPr>
              <a:t>K-Nearest Neighbors</a:t>
            </a:r>
            <a:r>
              <a:rPr lang="en" sz="1050">
                <a:solidFill>
                  <a:srgbClr val="212121"/>
                </a:solidFill>
                <a:latin typeface="Roboto"/>
                <a:ea typeface="Roboto"/>
                <a:cs typeface="Roboto"/>
                <a:sym typeface="Roboto"/>
              </a:rPr>
              <a:t> </a:t>
            </a:r>
            <a:endParaRPr sz="1050">
              <a:solidFill>
                <a:srgbClr val="212121"/>
              </a:solidFill>
              <a:latin typeface="Roboto"/>
              <a:ea typeface="Roboto"/>
              <a:cs typeface="Roboto"/>
              <a:sym typeface="Roboto"/>
            </a:endParaRPr>
          </a:p>
          <a:p>
            <a:pPr indent="-295275" lvl="0" marL="457200" rtl="0" algn="l">
              <a:lnSpc>
                <a:spcPct val="115000"/>
              </a:lnSpc>
              <a:spcBef>
                <a:spcPts val="10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Each new data point is classified by a majority vote of its (K) neighbors, with the object being assigned to the class most common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among its k nearest neighbors.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Pros</a:t>
            </a:r>
            <a:r>
              <a:rPr lang="en" sz="1050">
                <a:solidFill>
                  <a:srgbClr val="212121"/>
                </a:solidFill>
                <a:latin typeface="Roboto"/>
                <a:ea typeface="Roboto"/>
                <a:cs typeface="Roboto"/>
                <a:sym typeface="Roboto"/>
              </a:rPr>
              <a:t>: Usually is high on precision; incencitive to outliers; simple;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Cons</a:t>
            </a:r>
            <a:r>
              <a:rPr lang="en" sz="1050">
                <a:solidFill>
                  <a:srgbClr val="212121"/>
                </a:solidFill>
                <a:latin typeface="Roboto"/>
                <a:ea typeface="Roboto"/>
                <a:cs typeface="Roboto"/>
                <a:sym typeface="Roboto"/>
              </a:rPr>
              <a:t>: Might be very slow for some similarity measures; Might be unstable to the number of K neighbors.</a:t>
            </a:r>
            <a:endParaRPr sz="1050">
              <a:solidFill>
                <a:srgbClr val="212121"/>
              </a:solidFill>
              <a:latin typeface="Roboto"/>
              <a:ea typeface="Roboto"/>
              <a:cs typeface="Roboto"/>
              <a:sym typeface="Roboto"/>
            </a:endParaRPr>
          </a:p>
          <a:p>
            <a:pPr indent="0" lvl="0" marL="0" rtl="0" algn="l">
              <a:lnSpc>
                <a:spcPct val="115000"/>
              </a:lnSpc>
              <a:spcBef>
                <a:spcPts val="1000"/>
              </a:spcBef>
              <a:spcAft>
                <a:spcPts val="0"/>
              </a:spcAft>
              <a:buNone/>
            </a:pPr>
            <a:r>
              <a:rPr b="1" lang="en" sz="1050">
                <a:solidFill>
                  <a:srgbClr val="212121"/>
                </a:solidFill>
                <a:latin typeface="Roboto"/>
                <a:ea typeface="Roboto"/>
                <a:cs typeface="Roboto"/>
                <a:sym typeface="Roboto"/>
              </a:rPr>
              <a:t>K-Means</a:t>
            </a:r>
            <a:r>
              <a:rPr lang="en" sz="1050">
                <a:solidFill>
                  <a:srgbClr val="212121"/>
                </a:solidFill>
                <a:latin typeface="Roboto"/>
                <a:ea typeface="Roboto"/>
                <a:cs typeface="Roboto"/>
                <a:sym typeface="Roboto"/>
              </a:rPr>
              <a:t> </a:t>
            </a:r>
            <a:endParaRPr sz="1050">
              <a:solidFill>
                <a:srgbClr val="212121"/>
              </a:solidFill>
              <a:latin typeface="Roboto"/>
              <a:ea typeface="Roboto"/>
              <a:cs typeface="Roboto"/>
              <a:sym typeface="Roboto"/>
            </a:endParaRPr>
          </a:p>
          <a:p>
            <a:pPr indent="-295275" lvl="0" marL="457200" rtl="0" algn="l">
              <a:lnSpc>
                <a:spcPct val="115000"/>
              </a:lnSpc>
              <a:spcBef>
                <a:spcPts val="10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K-means partitioning is easy to understand, fast and available method which minimizes intra-partition distances.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If you know number of clusters (for some reasons), just run the algorithms, if not, run the algorithms with multiple number of clusters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as a parameter and see the change if intra-,inter-cluster distances.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In a nutshell, the method have several iteration of the same form, first choose </a:t>
            </a:r>
            <a:r>
              <a:rPr lang="en" sz="1300">
                <a:solidFill>
                  <a:srgbClr val="212121"/>
                </a:solidFill>
                <a:latin typeface="Roboto"/>
                <a:ea typeface="Roboto"/>
                <a:cs typeface="Roboto"/>
                <a:sym typeface="Roboto"/>
              </a:rPr>
              <a:t>𝑘</a:t>
            </a:r>
            <a:r>
              <a:rPr lang="en" sz="1050">
                <a:solidFill>
                  <a:srgbClr val="212121"/>
                </a:solidFill>
                <a:latin typeface="Roboto"/>
                <a:ea typeface="Roboto"/>
                <a:cs typeface="Roboto"/>
                <a:sym typeface="Roboto"/>
              </a:rPr>
              <a:t> centroid vectors, (*) add all other points to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the centroids that are the closest to them. Then, for each new cluster recompute a centroid (e.g., mean of all vectors), and start over form (*).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Pros</a:t>
            </a:r>
            <a:r>
              <a:rPr lang="en" sz="1050">
                <a:solidFill>
                  <a:srgbClr val="212121"/>
                </a:solidFill>
                <a:latin typeface="Roboto"/>
                <a:ea typeface="Roboto"/>
                <a:cs typeface="Roboto"/>
                <a:sym typeface="Roboto"/>
              </a:rPr>
              <a:t>: Performance;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Cons</a:t>
            </a:r>
            <a:r>
              <a:rPr lang="en" sz="1050">
                <a:solidFill>
                  <a:srgbClr val="212121"/>
                </a:solidFill>
                <a:latin typeface="Roboto"/>
                <a:ea typeface="Roboto"/>
                <a:cs typeface="Roboto"/>
                <a:sym typeface="Roboto"/>
              </a:rPr>
              <a:t>: Need to have an intuition on the number of clusters; all points will be assigned to the clusters (even if not all should be there);</a:t>
            </a:r>
            <a:endParaRPr sz="1050">
              <a:solidFill>
                <a:srgbClr val="212121"/>
              </a:solidFill>
              <a:latin typeface="Roboto"/>
              <a:ea typeface="Roboto"/>
              <a:cs typeface="Roboto"/>
              <a:sym typeface="Roboto"/>
            </a:endParaRPr>
          </a:p>
          <a:p>
            <a:pPr indent="0" lvl="0" marL="0" rtl="0" algn="l">
              <a:lnSpc>
                <a:spcPct val="115000"/>
              </a:lnSpc>
              <a:spcBef>
                <a:spcPts val="1000"/>
              </a:spcBef>
              <a:spcAft>
                <a:spcPts val="0"/>
              </a:spcAft>
              <a:buNone/>
            </a:pPr>
            <a:r>
              <a:rPr b="1" lang="en" sz="1050">
                <a:solidFill>
                  <a:srgbClr val="212121"/>
                </a:solidFill>
                <a:latin typeface="Roboto"/>
                <a:ea typeface="Roboto"/>
                <a:cs typeface="Roboto"/>
                <a:sym typeface="Roboto"/>
              </a:rPr>
              <a:t>Affinity Propagation</a:t>
            </a:r>
            <a:r>
              <a:rPr lang="en" sz="1050">
                <a:solidFill>
                  <a:srgbClr val="212121"/>
                </a:solidFill>
                <a:latin typeface="Roboto"/>
                <a:ea typeface="Roboto"/>
                <a:cs typeface="Roboto"/>
                <a:sym typeface="Roboto"/>
              </a:rPr>
              <a:t> </a:t>
            </a:r>
            <a:endParaRPr sz="1050">
              <a:solidFill>
                <a:srgbClr val="212121"/>
              </a:solidFill>
              <a:latin typeface="Roboto"/>
              <a:ea typeface="Roboto"/>
              <a:cs typeface="Roboto"/>
              <a:sym typeface="Roboto"/>
            </a:endParaRPr>
          </a:p>
          <a:p>
            <a:pPr indent="-295275" lvl="0" marL="457200" rtl="0" algn="l">
              <a:lnSpc>
                <a:spcPct val="115000"/>
              </a:lnSpc>
              <a:spcBef>
                <a:spcPts val="10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This method uses graph-based approach where each point 'votes' on their preferred 'representative'.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The result is a set of clusters of representatives from which we derive clusters and assign each point to the cluster of its nearest representative.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What is good here, we do not need to specifiy the number of clusters here.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Moreover, since we are ignoring the document vector space representations, we could use ay types of similarities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(even those that are not metrics - no triangular property).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Pros</a:t>
            </a:r>
            <a:r>
              <a:rPr lang="en" sz="1050">
                <a:solidFill>
                  <a:srgbClr val="212121"/>
                </a:solidFill>
                <a:latin typeface="Roboto"/>
                <a:ea typeface="Roboto"/>
                <a:cs typeface="Roboto"/>
                <a:sym typeface="Roboto"/>
              </a:rPr>
              <a:t>: Stable;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Cons</a:t>
            </a:r>
            <a:r>
              <a:rPr lang="en" sz="1050">
                <a:solidFill>
                  <a:srgbClr val="212121"/>
                </a:solidFill>
                <a:latin typeface="Roboto"/>
                <a:ea typeface="Roboto"/>
                <a:cs typeface="Roboto"/>
                <a:sym typeface="Roboto"/>
              </a:rPr>
              <a:t>: Slow; Hard to find initial parameter right; all points will be assigned to the clusters;</a:t>
            </a:r>
            <a:endParaRPr sz="1050">
              <a:solidFill>
                <a:srgbClr val="212121"/>
              </a:solidFill>
              <a:latin typeface="Roboto"/>
              <a:ea typeface="Roboto"/>
              <a:cs typeface="Roboto"/>
              <a:sym typeface="Roboto"/>
            </a:endParaRPr>
          </a:p>
          <a:p>
            <a:pPr indent="0" lvl="0" marL="0" rtl="0" algn="l">
              <a:lnSpc>
                <a:spcPct val="115000"/>
              </a:lnSpc>
              <a:spcBef>
                <a:spcPts val="1000"/>
              </a:spcBef>
              <a:spcAft>
                <a:spcPts val="0"/>
              </a:spcAft>
              <a:buNone/>
            </a:pPr>
            <a:r>
              <a:rPr b="1" lang="en" sz="1050">
                <a:solidFill>
                  <a:srgbClr val="212121"/>
                </a:solidFill>
                <a:latin typeface="Roboto"/>
                <a:ea typeface="Roboto"/>
                <a:cs typeface="Roboto"/>
                <a:sym typeface="Roboto"/>
              </a:rPr>
              <a:t>Mean Shift</a:t>
            </a:r>
            <a:r>
              <a:rPr lang="en" sz="1050">
                <a:solidFill>
                  <a:srgbClr val="212121"/>
                </a:solidFill>
                <a:latin typeface="Roboto"/>
                <a:ea typeface="Roboto"/>
                <a:cs typeface="Roboto"/>
                <a:sym typeface="Roboto"/>
              </a:rPr>
              <a:t> </a:t>
            </a:r>
            <a:endParaRPr sz="1050">
              <a:solidFill>
                <a:srgbClr val="212121"/>
              </a:solidFill>
              <a:latin typeface="Roboto"/>
              <a:ea typeface="Roboto"/>
              <a:cs typeface="Roboto"/>
              <a:sym typeface="Roboto"/>
            </a:endParaRPr>
          </a:p>
          <a:p>
            <a:pPr indent="-295275" lvl="0" marL="457200" rtl="0" algn="l">
              <a:lnSpc>
                <a:spcPct val="115000"/>
              </a:lnSpc>
              <a:spcBef>
                <a:spcPts val="10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Similarly to k-means and affinity propagation this method is a centroid based and you do not need to specify the number of clusters.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Moreover, it is an </a:t>
            </a:r>
            <a:r>
              <a:rPr b="1" lang="en" sz="1050">
                <a:solidFill>
                  <a:srgbClr val="212121"/>
                </a:solidFill>
                <a:latin typeface="Roboto"/>
                <a:ea typeface="Roboto"/>
                <a:cs typeface="Roboto"/>
                <a:sym typeface="Roboto"/>
              </a:rPr>
              <a:t>actual</a:t>
            </a:r>
            <a:r>
              <a:rPr lang="en" sz="1050">
                <a:solidFill>
                  <a:srgbClr val="212121"/>
                </a:solidFill>
                <a:latin typeface="Roboto"/>
                <a:ea typeface="Roboto"/>
                <a:cs typeface="Roboto"/>
                <a:sym typeface="Roboto"/>
              </a:rPr>
              <a:t> </a:t>
            </a:r>
            <a:r>
              <a:rPr b="1" lang="en" sz="1050">
                <a:solidFill>
                  <a:srgbClr val="212121"/>
                </a:solidFill>
                <a:latin typeface="Roboto"/>
                <a:ea typeface="Roboto"/>
                <a:cs typeface="Roboto"/>
                <a:sym typeface="Roboto"/>
              </a:rPr>
              <a:t>clustering</a:t>
            </a:r>
            <a:r>
              <a:rPr lang="en" sz="1050">
                <a:solidFill>
                  <a:srgbClr val="212121"/>
                </a:solidFill>
                <a:latin typeface="Roboto"/>
                <a:ea typeface="Roboto"/>
                <a:cs typeface="Roboto"/>
                <a:sym typeface="Roboto"/>
              </a:rPr>
              <a:t> algorithms and </a:t>
            </a:r>
            <a:r>
              <a:rPr b="1" lang="en" sz="1050">
                <a:solidFill>
                  <a:srgbClr val="212121"/>
                </a:solidFill>
                <a:latin typeface="Roboto"/>
                <a:ea typeface="Roboto"/>
                <a:cs typeface="Roboto"/>
                <a:sym typeface="Roboto"/>
              </a:rPr>
              <a:t>not</a:t>
            </a:r>
            <a:r>
              <a:rPr lang="en" sz="1050">
                <a:solidFill>
                  <a:srgbClr val="212121"/>
                </a:solidFill>
                <a:latin typeface="Roboto"/>
                <a:ea typeface="Roboto"/>
                <a:cs typeface="Roboto"/>
                <a:sym typeface="Roboto"/>
              </a:rPr>
              <a:t> </a:t>
            </a:r>
            <a:r>
              <a:rPr b="1" lang="en" sz="1050">
                <a:solidFill>
                  <a:srgbClr val="212121"/>
                </a:solidFill>
                <a:latin typeface="Roboto"/>
                <a:ea typeface="Roboto"/>
                <a:cs typeface="Roboto"/>
                <a:sym typeface="Roboto"/>
              </a:rPr>
              <a:t>partitioning</a:t>
            </a:r>
            <a:r>
              <a:rPr lang="en" sz="1050">
                <a:solidFill>
                  <a:srgbClr val="212121"/>
                </a:solidFill>
                <a:latin typeface="Roboto"/>
                <a:ea typeface="Roboto"/>
                <a:cs typeface="Roboto"/>
                <a:sym typeface="Roboto"/>
              </a:rPr>
              <a:t>.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The idea of the algorithm is an assumption that there is some </a:t>
            </a:r>
            <a:r>
              <a:rPr b="1" lang="en" sz="1050">
                <a:solidFill>
                  <a:srgbClr val="212121"/>
                </a:solidFill>
                <a:latin typeface="Roboto"/>
                <a:ea typeface="Roboto"/>
                <a:cs typeface="Roboto"/>
                <a:sym typeface="Roboto"/>
              </a:rPr>
              <a:t>generative probability density function from which the data is drawn</a:t>
            </a:r>
            <a:r>
              <a:rPr lang="en" sz="1050">
                <a:solidFill>
                  <a:srgbClr val="212121"/>
                </a:solidFill>
                <a:latin typeface="Roboto"/>
                <a:ea typeface="Roboto"/>
                <a:cs typeface="Roboto"/>
                <a:sym typeface="Roboto"/>
              </a:rPr>
              <a:t>.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So </a:t>
            </a:r>
            <a:r>
              <a:rPr b="1" lang="en" sz="1050">
                <a:solidFill>
                  <a:srgbClr val="212121"/>
                </a:solidFill>
                <a:latin typeface="Roboto"/>
                <a:ea typeface="Roboto"/>
                <a:cs typeface="Roboto"/>
                <a:sym typeface="Roboto"/>
              </a:rPr>
              <a:t>the method tries to place centroids to the maxima of each density function</a:t>
            </a:r>
            <a:r>
              <a:rPr lang="en" sz="1050">
                <a:solidFill>
                  <a:srgbClr val="212121"/>
                </a:solidFill>
                <a:latin typeface="Roboto"/>
                <a:ea typeface="Roboto"/>
                <a:cs typeface="Roboto"/>
                <a:sym typeface="Roboto"/>
              </a:rPr>
              <a:t> (kernel density estimation techniques are used).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Pros</a:t>
            </a:r>
            <a:r>
              <a:rPr lang="en" sz="1050">
                <a:solidFill>
                  <a:srgbClr val="212121"/>
                </a:solidFill>
                <a:latin typeface="Roboto"/>
                <a:ea typeface="Roboto"/>
                <a:cs typeface="Roboto"/>
                <a:sym typeface="Roboto"/>
              </a:rPr>
              <a:t>: Intuitive parameters; does not cluster every point;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Cons</a:t>
            </a:r>
            <a:r>
              <a:rPr lang="en" sz="1050">
                <a:solidFill>
                  <a:srgbClr val="212121"/>
                </a:solidFill>
                <a:latin typeface="Roboto"/>
                <a:ea typeface="Roboto"/>
                <a:cs typeface="Roboto"/>
                <a:sym typeface="Roboto"/>
              </a:rPr>
              <a:t>: Slow; results vries a lot depending on the bandwidth parameter;</a:t>
            </a:r>
            <a:endParaRPr sz="1050">
              <a:solidFill>
                <a:srgbClr val="212121"/>
              </a:solidFill>
              <a:latin typeface="Roboto"/>
              <a:ea typeface="Roboto"/>
              <a:cs typeface="Roboto"/>
              <a:sym typeface="Roboto"/>
            </a:endParaRPr>
          </a:p>
          <a:p>
            <a:pPr indent="0" lvl="0" marL="0" rtl="0" algn="l">
              <a:lnSpc>
                <a:spcPct val="115000"/>
              </a:lnSpc>
              <a:spcBef>
                <a:spcPts val="1000"/>
              </a:spcBef>
              <a:spcAft>
                <a:spcPts val="0"/>
              </a:spcAft>
              <a:buNone/>
            </a:pPr>
            <a:r>
              <a:rPr b="1" lang="en" sz="1050">
                <a:solidFill>
                  <a:srgbClr val="212121"/>
                </a:solidFill>
                <a:latin typeface="Roboto"/>
                <a:ea typeface="Roboto"/>
                <a:cs typeface="Roboto"/>
                <a:sym typeface="Roboto"/>
              </a:rPr>
              <a:t>Spectral Clustering</a:t>
            </a:r>
            <a:r>
              <a:rPr lang="en" sz="1050">
                <a:solidFill>
                  <a:srgbClr val="212121"/>
                </a:solidFill>
                <a:latin typeface="Roboto"/>
                <a:ea typeface="Roboto"/>
                <a:cs typeface="Roboto"/>
                <a:sym typeface="Roboto"/>
              </a:rPr>
              <a:t> </a:t>
            </a:r>
            <a:endParaRPr sz="1050">
              <a:solidFill>
                <a:srgbClr val="212121"/>
              </a:solidFill>
              <a:latin typeface="Roboto"/>
              <a:ea typeface="Roboto"/>
              <a:cs typeface="Roboto"/>
              <a:sym typeface="Roboto"/>
            </a:endParaRPr>
          </a:p>
          <a:p>
            <a:pPr indent="-295275" lvl="0" marL="457200" rtl="0" algn="l">
              <a:lnSpc>
                <a:spcPct val="115000"/>
              </a:lnSpc>
              <a:spcBef>
                <a:spcPts val="10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This approach can be considered as an instance of the graph based clustering, where the method considers the eigenvectors of the Laplacian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of the graph in the attempt to find a low-dimentional embeddings of the graphs into Euclidian space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(we assume that the data lies on some kind of manifold, and we try to find the transformation of the original space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into the manifold so that the distances are better represented).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Once we have transformed the space, we run some standart clustering.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Pros</a:t>
            </a:r>
            <a:r>
              <a:rPr lang="en" sz="1050">
                <a:solidFill>
                  <a:srgbClr val="212121"/>
                </a:solidFill>
                <a:latin typeface="Roboto"/>
                <a:ea typeface="Roboto"/>
                <a:cs typeface="Roboto"/>
                <a:sym typeface="Roboto"/>
              </a:rPr>
              <a:t>: Do not assume globular points clustering (spherical);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Cons</a:t>
            </a:r>
            <a:r>
              <a:rPr lang="en" sz="1050">
                <a:solidFill>
                  <a:srgbClr val="212121"/>
                </a:solidFill>
                <a:latin typeface="Roboto"/>
                <a:ea typeface="Roboto"/>
                <a:cs typeface="Roboto"/>
                <a:sym typeface="Roboto"/>
              </a:rPr>
              <a:t>: Need to know the number of clusters; might be instable; all points will be assigned to a cluster; slow.</a:t>
            </a:r>
            <a:endParaRPr sz="1050">
              <a:solidFill>
                <a:srgbClr val="212121"/>
              </a:solidFill>
              <a:latin typeface="Roboto"/>
              <a:ea typeface="Roboto"/>
              <a:cs typeface="Roboto"/>
              <a:sym typeface="Roboto"/>
            </a:endParaRPr>
          </a:p>
          <a:p>
            <a:pPr indent="0" lvl="0" marL="0" rtl="0" algn="l">
              <a:lnSpc>
                <a:spcPct val="115000"/>
              </a:lnSpc>
              <a:spcBef>
                <a:spcPts val="1000"/>
              </a:spcBef>
              <a:spcAft>
                <a:spcPts val="0"/>
              </a:spcAft>
              <a:buNone/>
            </a:pPr>
            <a:r>
              <a:rPr b="1" lang="en" sz="1050">
                <a:solidFill>
                  <a:srgbClr val="212121"/>
                </a:solidFill>
                <a:latin typeface="Roboto"/>
                <a:ea typeface="Roboto"/>
                <a:cs typeface="Roboto"/>
                <a:sym typeface="Roboto"/>
              </a:rPr>
              <a:t>Agglomerative Clustering</a:t>
            </a:r>
            <a:r>
              <a:rPr lang="en" sz="1050">
                <a:solidFill>
                  <a:srgbClr val="212121"/>
                </a:solidFill>
                <a:latin typeface="Roboto"/>
                <a:ea typeface="Roboto"/>
                <a:cs typeface="Roboto"/>
                <a:sym typeface="Roboto"/>
              </a:rPr>
              <a:t> </a:t>
            </a:r>
            <a:endParaRPr sz="1050">
              <a:solidFill>
                <a:srgbClr val="212121"/>
              </a:solidFill>
              <a:latin typeface="Roboto"/>
              <a:ea typeface="Roboto"/>
              <a:cs typeface="Roboto"/>
              <a:sym typeface="Roboto"/>
            </a:endParaRPr>
          </a:p>
          <a:p>
            <a:pPr indent="-295275" lvl="0" marL="457200" rtl="0" algn="l">
              <a:lnSpc>
                <a:spcPct val="115000"/>
              </a:lnSpc>
              <a:spcBef>
                <a:spcPts val="10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The idea behind the family of agglomerative clusterings is that we start with each point being its own cluster and then according to some of the criterion,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we merge clusters. So this process is usually done repeatitively until hierarchy is built.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The benefit of the approach is to be able to inspect dendrogram of clusters to get more information on how those are created.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Again, this approach partition the data rather than cluster it.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Pros</a:t>
            </a:r>
            <a:r>
              <a:rPr lang="en" sz="1050">
                <a:solidFill>
                  <a:srgbClr val="212121"/>
                </a:solidFill>
                <a:latin typeface="Roboto"/>
                <a:ea typeface="Roboto"/>
                <a:cs typeface="Roboto"/>
                <a:sym typeface="Roboto"/>
              </a:rPr>
              <a:t>: No globular assumption; Stable; Can be relatively fast; </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latin typeface="Roboto"/>
                <a:ea typeface="Roboto"/>
                <a:cs typeface="Roboto"/>
                <a:sym typeface="Roboto"/>
              </a:rPr>
              <a:t>Cons</a:t>
            </a:r>
            <a:r>
              <a:rPr lang="en" sz="1050">
                <a:solidFill>
                  <a:srgbClr val="212121"/>
                </a:solidFill>
                <a:latin typeface="Roboto"/>
                <a:ea typeface="Roboto"/>
                <a:cs typeface="Roboto"/>
                <a:sym typeface="Roboto"/>
              </a:rPr>
              <a:t>: All data points are assigned to the clusters; need to choose the number of cluters;</a:t>
            </a:r>
            <a:endParaRPr sz="1050">
              <a:solidFill>
                <a:srgbClr val="212121"/>
              </a:solidFill>
              <a:latin typeface="Roboto"/>
              <a:ea typeface="Roboto"/>
              <a:cs typeface="Roboto"/>
              <a:sym typeface="Roboto"/>
            </a:endParaRPr>
          </a:p>
          <a:p>
            <a:pPr indent="0" lvl="0" marL="0" rtl="0" algn="l">
              <a:lnSpc>
                <a:spcPct val="115000"/>
              </a:lnSpc>
              <a:spcBef>
                <a:spcPts val="1000"/>
              </a:spcBef>
              <a:spcAft>
                <a:spcPts val="0"/>
              </a:spcAft>
              <a:buNone/>
            </a:pPr>
            <a:r>
              <a:rPr b="1" lang="en" sz="1050">
                <a:solidFill>
                  <a:srgbClr val="212121"/>
                </a:solidFill>
                <a:highlight>
                  <a:srgbClr val="FFFFFF"/>
                </a:highlight>
                <a:latin typeface="Roboto"/>
                <a:ea typeface="Roboto"/>
                <a:cs typeface="Roboto"/>
                <a:sym typeface="Roboto"/>
              </a:rPr>
              <a:t>DBSCAN</a:t>
            </a:r>
            <a:r>
              <a:rPr lang="en" sz="1050">
                <a:solidFill>
                  <a:srgbClr val="212121"/>
                </a:solidFill>
                <a:highlight>
                  <a:srgbClr val="FFFFFF"/>
                </a:highlight>
                <a:latin typeface="Roboto"/>
                <a:ea typeface="Roboto"/>
                <a:cs typeface="Roboto"/>
                <a:sym typeface="Roboto"/>
              </a:rPr>
              <a:t>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100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This algorithm belong to the </a:t>
            </a:r>
            <a:r>
              <a:rPr b="1" lang="en" sz="1050">
                <a:solidFill>
                  <a:srgbClr val="212121"/>
                </a:solidFill>
                <a:highlight>
                  <a:srgbClr val="FFFFFF"/>
                </a:highlight>
                <a:latin typeface="Roboto"/>
                <a:ea typeface="Roboto"/>
                <a:cs typeface="Roboto"/>
                <a:sym typeface="Roboto"/>
              </a:rPr>
              <a:t>density-based</a:t>
            </a:r>
            <a:r>
              <a:rPr lang="en" sz="1050">
                <a:solidFill>
                  <a:srgbClr val="212121"/>
                </a:solidFill>
                <a:highlight>
                  <a:srgbClr val="FFFFFF"/>
                </a:highlight>
                <a:latin typeface="Roboto"/>
                <a:ea typeface="Roboto"/>
                <a:cs typeface="Roboto"/>
                <a:sym typeface="Roboto"/>
              </a:rPr>
              <a:t> algorithms that </a:t>
            </a:r>
            <a:r>
              <a:rPr b="1" lang="en" sz="1050">
                <a:solidFill>
                  <a:srgbClr val="212121"/>
                </a:solidFill>
                <a:highlight>
                  <a:srgbClr val="FFFFFF"/>
                </a:highlight>
                <a:latin typeface="Roboto"/>
                <a:ea typeface="Roboto"/>
                <a:cs typeface="Roboto"/>
                <a:sym typeface="Roboto"/>
              </a:rPr>
              <a:t>does</a:t>
            </a:r>
            <a:r>
              <a:rPr lang="en" sz="1050">
                <a:solidFill>
                  <a:srgbClr val="212121"/>
                </a:solidFill>
                <a:highlight>
                  <a:srgbClr val="FFFFFF"/>
                </a:highlight>
                <a:latin typeface="Roboto"/>
                <a:ea typeface="Roboto"/>
                <a:cs typeface="Roboto"/>
                <a:sym typeface="Roboto"/>
              </a:rPr>
              <a:t> </a:t>
            </a:r>
            <a:r>
              <a:rPr b="1" lang="en" sz="1050">
                <a:solidFill>
                  <a:srgbClr val="212121"/>
                </a:solidFill>
                <a:highlight>
                  <a:srgbClr val="FFFFFF"/>
                </a:highlight>
                <a:latin typeface="Roboto"/>
                <a:ea typeface="Roboto"/>
                <a:cs typeface="Roboto"/>
                <a:sym typeface="Roboto"/>
              </a:rPr>
              <a:t>not</a:t>
            </a:r>
            <a:r>
              <a:rPr lang="en" sz="1050">
                <a:solidFill>
                  <a:srgbClr val="212121"/>
                </a:solidFill>
                <a:highlight>
                  <a:srgbClr val="FFFFFF"/>
                </a:highlight>
                <a:latin typeface="Roboto"/>
                <a:ea typeface="Roboto"/>
                <a:cs typeface="Roboto"/>
                <a:sym typeface="Roboto"/>
              </a:rPr>
              <a:t> </a:t>
            </a:r>
            <a:r>
              <a:rPr b="1" lang="en" sz="1050">
                <a:solidFill>
                  <a:srgbClr val="212121"/>
                </a:solidFill>
                <a:highlight>
                  <a:srgbClr val="FFFFFF"/>
                </a:highlight>
                <a:latin typeface="Roboto"/>
                <a:ea typeface="Roboto"/>
                <a:cs typeface="Roboto"/>
                <a:sym typeface="Roboto"/>
              </a:rPr>
              <a:t>require all points to be assigned</a:t>
            </a:r>
            <a:r>
              <a:rPr lang="en" sz="1050">
                <a:solidFill>
                  <a:srgbClr val="212121"/>
                </a:solidFill>
                <a:highlight>
                  <a:srgbClr val="FFFFFF"/>
                </a:highlight>
                <a:latin typeface="Roboto"/>
                <a:ea typeface="Roboto"/>
                <a:cs typeface="Roboto"/>
                <a:sym typeface="Roboto"/>
              </a:rPr>
              <a:t> to some cluster.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Clusters are formed </a:t>
            </a:r>
            <a:r>
              <a:rPr b="1" lang="en" sz="1050">
                <a:solidFill>
                  <a:srgbClr val="212121"/>
                </a:solidFill>
                <a:highlight>
                  <a:srgbClr val="FFFFFF"/>
                </a:highlight>
                <a:latin typeface="Roboto"/>
                <a:ea typeface="Roboto"/>
                <a:cs typeface="Roboto"/>
                <a:sym typeface="Roboto"/>
              </a:rPr>
              <a:t>based</a:t>
            </a:r>
            <a:r>
              <a:rPr lang="en" sz="1050">
                <a:solidFill>
                  <a:srgbClr val="212121"/>
                </a:solidFill>
                <a:highlight>
                  <a:srgbClr val="FFFFFF"/>
                </a:highlight>
                <a:latin typeface="Roboto"/>
                <a:ea typeface="Roboto"/>
                <a:cs typeface="Roboto"/>
                <a:sym typeface="Roboto"/>
              </a:rPr>
              <a:t> on </a:t>
            </a:r>
            <a:r>
              <a:rPr b="1" lang="en" sz="1050">
                <a:solidFill>
                  <a:srgbClr val="212121"/>
                </a:solidFill>
                <a:highlight>
                  <a:srgbClr val="FFFFFF"/>
                </a:highlight>
                <a:latin typeface="Roboto"/>
                <a:ea typeface="Roboto"/>
                <a:cs typeface="Roboto"/>
                <a:sym typeface="Roboto"/>
              </a:rPr>
              <a:t>their</a:t>
            </a:r>
            <a:r>
              <a:rPr lang="en" sz="1050">
                <a:solidFill>
                  <a:srgbClr val="212121"/>
                </a:solidFill>
                <a:highlight>
                  <a:srgbClr val="FFFFFF"/>
                </a:highlight>
                <a:latin typeface="Roboto"/>
                <a:ea typeface="Roboto"/>
                <a:cs typeface="Roboto"/>
                <a:sym typeface="Roboto"/>
              </a:rPr>
              <a:t> </a:t>
            </a:r>
            <a:r>
              <a:rPr b="1" lang="en" sz="1050">
                <a:solidFill>
                  <a:srgbClr val="212121"/>
                </a:solidFill>
                <a:highlight>
                  <a:srgbClr val="FFFFFF"/>
                </a:highlight>
                <a:latin typeface="Roboto"/>
                <a:ea typeface="Roboto"/>
                <a:cs typeface="Roboto"/>
                <a:sym typeface="Roboto"/>
              </a:rPr>
              <a:t>densities</a:t>
            </a:r>
            <a:r>
              <a:rPr lang="en" sz="1050">
                <a:solidFill>
                  <a:srgbClr val="212121"/>
                </a:solidFill>
                <a:highlight>
                  <a:srgbClr val="FFFFFF"/>
                </a:highlight>
                <a:latin typeface="Roboto"/>
                <a:ea typeface="Roboto"/>
                <a:cs typeface="Roboto"/>
                <a:sym typeface="Roboto"/>
              </a:rPr>
              <a:t> and sparse regions are left alone as noise.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By the algorithmm points are distinguished as </a:t>
            </a:r>
            <a:r>
              <a:rPr b="1" lang="en" sz="1050">
                <a:solidFill>
                  <a:srgbClr val="212121"/>
                </a:solidFill>
                <a:highlight>
                  <a:srgbClr val="FFFFFF"/>
                </a:highlight>
                <a:latin typeface="Roboto"/>
                <a:ea typeface="Roboto"/>
                <a:cs typeface="Roboto"/>
                <a:sym typeface="Roboto"/>
              </a:rPr>
              <a:t>core</a:t>
            </a:r>
            <a:r>
              <a:rPr lang="en" sz="1050">
                <a:solidFill>
                  <a:srgbClr val="212121"/>
                </a:solidFill>
                <a:highlight>
                  <a:srgbClr val="FFFFFF"/>
                </a:highlight>
                <a:latin typeface="Roboto"/>
                <a:ea typeface="Roboto"/>
                <a:cs typeface="Roboto"/>
                <a:sym typeface="Roboto"/>
              </a:rPr>
              <a:t> </a:t>
            </a:r>
            <a:r>
              <a:rPr b="1" lang="en" sz="1050">
                <a:solidFill>
                  <a:srgbClr val="212121"/>
                </a:solidFill>
                <a:highlight>
                  <a:srgbClr val="FFFFFF"/>
                </a:highlight>
                <a:latin typeface="Roboto"/>
                <a:ea typeface="Roboto"/>
                <a:cs typeface="Roboto"/>
                <a:sym typeface="Roboto"/>
              </a:rPr>
              <a:t>points</a:t>
            </a:r>
            <a:r>
              <a:rPr lang="en" sz="1050">
                <a:solidFill>
                  <a:srgbClr val="212121"/>
                </a:solidFill>
                <a:highlight>
                  <a:srgbClr val="FFFFFF"/>
                </a:highlight>
                <a:latin typeface="Roboto"/>
                <a:ea typeface="Roboto"/>
                <a:cs typeface="Roboto"/>
                <a:sym typeface="Roboto"/>
              </a:rPr>
              <a:t>, </a:t>
            </a:r>
            <a:r>
              <a:rPr b="1" lang="en" sz="1050">
                <a:solidFill>
                  <a:srgbClr val="212121"/>
                </a:solidFill>
                <a:highlight>
                  <a:srgbClr val="FFFFFF"/>
                </a:highlight>
                <a:latin typeface="Roboto"/>
                <a:ea typeface="Roboto"/>
                <a:cs typeface="Roboto"/>
                <a:sym typeface="Roboto"/>
              </a:rPr>
              <a:t>density</a:t>
            </a:r>
            <a:r>
              <a:rPr lang="en" sz="1050">
                <a:solidFill>
                  <a:srgbClr val="212121"/>
                </a:solidFill>
                <a:highlight>
                  <a:srgbClr val="FFFFFF"/>
                </a:highlight>
                <a:latin typeface="Roboto"/>
                <a:ea typeface="Roboto"/>
                <a:cs typeface="Roboto"/>
                <a:sym typeface="Roboto"/>
              </a:rPr>
              <a:t> </a:t>
            </a:r>
            <a:r>
              <a:rPr b="1" lang="en" sz="1050">
                <a:solidFill>
                  <a:srgbClr val="212121"/>
                </a:solidFill>
                <a:highlight>
                  <a:srgbClr val="FFFFFF"/>
                </a:highlight>
                <a:latin typeface="Roboto"/>
                <a:ea typeface="Roboto"/>
                <a:cs typeface="Roboto"/>
                <a:sym typeface="Roboto"/>
              </a:rPr>
              <a:t>reachable</a:t>
            </a:r>
            <a:r>
              <a:rPr lang="en" sz="1050">
                <a:solidFill>
                  <a:srgbClr val="212121"/>
                </a:solidFill>
                <a:highlight>
                  <a:srgbClr val="FFFFFF"/>
                </a:highlight>
                <a:latin typeface="Roboto"/>
                <a:ea typeface="Roboto"/>
                <a:cs typeface="Roboto"/>
                <a:sym typeface="Roboto"/>
              </a:rPr>
              <a:t> points and outliers.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A point is a </a:t>
            </a:r>
            <a:r>
              <a:rPr b="1" lang="en" sz="1050">
                <a:solidFill>
                  <a:srgbClr val="212121"/>
                </a:solidFill>
                <a:highlight>
                  <a:srgbClr val="FFFFFF"/>
                </a:highlight>
                <a:latin typeface="Roboto"/>
                <a:ea typeface="Roboto"/>
                <a:cs typeface="Roboto"/>
                <a:sym typeface="Roboto"/>
              </a:rPr>
              <a:t>core</a:t>
            </a:r>
            <a:r>
              <a:rPr lang="en" sz="1050">
                <a:solidFill>
                  <a:srgbClr val="212121"/>
                </a:solidFill>
                <a:highlight>
                  <a:srgbClr val="FFFFFF"/>
                </a:highlight>
                <a:latin typeface="Roboto"/>
                <a:ea typeface="Roboto"/>
                <a:cs typeface="Roboto"/>
                <a:sym typeface="Roboto"/>
              </a:rPr>
              <a:t> </a:t>
            </a:r>
            <a:r>
              <a:rPr b="1" lang="en" sz="1050">
                <a:solidFill>
                  <a:srgbClr val="212121"/>
                </a:solidFill>
                <a:highlight>
                  <a:srgbClr val="FFFFFF"/>
                </a:highlight>
                <a:latin typeface="Roboto"/>
                <a:ea typeface="Roboto"/>
                <a:cs typeface="Roboto"/>
                <a:sym typeface="Roboto"/>
              </a:rPr>
              <a:t>point</a:t>
            </a:r>
            <a:r>
              <a:rPr lang="en" sz="1050">
                <a:solidFill>
                  <a:srgbClr val="212121"/>
                </a:solidFill>
                <a:highlight>
                  <a:srgbClr val="FFFFFF"/>
                </a:highlight>
                <a:latin typeface="Roboto"/>
                <a:ea typeface="Roboto"/>
                <a:cs typeface="Roboto"/>
                <a:sym typeface="Roboto"/>
              </a:rPr>
              <a:t> if there is </a:t>
            </a:r>
            <a:r>
              <a:rPr b="1" lang="en" sz="1050">
                <a:solidFill>
                  <a:srgbClr val="212121"/>
                </a:solidFill>
                <a:highlight>
                  <a:srgbClr val="FFFFFF"/>
                </a:highlight>
                <a:latin typeface="Roboto"/>
                <a:ea typeface="Roboto"/>
                <a:cs typeface="Roboto"/>
                <a:sym typeface="Roboto"/>
              </a:rPr>
              <a:t>at least min N points</a:t>
            </a:r>
            <a:r>
              <a:rPr lang="en" sz="1050">
                <a:solidFill>
                  <a:srgbClr val="212121"/>
                </a:solidFill>
                <a:highlight>
                  <a:srgbClr val="FFFFFF"/>
                </a:highlight>
                <a:latin typeface="Roboto"/>
                <a:ea typeface="Roboto"/>
                <a:cs typeface="Roboto"/>
                <a:sym typeface="Roboto"/>
              </a:rPr>
              <a:t> are </a:t>
            </a:r>
            <a:r>
              <a:rPr b="1" lang="en" sz="1050">
                <a:solidFill>
                  <a:srgbClr val="212121"/>
                </a:solidFill>
                <a:highlight>
                  <a:srgbClr val="FFFFFF"/>
                </a:highlight>
                <a:latin typeface="Roboto"/>
                <a:ea typeface="Roboto"/>
                <a:cs typeface="Roboto"/>
                <a:sym typeface="Roboto"/>
              </a:rPr>
              <a:t>within</a:t>
            </a:r>
            <a:r>
              <a:rPr lang="en" sz="1050">
                <a:solidFill>
                  <a:srgbClr val="212121"/>
                </a:solidFill>
                <a:highlight>
                  <a:srgbClr val="FFFFFF"/>
                </a:highlight>
                <a:latin typeface="Roboto"/>
                <a:ea typeface="Roboto"/>
                <a:cs typeface="Roboto"/>
                <a:sym typeface="Roboto"/>
              </a:rPr>
              <a:t> </a:t>
            </a:r>
            <a:r>
              <a:rPr b="1" lang="en" sz="1050">
                <a:solidFill>
                  <a:srgbClr val="212121"/>
                </a:solidFill>
                <a:highlight>
                  <a:srgbClr val="FFFFFF"/>
                </a:highlight>
                <a:latin typeface="Roboto"/>
                <a:ea typeface="Roboto"/>
                <a:cs typeface="Roboto"/>
                <a:sym typeface="Roboto"/>
              </a:rPr>
              <a:t>the</a:t>
            </a:r>
            <a:r>
              <a:rPr lang="en" sz="1050">
                <a:solidFill>
                  <a:srgbClr val="212121"/>
                </a:solidFill>
                <a:highlight>
                  <a:srgbClr val="FFFFFF"/>
                </a:highlight>
                <a:latin typeface="Roboto"/>
                <a:ea typeface="Roboto"/>
                <a:cs typeface="Roboto"/>
                <a:sym typeface="Roboto"/>
              </a:rPr>
              <a:t> </a:t>
            </a:r>
            <a:r>
              <a:rPr b="1" lang="en" sz="1050">
                <a:solidFill>
                  <a:srgbClr val="212121"/>
                </a:solidFill>
                <a:highlight>
                  <a:srgbClr val="FFFFFF"/>
                </a:highlight>
                <a:latin typeface="Roboto"/>
                <a:ea typeface="Roboto"/>
                <a:cs typeface="Roboto"/>
                <a:sym typeface="Roboto"/>
              </a:rPr>
              <a:t>distance</a:t>
            </a:r>
            <a:r>
              <a:rPr lang="en" sz="1050">
                <a:solidFill>
                  <a:srgbClr val="212121"/>
                </a:solidFill>
                <a:highlight>
                  <a:srgbClr val="FFFFFF"/>
                </a:highlight>
                <a:latin typeface="Roboto"/>
                <a:ea typeface="Roboto"/>
                <a:cs typeface="Roboto"/>
                <a:sym typeface="Roboto"/>
              </a:rPr>
              <a:t> epsilon of it.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Those N points are said to be reachable from core point. Those points could be either directly reachable from the core point (without epsilon distance),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or just reachable (if there is a path between core and that point where each point in the chais is directly reachable from the previous one).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All other points are outliers.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So in a nutshell, we find all neighbors of each point and identify the core points (those with &gt; min N number of neighbors).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Further we find connected components of core points on the neighbor graph, and furhter, each non core point is assigned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to the nearby cluster that is within epsilon distance.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Since the parameters - epsilon and min number of points are static - for datasets with varied densities the approach might miss some of clusters.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Some improvement - </a:t>
            </a:r>
            <a:r>
              <a:rPr lang="en" sz="1050" u="sng">
                <a:solidFill>
                  <a:schemeClr val="hlink"/>
                </a:solidFill>
                <a:highlight>
                  <a:srgbClr val="FFFFFF"/>
                </a:highlight>
                <a:latin typeface="Roboto"/>
                <a:ea typeface="Roboto"/>
                <a:cs typeface="Roboto"/>
                <a:sym typeface="Roboto"/>
                <a:hlinkClick r:id="rId2"/>
              </a:rPr>
              <a:t>HDBSCAN</a:t>
            </a:r>
            <a:r>
              <a:rPr lang="en" sz="1050">
                <a:solidFill>
                  <a:srgbClr val="212121"/>
                </a:solidFill>
                <a:highlight>
                  <a:srgbClr val="FFFFFF"/>
                </a:highlight>
                <a:latin typeface="Roboto"/>
                <a:ea typeface="Roboto"/>
                <a:cs typeface="Roboto"/>
                <a:sym typeface="Roboto"/>
              </a:rPr>
              <a:t>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highlight>
                  <a:srgbClr val="FFFFFF"/>
                </a:highlight>
                <a:latin typeface="Roboto"/>
                <a:ea typeface="Roboto"/>
                <a:cs typeface="Roboto"/>
                <a:sym typeface="Roboto"/>
              </a:rPr>
              <a:t>Pros</a:t>
            </a:r>
            <a:r>
              <a:rPr lang="en" sz="1050">
                <a:solidFill>
                  <a:srgbClr val="212121"/>
                </a:solidFill>
                <a:highlight>
                  <a:srgbClr val="FFFFFF"/>
                </a:highlight>
                <a:latin typeface="Roboto"/>
                <a:ea typeface="Roboto"/>
                <a:cs typeface="Roboto"/>
                <a:sym typeface="Roboto"/>
              </a:rPr>
              <a:t>: Clusters are not globular; not all points are assigned to the clusters; Stable across runs; Relatively fast; </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i="1" lang="en" sz="1050">
                <a:solidFill>
                  <a:srgbClr val="212121"/>
                </a:solidFill>
                <a:highlight>
                  <a:srgbClr val="FFFFFF"/>
                </a:highlight>
                <a:latin typeface="Roboto"/>
                <a:ea typeface="Roboto"/>
                <a:cs typeface="Roboto"/>
                <a:sym typeface="Roboto"/>
              </a:rPr>
              <a:t>Cons</a:t>
            </a:r>
            <a:r>
              <a:rPr lang="en" sz="1050">
                <a:solidFill>
                  <a:srgbClr val="212121"/>
                </a:solidFill>
                <a:highlight>
                  <a:srgbClr val="FFFFFF"/>
                </a:highlight>
                <a:latin typeface="Roboto"/>
                <a:ea typeface="Roboto"/>
                <a:cs typeface="Roboto"/>
                <a:sym typeface="Roboto"/>
              </a:rPr>
              <a:t>: Parameters are not very intuitive;</a:t>
            </a:r>
            <a:endParaRPr sz="1050">
              <a:solidFill>
                <a:srgbClr val="212121"/>
              </a:solidFill>
              <a:latin typeface="Roboto"/>
              <a:ea typeface="Roboto"/>
              <a:cs typeface="Roboto"/>
              <a:sym typeface="Roboto"/>
            </a:endParaRPr>
          </a:p>
          <a:p>
            <a:pPr indent="0" lvl="0" marL="0" rtl="0" algn="l">
              <a:lnSpc>
                <a:spcPct val="115000"/>
              </a:lnSpc>
              <a:spcBef>
                <a:spcPts val="1000"/>
              </a:spcBef>
              <a:spcAft>
                <a:spcPts val="0"/>
              </a:spcAft>
              <a:buNone/>
            </a:pPr>
            <a:r>
              <a:t/>
            </a:r>
            <a:endParaRPr sz="1050">
              <a:solidFill>
                <a:srgbClr val="212121"/>
              </a:solidFill>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5b764df335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5b764df335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n" sz="1050">
                <a:solidFill>
                  <a:schemeClr val="accent2"/>
                </a:solidFill>
                <a:latin typeface="Roboto"/>
                <a:ea typeface="Roboto"/>
                <a:cs typeface="Roboto"/>
                <a:sym typeface="Roboto"/>
              </a:rPr>
              <a:t>In particular let's consider one of the most prominent methods: Latent Dirichlet Allocation (LDA).</a:t>
            </a:r>
            <a:endParaRPr sz="1050">
              <a:solidFill>
                <a:schemeClr val="accent2"/>
              </a:solidFill>
              <a:latin typeface="Roboto"/>
              <a:ea typeface="Roboto"/>
              <a:cs typeface="Roboto"/>
              <a:sym typeface="Roboto"/>
            </a:endParaRPr>
          </a:p>
          <a:p>
            <a:pPr indent="0" lvl="0" marL="0" rtl="0" algn="l">
              <a:lnSpc>
                <a:spcPct val="115000"/>
              </a:lnSpc>
              <a:spcBef>
                <a:spcPts val="500"/>
              </a:spcBef>
              <a:spcAft>
                <a:spcPts val="0"/>
              </a:spcAft>
              <a:buClr>
                <a:schemeClr val="dk1"/>
              </a:buClr>
              <a:buSzPts val="1100"/>
              <a:buFont typeface="Arial"/>
              <a:buNone/>
            </a:pPr>
            <a:r>
              <a:rPr lang="en" sz="1050">
                <a:solidFill>
                  <a:schemeClr val="accent2"/>
                </a:solidFill>
                <a:latin typeface="Roboto"/>
                <a:ea typeface="Roboto"/>
                <a:cs typeface="Roboto"/>
                <a:sym typeface="Roboto"/>
              </a:rPr>
              <a:t>LDA is a way to automatically discover topics that set of documents convey.</a:t>
            </a:r>
            <a:endParaRPr sz="1050">
              <a:solidFill>
                <a:schemeClr val="accent2"/>
              </a:solidFill>
              <a:latin typeface="Roboto"/>
              <a:ea typeface="Roboto"/>
              <a:cs typeface="Roboto"/>
              <a:sym typeface="Roboto"/>
            </a:endParaRPr>
          </a:p>
          <a:p>
            <a:pPr indent="0" lvl="0" marL="0" rtl="0" algn="l">
              <a:lnSpc>
                <a:spcPct val="115000"/>
              </a:lnSpc>
              <a:spcBef>
                <a:spcPts val="500"/>
              </a:spcBef>
              <a:spcAft>
                <a:spcPts val="0"/>
              </a:spcAft>
              <a:buClr>
                <a:schemeClr val="dk1"/>
              </a:buClr>
              <a:buSzPts val="1100"/>
              <a:buFont typeface="Arial"/>
              <a:buNone/>
            </a:pPr>
            <a:r>
              <a:rPr b="1" lang="en" sz="1050">
                <a:solidFill>
                  <a:schemeClr val="accent2"/>
                </a:solidFill>
                <a:latin typeface="Roboto"/>
                <a:ea typeface="Roboto"/>
                <a:cs typeface="Roboto"/>
                <a:sym typeface="Roboto"/>
              </a:rPr>
              <a:t>LDA represent documents as mixtures of topics, and each topic somehow generates words with certain probability. </a:t>
            </a:r>
            <a:endParaRPr sz="1050">
              <a:solidFill>
                <a:srgbClr val="212121"/>
              </a:solidFill>
              <a:latin typeface="Roboto"/>
              <a:ea typeface="Roboto"/>
              <a:cs typeface="Roboto"/>
              <a:sym typeface="Roboto"/>
            </a:endParaRPr>
          </a:p>
          <a:p>
            <a:pPr indent="0" lvl="0" marL="0" rtl="0" algn="l">
              <a:lnSpc>
                <a:spcPct val="115000"/>
              </a:lnSpc>
              <a:spcBef>
                <a:spcPts val="500"/>
              </a:spcBef>
              <a:spcAft>
                <a:spcPts val="0"/>
              </a:spcAft>
              <a:buNone/>
            </a:pPr>
            <a:r>
              <a:rPr lang="en" sz="1050">
                <a:solidFill>
                  <a:srgbClr val="212121"/>
                </a:solidFill>
                <a:latin typeface="Roboto"/>
                <a:ea typeface="Roboto"/>
                <a:cs typeface="Roboto"/>
                <a:sym typeface="Roboto"/>
              </a:rPr>
              <a:t>Since we talk about generative models when writing a document:</a:t>
            </a:r>
            <a:endParaRPr sz="1050">
              <a:solidFill>
                <a:srgbClr val="212121"/>
              </a:solidFill>
              <a:latin typeface="Roboto"/>
              <a:ea typeface="Roboto"/>
              <a:cs typeface="Roboto"/>
              <a:sym typeface="Roboto"/>
            </a:endParaRPr>
          </a:p>
          <a:p>
            <a:pPr indent="-295275" lvl="0" marL="457200" rtl="0" algn="l">
              <a:lnSpc>
                <a:spcPct val="115000"/>
              </a:lnSpc>
              <a:spcBef>
                <a:spcPts val="5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we need to decide on the number of words N the document will have (this could be some distribution, e.g., Poisson distribution);</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further, we need to choose a topic mixture for the document (here we can </a:t>
            </a:r>
            <a:r>
              <a:rPr lang="en" sz="1050">
                <a:solidFill>
                  <a:srgbClr val="212121"/>
                </a:solidFill>
                <a:highlight>
                  <a:srgbClr val="FFFFFF"/>
                </a:highlight>
                <a:latin typeface="Roboto"/>
                <a:ea typeface="Roboto"/>
                <a:cs typeface="Roboto"/>
                <a:sym typeface="Roboto"/>
              </a:rPr>
              <a:t>use </a:t>
            </a:r>
            <a:r>
              <a:rPr lang="en" sz="1050" u="sng">
                <a:solidFill>
                  <a:schemeClr val="hlink"/>
                </a:solidFill>
                <a:highlight>
                  <a:srgbClr val="FFFFFF"/>
                </a:highlight>
                <a:latin typeface="Roboto"/>
                <a:ea typeface="Roboto"/>
                <a:cs typeface="Roboto"/>
                <a:sym typeface="Roboto"/>
                <a:hlinkClick r:id="rId2"/>
              </a:rPr>
              <a:t>Dirichlet distribution</a:t>
            </a:r>
            <a:r>
              <a:rPr lang="en" sz="1050">
                <a:solidFill>
                  <a:srgbClr val="212121"/>
                </a:solidFill>
                <a:highlight>
                  <a:srgbClr val="FFFFFF"/>
                </a:highlight>
                <a:latin typeface="Roboto"/>
                <a:ea typeface="Roboto"/>
                <a:cs typeface="Roboto"/>
                <a:sym typeface="Roboto"/>
              </a:rPr>
              <a:t> over a fixed number of chosen topics K)</a:t>
            </a:r>
            <a:endParaRPr sz="1050">
              <a:solidFill>
                <a:srgbClr val="21212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highlight>
                  <a:srgbClr val="FFFFFF"/>
                </a:highlight>
                <a:latin typeface="Roboto"/>
                <a:ea typeface="Roboto"/>
                <a:cs typeface="Roboto"/>
                <a:sym typeface="Roboto"/>
              </a:rPr>
              <a:t>now we need to generate each words for each document:</a:t>
            </a:r>
            <a:endParaRPr sz="1050">
              <a:solidFill>
                <a:srgbClr val="212121"/>
              </a:solidFill>
              <a:highlight>
                <a:srgbClr val="FFFFFF"/>
              </a:highlight>
              <a:latin typeface="Roboto"/>
              <a:ea typeface="Roboto"/>
              <a:cs typeface="Roboto"/>
              <a:sym typeface="Roboto"/>
            </a:endParaRPr>
          </a:p>
          <a:p>
            <a:pPr indent="-295275" lvl="0" marL="9144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we pick a topic (according to the Dirichlet distribution that we have sampled for the topics)</a:t>
            </a:r>
            <a:endParaRPr sz="1050">
              <a:solidFill>
                <a:srgbClr val="212121"/>
              </a:solidFill>
              <a:latin typeface="Roboto"/>
              <a:ea typeface="Roboto"/>
              <a:cs typeface="Roboto"/>
              <a:sym typeface="Roboto"/>
            </a:endParaRPr>
          </a:p>
          <a:p>
            <a:pPr indent="-295275" lvl="0" marL="9144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using picked topics, we generate words (according to the topic's multinomial distribution (</a:t>
            </a:r>
            <a:r>
              <a:rPr lang="en" sz="1050">
                <a:solidFill>
                  <a:srgbClr val="222222"/>
                </a:solidFill>
                <a:highlight>
                  <a:srgbClr val="FFFFFF"/>
                </a:highlight>
              </a:rPr>
              <a:t>models the probability of counts for rolling a </a:t>
            </a:r>
            <a:r>
              <a:rPr i="1" lang="en" sz="1050">
                <a:solidFill>
                  <a:srgbClr val="222222"/>
                </a:solidFill>
                <a:highlight>
                  <a:srgbClr val="FFFFFF"/>
                </a:highlight>
              </a:rPr>
              <a:t>k</a:t>
            </a:r>
            <a:r>
              <a:rPr lang="en" sz="1050">
                <a:solidFill>
                  <a:srgbClr val="222222"/>
                </a:solidFill>
                <a:highlight>
                  <a:srgbClr val="FFFFFF"/>
                </a:highlight>
              </a:rPr>
              <a:t>-sided die </a:t>
            </a:r>
            <a:r>
              <a:rPr i="1" lang="en" sz="1050">
                <a:solidFill>
                  <a:srgbClr val="222222"/>
                </a:solidFill>
                <a:highlight>
                  <a:srgbClr val="FFFFFF"/>
                </a:highlight>
              </a:rPr>
              <a:t>n</a:t>
            </a:r>
            <a:r>
              <a:rPr lang="en" sz="1050">
                <a:solidFill>
                  <a:srgbClr val="222222"/>
                </a:solidFill>
                <a:highlight>
                  <a:srgbClr val="FFFFFF"/>
                </a:highlight>
              </a:rPr>
              <a:t> times</a:t>
            </a:r>
            <a:r>
              <a:rPr lang="en" sz="1050">
                <a:solidFill>
                  <a:srgbClr val="212121"/>
                </a:solidFill>
                <a:latin typeface="Roboto"/>
                <a:ea typeface="Roboto"/>
                <a:cs typeface="Roboto"/>
                <a:sym typeface="Roboto"/>
              </a:rPr>
              <a:t>)) </a:t>
            </a:r>
            <a:endParaRPr sz="1050">
              <a:solidFill>
                <a:srgbClr val="212121"/>
              </a:solidFill>
              <a:latin typeface="Roboto"/>
              <a:ea typeface="Roboto"/>
              <a:cs typeface="Roboto"/>
              <a:sym typeface="Roboto"/>
            </a:endParaRPr>
          </a:p>
          <a:p>
            <a:pPr indent="0" lvl="0" marL="0" rtl="0" algn="l">
              <a:lnSpc>
                <a:spcPct val="115000"/>
              </a:lnSpc>
              <a:spcBef>
                <a:spcPts val="500"/>
              </a:spcBef>
              <a:spcAft>
                <a:spcPts val="500"/>
              </a:spcAft>
              <a:buNone/>
            </a:pPr>
            <a:r>
              <a:t/>
            </a:r>
            <a:endParaRPr sz="1050">
              <a:solidFill>
                <a:srgbClr val="212121"/>
              </a:solidFill>
              <a:latin typeface="Roboto"/>
              <a:ea typeface="Roboto"/>
              <a:cs typeface="Roboto"/>
              <a:sym typeface="Roboto"/>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5b764df335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5b764df335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5b764df335_0_1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5b764df335_0_1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5b764df335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764df335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50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(this already gives us both topic and word distribution - though not a good one)</a:t>
            </a:r>
            <a:endParaRPr sz="1050">
              <a:solidFill>
                <a:srgbClr val="212121"/>
              </a:solidFill>
              <a:latin typeface="Roboto"/>
              <a:ea typeface="Roboto"/>
              <a:cs typeface="Roboto"/>
              <a:sym typeface="Roboto"/>
            </a:endParaRPr>
          </a:p>
          <a:p>
            <a:pPr indent="-295275" lvl="0" marL="457200" rtl="0" algn="l">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So the assumption with this step, is that all the assignments are correct as they are now, but this one - so we update the words' topic according to the formula above.</a:t>
            </a:r>
            <a:endParaRPr sz="1050">
              <a:solidFill>
                <a:srgbClr val="212121"/>
              </a:solidFill>
              <a:latin typeface="Roboto"/>
              <a:ea typeface="Roboto"/>
              <a:cs typeface="Roboto"/>
              <a:sym typeface="Roboto"/>
            </a:endParaRPr>
          </a:p>
          <a:p>
            <a:pPr indent="0" lvl="0" marL="0" rtl="0" algn="l">
              <a:lnSpc>
                <a:spcPct val="115000"/>
              </a:lnSpc>
              <a:spcBef>
                <a:spcPts val="1000"/>
              </a:spcBef>
              <a:spcAft>
                <a:spcPts val="1000"/>
              </a:spcAft>
              <a:buNone/>
            </a:pPr>
            <a:r>
              <a:rPr lang="en" sz="1050">
                <a:solidFill>
                  <a:srgbClr val="212121"/>
                </a:solidFill>
                <a:latin typeface="Roboto"/>
                <a:ea typeface="Roboto"/>
                <a:cs typeface="Roboto"/>
                <a:sym typeface="Roboto"/>
              </a:rPr>
              <a:t>http://www.cs.virginia.edu/~hw5x/Course/TextMining-2018Spring/_site/docs/PDFs/topic%20models.pdf</a:t>
            </a:r>
            <a:endParaRPr sz="1050">
              <a:solidFill>
                <a:srgbClr val="212121"/>
              </a:solidFill>
              <a:latin typeface="Roboto"/>
              <a:ea typeface="Roboto"/>
              <a:cs typeface="Roboto"/>
              <a:sym typeface="Roboto"/>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5b764df335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5b764df335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g5b764df335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5b764df335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ed2a0a4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ed2a0a4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30200" rtl="0" algn="l">
              <a:spcBef>
                <a:spcPts val="500"/>
              </a:spcBef>
              <a:spcAft>
                <a:spcPts val="0"/>
              </a:spcAft>
              <a:buNone/>
            </a:pPr>
            <a:r>
              <a:rPr lang="en" sz="1050">
                <a:solidFill>
                  <a:schemeClr val="accent2"/>
                </a:solidFill>
                <a:highlight>
                  <a:srgbClr val="FFFFFF"/>
                </a:highlight>
                <a:latin typeface="Roboto"/>
                <a:ea typeface="Roboto"/>
                <a:cs typeface="Roboto"/>
                <a:sym typeface="Roboto"/>
              </a:rPr>
              <a:t>Natural language is a method of human communication, either spoken or written, which typically </a:t>
            </a:r>
            <a:endParaRPr sz="1050">
              <a:solidFill>
                <a:schemeClr val="accent2"/>
              </a:solidFill>
              <a:highlight>
                <a:srgbClr val="FFFFFF"/>
              </a:highlight>
              <a:latin typeface="Roboto"/>
              <a:ea typeface="Roboto"/>
              <a:cs typeface="Roboto"/>
              <a:sym typeface="Roboto"/>
            </a:endParaRPr>
          </a:p>
          <a:p>
            <a:pPr indent="0" lvl="0" marL="0" marR="330200" rtl="0" algn="l">
              <a:spcBef>
                <a:spcPts val="500"/>
              </a:spcBef>
              <a:spcAft>
                <a:spcPts val="0"/>
              </a:spcAft>
              <a:buNone/>
            </a:pPr>
            <a:r>
              <a:rPr lang="en" sz="1050">
                <a:solidFill>
                  <a:schemeClr val="accent2"/>
                </a:solidFill>
                <a:highlight>
                  <a:srgbClr val="FFFFFF"/>
                </a:highlight>
                <a:latin typeface="Roboto"/>
                <a:ea typeface="Roboto"/>
                <a:cs typeface="Roboto"/>
                <a:sym typeface="Roboto"/>
              </a:rPr>
              <a:t>contains words that are structured in some conventional way.</a:t>
            </a:r>
            <a:endParaRPr sz="1050">
              <a:solidFill>
                <a:schemeClr val="accent2"/>
              </a:solidFill>
              <a:highlight>
                <a:srgbClr val="FFFFFF"/>
              </a:highlight>
              <a:latin typeface="Roboto"/>
              <a:ea typeface="Roboto"/>
              <a:cs typeface="Roboto"/>
              <a:sym typeface="Roboto"/>
            </a:endParaRPr>
          </a:p>
          <a:p>
            <a:pPr indent="0" lvl="0" marL="0" marR="330200" rtl="0" algn="l">
              <a:spcBef>
                <a:spcPts val="500"/>
              </a:spcBef>
              <a:spcAft>
                <a:spcPts val="0"/>
              </a:spcAft>
              <a:buNone/>
            </a:pPr>
            <a:r>
              <a:t/>
            </a:r>
            <a:endParaRPr sz="1050">
              <a:solidFill>
                <a:schemeClr val="accent2"/>
              </a:solidFill>
              <a:highlight>
                <a:srgbClr val="FFFFFF"/>
              </a:highlight>
              <a:latin typeface="Roboto"/>
              <a:ea typeface="Roboto"/>
              <a:cs typeface="Roboto"/>
              <a:sym typeface="Roboto"/>
            </a:endParaRPr>
          </a:p>
          <a:p>
            <a:pPr indent="-295275" lvl="0" marL="457200" rtl="0" algn="l">
              <a:lnSpc>
                <a:spcPct val="115000"/>
              </a:lnSpc>
              <a:spcBef>
                <a:spcPts val="50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Conciseness</a:t>
            </a:r>
            <a:endParaRPr sz="1050">
              <a:solidFill>
                <a:schemeClr val="accent2"/>
              </a:solidFill>
              <a:latin typeface="Roboto"/>
              <a:ea typeface="Roboto"/>
              <a:cs typeface="Roboto"/>
              <a:sym typeface="Roboto"/>
            </a:endParaRPr>
          </a:p>
          <a:p>
            <a:pPr indent="-295275" lvl="1" marL="9144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The student gave </a:t>
            </a:r>
            <a:r>
              <a:rPr i="1" lang="en" sz="1050">
                <a:solidFill>
                  <a:schemeClr val="accent2"/>
                </a:solidFill>
                <a:latin typeface="Roboto"/>
                <a:ea typeface="Roboto"/>
                <a:cs typeface="Roboto"/>
                <a:sym typeface="Roboto"/>
              </a:rPr>
              <a:t>his</a:t>
            </a:r>
            <a:r>
              <a:rPr lang="en" sz="1050">
                <a:solidFill>
                  <a:schemeClr val="accent2"/>
                </a:solidFill>
                <a:latin typeface="Roboto"/>
                <a:ea typeface="Roboto"/>
                <a:cs typeface="Roboto"/>
                <a:sym typeface="Roboto"/>
              </a:rPr>
              <a:t> homework to the professor </a:t>
            </a:r>
            <a:r>
              <a:rPr i="1" lang="en" sz="1050">
                <a:solidFill>
                  <a:schemeClr val="accent2"/>
                </a:solidFill>
                <a:latin typeface="Roboto"/>
                <a:ea typeface="Roboto"/>
                <a:cs typeface="Roboto"/>
                <a:sym typeface="Roboto"/>
              </a:rPr>
              <a:t>who</a:t>
            </a:r>
            <a:r>
              <a:rPr lang="en" sz="1050">
                <a:solidFill>
                  <a:schemeClr val="accent2"/>
                </a:solidFill>
                <a:latin typeface="Roboto"/>
                <a:ea typeface="Roboto"/>
                <a:cs typeface="Roboto"/>
                <a:sym typeface="Roboto"/>
              </a:rPr>
              <a:t> told </a:t>
            </a:r>
            <a:r>
              <a:rPr i="1" lang="en" sz="1050">
                <a:solidFill>
                  <a:schemeClr val="accent2"/>
                </a:solidFill>
                <a:latin typeface="Roboto"/>
                <a:ea typeface="Roboto"/>
                <a:cs typeface="Roboto"/>
                <a:sym typeface="Roboto"/>
              </a:rPr>
              <a:t>him</a:t>
            </a:r>
            <a:r>
              <a:rPr lang="en" sz="1050">
                <a:solidFill>
                  <a:schemeClr val="accent2"/>
                </a:solidFill>
                <a:latin typeface="Roboto"/>
                <a:ea typeface="Roboto"/>
                <a:cs typeface="Roboto"/>
                <a:sym typeface="Roboto"/>
              </a:rPr>
              <a:t> that </a:t>
            </a:r>
            <a:r>
              <a:rPr i="1" lang="en" sz="1050">
                <a:solidFill>
                  <a:schemeClr val="accent2"/>
                </a:solidFill>
                <a:latin typeface="Roboto"/>
                <a:ea typeface="Roboto"/>
                <a:cs typeface="Roboto"/>
                <a:sym typeface="Roboto"/>
              </a:rPr>
              <a:t>it</a:t>
            </a:r>
            <a:r>
              <a:rPr lang="en" sz="1050">
                <a:solidFill>
                  <a:schemeClr val="accent2"/>
                </a:solidFill>
                <a:latin typeface="Roboto"/>
                <a:ea typeface="Roboto"/>
                <a:cs typeface="Roboto"/>
                <a:sym typeface="Roboto"/>
              </a:rPr>
              <a:t> could have been better.</a:t>
            </a:r>
            <a:endParaRPr sz="1050">
              <a:solidFill>
                <a:schemeClr val="accent2"/>
              </a:solidFill>
              <a:latin typeface="Roboto"/>
              <a:ea typeface="Roboto"/>
              <a:cs typeface="Roboto"/>
              <a:sym typeface="Roboto"/>
            </a:endParaRPr>
          </a:p>
          <a:p>
            <a:pPr indent="-295275" lvl="1" marL="9144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The student gave the homework of the student to the professor. </a:t>
            </a:r>
            <a:br>
              <a:rPr lang="en" sz="1050">
                <a:solidFill>
                  <a:schemeClr val="accent2"/>
                </a:solidFill>
                <a:latin typeface="Roboto"/>
                <a:ea typeface="Roboto"/>
                <a:cs typeface="Roboto"/>
                <a:sym typeface="Roboto"/>
              </a:rPr>
            </a:br>
            <a:r>
              <a:rPr lang="en" sz="1050">
                <a:solidFill>
                  <a:schemeClr val="accent2"/>
                </a:solidFill>
                <a:latin typeface="Roboto"/>
                <a:ea typeface="Roboto"/>
                <a:cs typeface="Roboto"/>
                <a:sym typeface="Roboto"/>
              </a:rPr>
              <a:t>The professor told the student that the homework of the student could have been better.</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Unlimited expressive power (Representation)</a:t>
            </a:r>
            <a:endParaRPr sz="1050">
              <a:solidFill>
                <a:schemeClr val="accent2"/>
              </a:solidFill>
              <a:latin typeface="Roboto"/>
              <a:ea typeface="Roboto"/>
              <a:cs typeface="Roboto"/>
              <a:sym typeface="Roboto"/>
            </a:endParaRPr>
          </a:p>
          <a:p>
            <a:pPr indent="-295275" lvl="1" marL="9144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Logical expressions of any order.</a:t>
            </a:r>
            <a:endParaRPr sz="1050">
              <a:solidFill>
                <a:schemeClr val="accent2"/>
              </a:solidFill>
              <a:latin typeface="Roboto"/>
              <a:ea typeface="Roboto"/>
              <a:cs typeface="Roboto"/>
              <a:sym typeface="Roboto"/>
            </a:endParaRPr>
          </a:p>
          <a:p>
            <a:pPr indent="-295275" lvl="2" marL="13716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Earth is curved - "curved_earth = TRUE"</a:t>
            </a:r>
            <a:endParaRPr sz="1050">
              <a:solidFill>
                <a:schemeClr val="accent2"/>
              </a:solidFill>
              <a:latin typeface="Roboto"/>
              <a:ea typeface="Roboto"/>
              <a:cs typeface="Roboto"/>
              <a:sym typeface="Roboto"/>
            </a:endParaRPr>
          </a:p>
          <a:p>
            <a:pPr indent="-295275" lvl="2" marL="13716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All politicians lie. - For any x, politician(x) -&gt; lier(x), etc</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Shared knowledge</a:t>
            </a:r>
            <a:endParaRPr sz="1050">
              <a:solidFill>
                <a:schemeClr val="accent2"/>
              </a:solidFill>
              <a:latin typeface="Roboto"/>
              <a:ea typeface="Roboto"/>
              <a:cs typeface="Roboto"/>
              <a:sym typeface="Roboto"/>
            </a:endParaRPr>
          </a:p>
          <a:p>
            <a:pPr indent="-295275" lvl="1" marL="9144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I gave him a nice pen.</a:t>
            </a:r>
            <a:endParaRPr sz="1050">
              <a:solidFill>
                <a:schemeClr val="accent2"/>
              </a:solidFill>
              <a:latin typeface="Roboto"/>
              <a:ea typeface="Roboto"/>
              <a:cs typeface="Roboto"/>
              <a:sym typeface="Roboto"/>
            </a:endParaRPr>
          </a:p>
          <a:p>
            <a:pPr indent="-295275" lvl="1" marL="9144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Scenario 1: - A "Mont Blanc"? - Yes, like that brand.</a:t>
            </a:r>
            <a:endParaRPr sz="1050">
              <a:solidFill>
                <a:schemeClr val="accent2"/>
              </a:solidFill>
              <a:latin typeface="Roboto"/>
              <a:ea typeface="Roboto"/>
              <a:cs typeface="Roboto"/>
              <a:sym typeface="Roboto"/>
            </a:endParaRPr>
          </a:p>
          <a:p>
            <a:pPr indent="-295275" lvl="1" marL="914400" rtl="0" algn="l">
              <a:lnSpc>
                <a:spcPct val="115000"/>
              </a:lnSpc>
              <a:spcBef>
                <a:spcPts val="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Scenario 2: - How large is it? - To the moon and back.</a:t>
            </a:r>
            <a:endParaRPr>
              <a:solidFill>
                <a:schemeClr val="dk1"/>
              </a:solidFill>
            </a:endParaRPr>
          </a:p>
          <a:p>
            <a:pPr indent="0" lvl="0" marL="76200" marR="330200" rtl="0" algn="l">
              <a:lnSpc>
                <a:spcPct val="154000"/>
              </a:lnSpc>
              <a:spcBef>
                <a:spcPts val="1000"/>
              </a:spcBef>
              <a:spcAft>
                <a:spcPts val="0"/>
              </a:spcAft>
              <a:buClr>
                <a:schemeClr val="dk1"/>
              </a:buClr>
              <a:buSzPts val="1100"/>
              <a:buFont typeface="Arial"/>
              <a:buNone/>
            </a:pPr>
            <a:r>
              <a:rPr b="1" lang="en" sz="1050">
                <a:solidFill>
                  <a:schemeClr val="accent2"/>
                </a:solidFill>
                <a:highlight>
                  <a:schemeClr val="lt1"/>
                </a:highlight>
                <a:latin typeface="Roboto"/>
                <a:ea typeface="Roboto"/>
                <a:cs typeface="Roboto"/>
                <a:sym typeface="Roboto"/>
              </a:rPr>
              <a:t>There exist Formal and Natural languages.</a:t>
            </a:r>
            <a:endParaRPr b="1" sz="1050">
              <a:solidFill>
                <a:schemeClr val="accent2"/>
              </a:solidFill>
              <a:highlight>
                <a:schemeClr val="lt1"/>
              </a:highlight>
              <a:latin typeface="Roboto"/>
              <a:ea typeface="Roboto"/>
              <a:cs typeface="Roboto"/>
              <a:sym typeface="Roboto"/>
            </a:endParaRPr>
          </a:p>
          <a:p>
            <a:pPr indent="-295275" lvl="0" marL="533400" marR="330200" rtl="0" algn="l">
              <a:lnSpc>
                <a:spcPct val="115000"/>
              </a:lnSpc>
              <a:spcBef>
                <a:spcPts val="500"/>
              </a:spcBef>
              <a:spcAft>
                <a:spcPts val="0"/>
              </a:spcAft>
              <a:buClr>
                <a:schemeClr val="accent2"/>
              </a:buClr>
              <a:buSzPts val="1050"/>
              <a:buFont typeface="Roboto"/>
              <a:buChar char="●"/>
            </a:pPr>
            <a:r>
              <a:rPr lang="en" sz="1050">
                <a:solidFill>
                  <a:schemeClr val="accent2"/>
                </a:solidFill>
                <a:highlight>
                  <a:schemeClr val="lt1"/>
                </a:highlight>
                <a:latin typeface="Roboto"/>
                <a:ea typeface="Roboto"/>
                <a:cs typeface="Roboto"/>
                <a:sym typeface="Roboto"/>
              </a:rPr>
              <a:t>Formal languages are by construction explicit and non-ambiguous.</a:t>
            </a:r>
            <a:endParaRPr sz="1050">
              <a:solidFill>
                <a:schemeClr val="accent2"/>
              </a:solidFill>
              <a:highlight>
                <a:schemeClr val="lt1"/>
              </a:highlight>
              <a:latin typeface="Roboto"/>
              <a:ea typeface="Roboto"/>
              <a:cs typeface="Roboto"/>
              <a:sym typeface="Roboto"/>
            </a:endParaRPr>
          </a:p>
          <a:p>
            <a:pPr indent="-295275" lvl="0" marL="533400" marR="330200" rtl="0" algn="l">
              <a:lnSpc>
                <a:spcPct val="115000"/>
              </a:lnSpc>
              <a:spcBef>
                <a:spcPts val="0"/>
              </a:spcBef>
              <a:spcAft>
                <a:spcPts val="0"/>
              </a:spcAft>
              <a:buClr>
                <a:schemeClr val="accent2"/>
              </a:buClr>
              <a:buSzPts val="1050"/>
              <a:buFont typeface="Roboto"/>
              <a:buChar char="●"/>
            </a:pPr>
            <a:r>
              <a:rPr lang="en" sz="1050">
                <a:solidFill>
                  <a:schemeClr val="accent2"/>
                </a:solidFill>
                <a:highlight>
                  <a:schemeClr val="lt1"/>
                </a:highlight>
                <a:latin typeface="Roboto"/>
                <a:ea typeface="Roboto"/>
                <a:cs typeface="Roboto"/>
                <a:sym typeface="Roboto"/>
              </a:rPr>
              <a:t>Natural languages are in essence implicit and ambiguous (examples)</a:t>
            </a:r>
            <a:endParaRPr sz="1050">
              <a:solidFill>
                <a:schemeClr val="accent2"/>
              </a:solidFill>
              <a:highlight>
                <a:schemeClr val="lt1"/>
              </a:highlight>
              <a:latin typeface="Roboto"/>
              <a:ea typeface="Roboto"/>
              <a:cs typeface="Roboto"/>
              <a:sym typeface="Roboto"/>
            </a:endParaRPr>
          </a:p>
          <a:p>
            <a:pPr indent="0" lvl="0" marL="0" rtl="0" algn="l">
              <a:lnSpc>
                <a:spcPct val="115000"/>
              </a:lnSpc>
              <a:spcBef>
                <a:spcPts val="500"/>
              </a:spcBef>
              <a:spcAft>
                <a:spcPts val="0"/>
              </a:spcAft>
              <a:buClr>
                <a:schemeClr val="dk1"/>
              </a:buClr>
              <a:buSzPts val="1100"/>
              <a:buFont typeface="Arial"/>
              <a:buNone/>
            </a:pPr>
            <a:r>
              <a:rPr lang="en" sz="1050">
                <a:solidFill>
                  <a:schemeClr val="accent2"/>
                </a:solidFill>
                <a:latin typeface="Roboto"/>
                <a:ea typeface="Roboto"/>
                <a:cs typeface="Roboto"/>
                <a:sym typeface="Roboto"/>
              </a:rPr>
              <a:t>When a computer has to deal with the textual data, it actually faces the following:</a:t>
            </a:r>
            <a:endParaRPr sz="1050">
              <a:solidFill>
                <a:schemeClr val="accent2"/>
              </a:solidFill>
              <a:latin typeface="Roboto"/>
              <a:ea typeface="Roboto"/>
              <a:cs typeface="Roboto"/>
              <a:sym typeface="Roboto"/>
            </a:endParaRPr>
          </a:p>
          <a:p>
            <a:pPr indent="-295275" lvl="0" marL="457200" rtl="0" algn="l">
              <a:lnSpc>
                <a:spcPct val="115000"/>
              </a:lnSpc>
              <a:spcBef>
                <a:spcPts val="500"/>
              </a:spcBef>
              <a:spcAft>
                <a:spcPts val="0"/>
              </a:spcAft>
              <a:buClr>
                <a:schemeClr val="accent2"/>
              </a:buClr>
              <a:buSzPts val="1050"/>
              <a:buFont typeface="Roboto"/>
              <a:buAutoNum type="arabicPeriod"/>
            </a:pPr>
            <a:r>
              <a:rPr lang="en" sz="1050">
                <a:solidFill>
                  <a:schemeClr val="accent2"/>
                </a:solidFill>
                <a:latin typeface="Roboto"/>
                <a:ea typeface="Roboto"/>
                <a:cs typeface="Roboto"/>
                <a:sym typeface="Roboto"/>
              </a:rPr>
              <a:t>Human language is very high dimensional and sparse. </a:t>
            </a:r>
            <a:endParaRPr sz="1050">
              <a:solidFill>
                <a:schemeClr val="accent2"/>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AutoNum type="alphaLcPeriod"/>
            </a:pPr>
            <a:r>
              <a:rPr lang="en" sz="1050">
                <a:solidFill>
                  <a:schemeClr val="accent2"/>
                </a:solidFill>
                <a:latin typeface="Roboto"/>
                <a:ea typeface="Roboto"/>
                <a:cs typeface="Roboto"/>
                <a:sym typeface="Roboto"/>
              </a:rPr>
              <a:t>Depending on the representation and the language, for a machine, natural language consists of a </a:t>
            </a:r>
            <a:endParaRPr sz="1050">
              <a:solidFill>
                <a:schemeClr val="accent2"/>
              </a:solidFill>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rPr i="1" lang="en" sz="1050">
                <a:solidFill>
                  <a:schemeClr val="accent2"/>
                </a:solidFill>
                <a:latin typeface="Roboto"/>
                <a:ea typeface="Roboto"/>
                <a:cs typeface="Roboto"/>
                <a:sym typeface="Roboto"/>
              </a:rPr>
              <a:t>              huge number of words</a:t>
            </a:r>
            <a:r>
              <a:rPr lang="en" sz="1050">
                <a:solidFill>
                  <a:schemeClr val="accent2"/>
                </a:solidFill>
                <a:latin typeface="Roboto"/>
                <a:ea typeface="Roboto"/>
                <a:cs typeface="Roboto"/>
                <a:sym typeface="Roboto"/>
              </a:rPr>
              <a:t>, and even greater number of possible word-like features </a:t>
            </a:r>
            <a:endParaRPr sz="1050">
              <a:solidFill>
                <a:schemeClr val="accent2"/>
              </a:solidFill>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rPr lang="en" sz="1050">
                <a:solidFill>
                  <a:schemeClr val="accent2"/>
                </a:solidFill>
                <a:latin typeface="Roboto"/>
                <a:ea typeface="Roboto"/>
                <a:cs typeface="Roboto"/>
                <a:sym typeface="Roboto"/>
              </a:rPr>
              <a:t>             (parts of speech, grammatical variations of the language, various languages, etc.) </a:t>
            </a:r>
            <a:endParaRPr sz="1050">
              <a:solidFill>
                <a:schemeClr val="accent2"/>
              </a:solidFill>
              <a:latin typeface="Roboto"/>
              <a:ea typeface="Roboto"/>
              <a:cs typeface="Roboto"/>
              <a:sym typeface="Roboto"/>
            </a:endParaRPr>
          </a:p>
          <a:p>
            <a:pPr indent="457200" lvl="0" marL="457200" rtl="0" algn="l">
              <a:lnSpc>
                <a:spcPct val="115000"/>
              </a:lnSpc>
              <a:spcBef>
                <a:spcPts val="0"/>
              </a:spcBef>
              <a:spcAft>
                <a:spcPts val="0"/>
              </a:spcAft>
              <a:buClr>
                <a:schemeClr val="dk1"/>
              </a:buClr>
              <a:buSzPts val="1100"/>
              <a:buFont typeface="Arial"/>
              <a:buNone/>
            </a:pPr>
            <a:r>
              <a:rPr lang="en" sz="1050">
                <a:solidFill>
                  <a:schemeClr val="accent2"/>
                </a:solidFill>
                <a:latin typeface="Roboto"/>
                <a:ea typeface="Roboto"/>
                <a:cs typeface="Roboto"/>
                <a:sym typeface="Roboto"/>
              </a:rPr>
              <a:t>Moreover, for most of those, we simply </a:t>
            </a:r>
            <a:r>
              <a:rPr i="1" lang="en" sz="1050">
                <a:solidFill>
                  <a:schemeClr val="accent2"/>
                </a:solidFill>
                <a:latin typeface="Roboto"/>
                <a:ea typeface="Roboto"/>
                <a:cs typeface="Roboto"/>
                <a:sym typeface="Roboto"/>
              </a:rPr>
              <a:t>do not have enough data</a:t>
            </a:r>
            <a:r>
              <a:rPr lang="en" sz="1050">
                <a:solidFill>
                  <a:schemeClr val="accent2"/>
                </a:solidFill>
                <a:latin typeface="Roboto"/>
                <a:ea typeface="Roboto"/>
                <a:cs typeface="Roboto"/>
                <a:sym typeface="Roboto"/>
              </a:rPr>
              <a:t> to give to the machine or even worse, </a:t>
            </a:r>
            <a:endParaRPr sz="1050">
              <a:solidFill>
                <a:schemeClr val="accent2"/>
              </a:solidFill>
              <a:latin typeface="Roboto"/>
              <a:ea typeface="Roboto"/>
              <a:cs typeface="Roboto"/>
              <a:sym typeface="Roboto"/>
            </a:endParaRPr>
          </a:p>
          <a:p>
            <a:pPr indent="457200" lvl="0" marL="457200" rtl="0" algn="l">
              <a:lnSpc>
                <a:spcPct val="115000"/>
              </a:lnSpc>
              <a:spcBef>
                <a:spcPts val="0"/>
              </a:spcBef>
              <a:spcAft>
                <a:spcPts val="0"/>
              </a:spcAft>
              <a:buClr>
                <a:schemeClr val="dk1"/>
              </a:buClr>
              <a:buSzPts val="1100"/>
              <a:buFont typeface="Arial"/>
              <a:buNone/>
            </a:pPr>
            <a:r>
              <a:rPr lang="en" sz="1050">
                <a:solidFill>
                  <a:schemeClr val="accent2"/>
                </a:solidFill>
                <a:latin typeface="Roboto"/>
                <a:ea typeface="Roboto"/>
                <a:cs typeface="Roboto"/>
                <a:sym typeface="Roboto"/>
              </a:rPr>
              <a:t>the same </a:t>
            </a:r>
            <a:r>
              <a:rPr i="1" lang="en" sz="1050">
                <a:solidFill>
                  <a:schemeClr val="accent2"/>
                </a:solidFill>
                <a:latin typeface="Roboto"/>
                <a:ea typeface="Roboto"/>
                <a:cs typeface="Roboto"/>
                <a:sym typeface="Roboto"/>
              </a:rPr>
              <a:t>words mean multiple things</a:t>
            </a:r>
            <a:r>
              <a:rPr lang="en" sz="1050">
                <a:solidFill>
                  <a:schemeClr val="accent2"/>
                </a:solidFill>
                <a:latin typeface="Roboto"/>
                <a:ea typeface="Roboto"/>
                <a:cs typeface="Roboto"/>
                <a:sym typeface="Roboto"/>
              </a:rPr>
              <a:t>.</a:t>
            </a:r>
            <a:endParaRPr sz="1050">
              <a:solidFill>
                <a:schemeClr val="accent2"/>
              </a:solidFill>
              <a:latin typeface="Roboto"/>
              <a:ea typeface="Roboto"/>
              <a:cs typeface="Roboto"/>
              <a:sym typeface="Roboto"/>
            </a:endParaRPr>
          </a:p>
          <a:p>
            <a:pPr indent="-295275" lvl="0" marL="457200" rtl="0" algn="l">
              <a:lnSpc>
                <a:spcPct val="115000"/>
              </a:lnSpc>
              <a:spcBef>
                <a:spcPts val="0"/>
              </a:spcBef>
              <a:spcAft>
                <a:spcPts val="0"/>
              </a:spcAft>
              <a:buClr>
                <a:schemeClr val="accent2"/>
              </a:buClr>
              <a:buSzPts val="1050"/>
              <a:buFont typeface="Roboto"/>
              <a:buAutoNum type="arabicPeriod"/>
            </a:pPr>
            <a:r>
              <a:rPr lang="en" sz="1050">
                <a:solidFill>
                  <a:schemeClr val="accent2"/>
                </a:solidFill>
                <a:latin typeface="Roboto"/>
                <a:ea typeface="Roboto"/>
                <a:cs typeface="Roboto"/>
                <a:sym typeface="Roboto"/>
              </a:rPr>
              <a:t>Human language is redundant and ambiguous. </a:t>
            </a:r>
            <a:endParaRPr sz="1050">
              <a:solidFill>
                <a:schemeClr val="accent2"/>
              </a:solidFill>
              <a:latin typeface="Roboto"/>
              <a:ea typeface="Roboto"/>
              <a:cs typeface="Roboto"/>
              <a:sym typeface="Roboto"/>
            </a:endParaRPr>
          </a:p>
          <a:p>
            <a:pPr indent="457200" lvl="0" marL="457200" rtl="0" algn="l">
              <a:lnSpc>
                <a:spcPct val="115000"/>
              </a:lnSpc>
              <a:spcBef>
                <a:spcPts val="0"/>
              </a:spcBef>
              <a:spcAft>
                <a:spcPts val="0"/>
              </a:spcAft>
              <a:buClr>
                <a:schemeClr val="dk1"/>
              </a:buClr>
              <a:buSzPts val="1100"/>
              <a:buFont typeface="Arial"/>
              <a:buNone/>
            </a:pPr>
            <a:r>
              <a:rPr lang="en" sz="1050">
                <a:solidFill>
                  <a:schemeClr val="accent2"/>
                </a:solidFill>
                <a:latin typeface="Roboto"/>
                <a:ea typeface="Roboto"/>
                <a:cs typeface="Roboto"/>
                <a:sym typeface="Roboto"/>
              </a:rPr>
              <a:t>As we have discussed earlier, human language is unnecessarily redundant. </a:t>
            </a:r>
            <a:endParaRPr sz="1050">
              <a:solidFill>
                <a:schemeClr val="accent2"/>
              </a:solidFill>
              <a:latin typeface="Roboto"/>
              <a:ea typeface="Roboto"/>
              <a:cs typeface="Roboto"/>
              <a:sym typeface="Roboto"/>
            </a:endParaRPr>
          </a:p>
          <a:p>
            <a:pPr indent="457200" lvl="0" marL="457200" rtl="0" algn="l">
              <a:lnSpc>
                <a:spcPct val="115000"/>
              </a:lnSpc>
              <a:spcBef>
                <a:spcPts val="0"/>
              </a:spcBef>
              <a:spcAft>
                <a:spcPts val="0"/>
              </a:spcAft>
              <a:buNone/>
            </a:pPr>
            <a:r>
              <a:rPr lang="en" sz="1050">
                <a:solidFill>
                  <a:schemeClr val="accent2"/>
                </a:solidFill>
                <a:latin typeface="Roboto"/>
                <a:ea typeface="Roboto"/>
                <a:cs typeface="Roboto"/>
                <a:sym typeface="Roboto"/>
              </a:rPr>
              <a:t>There are an enormous number of ways to describe the same thing.</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5b764df335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5b764df335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Trump card = (in bridge, whist, and similar card games) a playing card of the suit chosen to rank above the others, which can win a trick where a card of a different suit has been led.</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5b764df335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5b764df335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Add an example for is-a, clarify that hypernyms are more general concepts/categories, while hyponyms are more specific concepts/categories.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want to know? Can be useful to overcome sparse text representations (e.g. extending a term with hypernyms) or to find entailment between texts.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5ed2a0a4d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5ed2a0a4d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Add an example for is-a, clarify that hypernyms are more general concepts/categories, while hyponyms are more specific concepts/categories.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want to know? Can be useful to overcome sparse text representations (e.g. extending a term with hypernyms) or to find entailment between texts.</a:t>
            </a:r>
            <a:endParaRPr/>
          </a:p>
          <a:p>
            <a:pPr indent="0" lvl="0" marL="0" rtl="0" algn="l">
              <a:spcBef>
                <a:spcPts val="0"/>
              </a:spcBef>
              <a:spcAft>
                <a:spcPts val="0"/>
              </a:spcAft>
              <a:buNone/>
            </a:pPr>
            <a:r>
              <a:t/>
            </a:r>
            <a:endParaRPr/>
          </a:p>
          <a:p>
            <a:pPr indent="0" lvl="0" marL="0" rtl="0" algn="l">
              <a:lnSpc>
                <a:spcPct val="115000"/>
              </a:lnSpc>
              <a:spcBef>
                <a:spcPts val="500"/>
              </a:spcBef>
              <a:spcAft>
                <a:spcPts val="0"/>
              </a:spcAft>
              <a:buClr>
                <a:schemeClr val="dk1"/>
              </a:buClr>
              <a:buSzPts val="1100"/>
              <a:buFont typeface="Arial"/>
              <a:buNone/>
            </a:pPr>
            <a:r>
              <a:rPr lang="en" sz="1050">
                <a:solidFill>
                  <a:schemeClr val="accent2"/>
                </a:solidFill>
                <a:latin typeface="Roboto"/>
                <a:ea typeface="Roboto"/>
                <a:cs typeface="Roboto"/>
                <a:sym typeface="Roboto"/>
              </a:rPr>
              <a:t>Relation extraction</a:t>
            </a:r>
            <a:endParaRPr sz="1050">
              <a:solidFill>
                <a:schemeClr val="accent2"/>
              </a:solidFill>
              <a:latin typeface="Roboto"/>
              <a:ea typeface="Roboto"/>
              <a:cs typeface="Roboto"/>
              <a:sym typeface="Roboto"/>
            </a:endParaRPr>
          </a:p>
          <a:p>
            <a:pPr indent="-295275" lvl="0" marL="457200" rtl="0" algn="l">
              <a:lnSpc>
                <a:spcPct val="115000"/>
              </a:lnSpc>
              <a:spcBef>
                <a:spcPts val="500"/>
              </a:spcBef>
              <a:spcAft>
                <a:spcPts val="0"/>
              </a:spcAft>
              <a:buClr>
                <a:schemeClr val="accent2"/>
              </a:buClr>
              <a:buSzPts val="1050"/>
              <a:buFont typeface="Roboto"/>
              <a:buChar char="●"/>
            </a:pPr>
            <a:r>
              <a:rPr lang="en" sz="1050">
                <a:solidFill>
                  <a:schemeClr val="accent2"/>
                </a:solidFill>
                <a:latin typeface="Roboto"/>
                <a:ea typeface="Roboto"/>
                <a:cs typeface="Roboto"/>
                <a:sym typeface="Roboto"/>
              </a:rPr>
              <a:t>Methodologies: </a:t>
            </a:r>
            <a:r>
              <a:rPr lang="en" sz="1050" u="sng">
                <a:solidFill>
                  <a:schemeClr val="hlink"/>
                </a:solidFill>
                <a:latin typeface="Roboto"/>
                <a:ea typeface="Roboto"/>
                <a:cs typeface="Roboto"/>
                <a:sym typeface="Roboto"/>
                <a:hlinkClick r:id="rId2"/>
              </a:rPr>
              <a:t>Regex</a:t>
            </a:r>
            <a:r>
              <a:rPr lang="en" sz="1050">
                <a:solidFill>
                  <a:schemeClr val="accent2"/>
                </a:solidFill>
                <a:latin typeface="Roboto"/>
                <a:ea typeface="Roboto"/>
                <a:cs typeface="Roboto"/>
                <a:sym typeface="Roboto"/>
              </a:rPr>
              <a:t>, </a:t>
            </a:r>
            <a:r>
              <a:rPr lang="en" sz="1050" u="sng">
                <a:solidFill>
                  <a:schemeClr val="hlink"/>
                </a:solidFill>
                <a:latin typeface="Roboto"/>
                <a:ea typeface="Roboto"/>
                <a:cs typeface="Roboto"/>
                <a:sym typeface="Roboto"/>
                <a:hlinkClick r:id="rId3"/>
              </a:rPr>
              <a:t>Rule based</a:t>
            </a:r>
            <a:r>
              <a:rPr lang="en" sz="1050">
                <a:solidFill>
                  <a:schemeClr val="accent2"/>
                </a:solidFill>
                <a:latin typeface="Roboto"/>
                <a:ea typeface="Roboto"/>
                <a:cs typeface="Roboto"/>
                <a:sym typeface="Roboto"/>
              </a:rPr>
              <a:t>, </a:t>
            </a:r>
            <a:r>
              <a:rPr lang="en" sz="1050" u="sng">
                <a:solidFill>
                  <a:schemeClr val="hlink"/>
                </a:solidFill>
                <a:latin typeface="Roboto"/>
                <a:ea typeface="Roboto"/>
                <a:cs typeface="Roboto"/>
                <a:sym typeface="Roboto"/>
                <a:hlinkClick r:id="rId4"/>
              </a:rPr>
              <a:t>Wikipedia categories</a:t>
            </a:r>
            <a:r>
              <a:rPr lang="en" sz="1050">
                <a:solidFill>
                  <a:schemeClr val="accent2"/>
                </a:solidFill>
                <a:latin typeface="Roboto"/>
                <a:ea typeface="Roboto"/>
                <a:cs typeface="Roboto"/>
                <a:sym typeface="Roboto"/>
              </a:rPr>
              <a:t>, </a:t>
            </a:r>
            <a:r>
              <a:rPr lang="en" sz="1050" u="sng">
                <a:solidFill>
                  <a:schemeClr val="hlink"/>
                </a:solidFill>
                <a:latin typeface="Roboto"/>
                <a:ea typeface="Roboto"/>
                <a:cs typeface="Roboto"/>
                <a:sym typeface="Roboto"/>
                <a:hlinkClick r:id="rId5"/>
              </a:rPr>
              <a:t>Distant supervision</a:t>
            </a:r>
            <a:r>
              <a:rPr lang="en" sz="1050">
                <a:solidFill>
                  <a:schemeClr val="accent2"/>
                </a:solidFill>
                <a:latin typeface="Roboto"/>
                <a:ea typeface="Roboto"/>
                <a:cs typeface="Roboto"/>
                <a:sym typeface="Roboto"/>
              </a:rPr>
              <a:t>, </a:t>
            </a:r>
            <a:r>
              <a:rPr lang="en" sz="1050" u="sng">
                <a:solidFill>
                  <a:schemeClr val="hlink"/>
                </a:solidFill>
                <a:latin typeface="Roboto"/>
                <a:ea typeface="Roboto"/>
                <a:cs typeface="Roboto"/>
                <a:sym typeface="Roboto"/>
                <a:hlinkClick r:id="rId6"/>
              </a:rPr>
              <a:t>Bayesian networks</a:t>
            </a:r>
            <a:r>
              <a:rPr lang="en" sz="1050">
                <a:solidFill>
                  <a:schemeClr val="accent2"/>
                </a:solidFill>
                <a:latin typeface="Roboto"/>
                <a:ea typeface="Roboto"/>
                <a:cs typeface="Roboto"/>
                <a:sym typeface="Roboto"/>
              </a:rPr>
              <a:t>, </a:t>
            </a:r>
            <a:r>
              <a:rPr lang="en" sz="1050" u="sng">
                <a:solidFill>
                  <a:schemeClr val="hlink"/>
                </a:solidFill>
                <a:latin typeface="Roboto"/>
                <a:ea typeface="Roboto"/>
                <a:cs typeface="Roboto"/>
                <a:sym typeface="Roboto"/>
                <a:hlinkClick r:id="rId7"/>
              </a:rPr>
              <a:t>Factor graphs</a:t>
            </a:r>
            <a:r>
              <a:rPr lang="en" sz="1050">
                <a:solidFill>
                  <a:schemeClr val="accent2"/>
                </a:solidFill>
                <a:latin typeface="Roboto"/>
                <a:ea typeface="Roboto"/>
                <a:cs typeface="Roboto"/>
                <a:sym typeface="Roboto"/>
              </a:rPr>
              <a:t>.</a:t>
            </a:r>
            <a:endParaRPr sz="1050">
              <a:solidFill>
                <a:schemeClr val="accent2"/>
              </a:solidFill>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5b764df335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5b764df335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highlight>
                  <a:schemeClr val="lt1"/>
                </a:highlight>
              </a:rPr>
              <a:t>(Yet Another Great </a:t>
            </a:r>
            <a:r>
              <a:rPr lang="en" sz="1800">
                <a:solidFill>
                  <a:schemeClr val="dk2"/>
                </a:solidFill>
                <a:highlight>
                  <a:schemeClr val="lt1"/>
                </a:highlight>
                <a:uFill>
                  <a:noFill/>
                </a:uFill>
                <a:hlinkClick r:id="rId2"/>
              </a:rPr>
              <a:t>Ontology</a:t>
            </a:r>
            <a:r>
              <a:rPr lang="en" sz="1800">
                <a:solidFill>
                  <a:schemeClr val="dk2"/>
                </a:solidFill>
                <a:highlight>
                  <a:schemeClr val="lt1"/>
                </a:highlight>
              </a:rPr>
              <a:t>)</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5b764df335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5b764df335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5b764df335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5b764df335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b764df335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b764df335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5b764df335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5b764df335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TODO(juliapro)</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5b764df335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b764df335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Is a statistical Markov model in which we assume that the process that is being modeled is Markov process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(probability of the event depends only on the previous state/event) with unobserved states.</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So in the </a:t>
            </a:r>
            <a:r>
              <a:rPr i="1" lang="en" sz="1050">
                <a:solidFill>
                  <a:schemeClr val="accent2"/>
                </a:solidFill>
                <a:highlight>
                  <a:srgbClr val="FFFFFF"/>
                </a:highlight>
                <a:latin typeface="Roboto"/>
                <a:ea typeface="Roboto"/>
                <a:cs typeface="Roboto"/>
                <a:sym typeface="Roboto"/>
              </a:rPr>
              <a:t>Markov process</a:t>
            </a:r>
            <a:r>
              <a:rPr lang="en" sz="1050">
                <a:solidFill>
                  <a:schemeClr val="accent2"/>
                </a:solidFill>
                <a:highlight>
                  <a:srgbClr val="FFFFFF"/>
                </a:highlight>
                <a:latin typeface="Roboto"/>
                <a:ea typeface="Roboto"/>
                <a:cs typeface="Roboto"/>
                <a:sym typeface="Roboto"/>
              </a:rPr>
              <a:t> the states are directly observed, thus, we have only state transition probabilities.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In the *</a:t>
            </a:r>
            <a:r>
              <a:rPr lang="en" sz="1050" u="sng">
                <a:solidFill>
                  <a:schemeClr val="accent5"/>
                </a:solidFill>
                <a:highlight>
                  <a:srgbClr val="FFFFFF"/>
                </a:highlight>
                <a:latin typeface="Roboto"/>
                <a:ea typeface="Roboto"/>
                <a:cs typeface="Roboto"/>
                <a:sym typeface="Roboto"/>
                <a:hlinkClick r:id="rId2"/>
              </a:rPr>
              <a:t>Hidden Markov Model</a:t>
            </a:r>
            <a:r>
              <a:rPr lang="en" sz="1050">
                <a:solidFill>
                  <a:schemeClr val="accent2"/>
                </a:solidFill>
                <a:highlight>
                  <a:srgbClr val="FFFFFF"/>
                </a:highlight>
                <a:latin typeface="Roboto"/>
                <a:ea typeface="Roboto"/>
                <a:cs typeface="Roboto"/>
                <a:sym typeface="Roboto"/>
              </a:rPr>
              <a:t>* the state is not directly visible, but the output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(dependent on the state) is visible. Thus, each state has a probability distribution over the possible output tokens.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HMM are well known and used for the following applications: part of speech tagging, reinforcement learning and temporal pattern recognition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(speech, handwriting, gestures, etc.), bioinformatics, etc.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HMM can be seen as a generalization of a mixture model where the hidden variables are related through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a Markov process rather than independent (as we have seen in the Topic Modeling).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For example, consider part-of-speech tagging problem, where POS are the hidden states that have some observed word representation.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accent2"/>
                </a:solidFill>
                <a:highlight>
                  <a:srgbClr val="FFFFFF"/>
                </a:highlight>
                <a:latin typeface="Roboto"/>
                <a:ea typeface="Roboto"/>
                <a:cs typeface="Roboto"/>
                <a:sym typeface="Roboto"/>
              </a:rPr>
              <a:t>As a result, we need the entire sequence of the states to be computed - </a:t>
            </a:r>
            <a:r>
              <a:rPr lang="en" sz="1050" u="sng">
                <a:solidFill>
                  <a:schemeClr val="accent5"/>
                </a:solidFill>
                <a:highlight>
                  <a:srgbClr val="FFFFFF"/>
                </a:highlight>
                <a:latin typeface="Roboto"/>
                <a:ea typeface="Roboto"/>
                <a:cs typeface="Roboto"/>
                <a:sym typeface="Roboto"/>
                <a:hlinkClick r:id="rId3"/>
              </a:rPr>
              <a:t>Viterbi algorithm</a:t>
            </a:r>
            <a:r>
              <a:rPr lang="en" sz="1050">
                <a:solidFill>
                  <a:schemeClr val="accent2"/>
                </a:solidFill>
                <a:highlight>
                  <a:srgbClr val="FFFFFF"/>
                </a:highlight>
                <a:latin typeface="Roboto"/>
                <a:ea typeface="Roboto"/>
                <a:cs typeface="Roboto"/>
                <a:sym typeface="Roboto"/>
              </a:rPr>
              <a:t>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(dynamic programming + backtracking) can be used.</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5b764df335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b764df335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Is a statistical Markov model in which we assume that the process that is being modeled is Markov process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(probability of the event depends only on the previous state/event) with unobserved states.</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So in the </a:t>
            </a:r>
            <a:r>
              <a:rPr i="1" lang="en" sz="1050">
                <a:solidFill>
                  <a:schemeClr val="accent2"/>
                </a:solidFill>
                <a:highlight>
                  <a:srgbClr val="FFFFFF"/>
                </a:highlight>
                <a:latin typeface="Roboto"/>
                <a:ea typeface="Roboto"/>
                <a:cs typeface="Roboto"/>
                <a:sym typeface="Roboto"/>
              </a:rPr>
              <a:t>Markov process</a:t>
            </a:r>
            <a:r>
              <a:rPr lang="en" sz="1050">
                <a:solidFill>
                  <a:schemeClr val="accent2"/>
                </a:solidFill>
                <a:highlight>
                  <a:srgbClr val="FFFFFF"/>
                </a:highlight>
                <a:latin typeface="Roboto"/>
                <a:ea typeface="Roboto"/>
                <a:cs typeface="Roboto"/>
                <a:sym typeface="Roboto"/>
              </a:rPr>
              <a:t> the states are directly observed, thus, we have only state transition probabilities.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In the *</a:t>
            </a:r>
            <a:r>
              <a:rPr lang="en" sz="1050" u="sng">
                <a:solidFill>
                  <a:schemeClr val="accent5"/>
                </a:solidFill>
                <a:highlight>
                  <a:srgbClr val="FFFFFF"/>
                </a:highlight>
                <a:latin typeface="Roboto"/>
                <a:ea typeface="Roboto"/>
                <a:cs typeface="Roboto"/>
                <a:sym typeface="Roboto"/>
                <a:hlinkClick r:id="rId2"/>
              </a:rPr>
              <a:t>Hidden Markov Model</a:t>
            </a:r>
            <a:r>
              <a:rPr lang="en" sz="1050">
                <a:solidFill>
                  <a:schemeClr val="accent2"/>
                </a:solidFill>
                <a:highlight>
                  <a:srgbClr val="FFFFFF"/>
                </a:highlight>
                <a:latin typeface="Roboto"/>
                <a:ea typeface="Roboto"/>
                <a:cs typeface="Roboto"/>
                <a:sym typeface="Roboto"/>
              </a:rPr>
              <a:t>* the state is not directly visible, but the output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(dependent on the state) is visible. Thus, each state has a probability distribution over the possible output tokens.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HMM are well known and used for the following applications: part of speech tagging, reinforcement learning and temporal pattern recognition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(speech, handwriting, gestures, etc.), bioinformatics, etc.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HMM can be seen as a generalization of a mixture model where the hidden variables are related through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a Markov process rather than independent (as we have seen in the Topic Modeling).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For example, consider part-of-speech tagging problem, where POS are the hidden states that have some observed word representation.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As a result, we need the entire sequence of the states to be computed - </a:t>
            </a:r>
            <a:r>
              <a:rPr lang="en" sz="1050" u="sng">
                <a:solidFill>
                  <a:schemeClr val="accent5"/>
                </a:solidFill>
                <a:highlight>
                  <a:srgbClr val="FFFFFF"/>
                </a:highlight>
                <a:latin typeface="Roboto"/>
                <a:ea typeface="Roboto"/>
                <a:cs typeface="Roboto"/>
                <a:sym typeface="Roboto"/>
                <a:hlinkClick r:id="rId3"/>
              </a:rPr>
              <a:t>Viterbi algorithm</a:t>
            </a:r>
            <a:r>
              <a:rPr lang="en" sz="1050">
                <a:solidFill>
                  <a:schemeClr val="accent2"/>
                </a:solidFill>
                <a:highlight>
                  <a:srgbClr val="FFFFFF"/>
                </a:highlight>
                <a:latin typeface="Roboto"/>
                <a:ea typeface="Roboto"/>
                <a:cs typeface="Roboto"/>
                <a:sym typeface="Roboto"/>
              </a:rPr>
              <a:t>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accent2"/>
                </a:solidFill>
                <a:highlight>
                  <a:srgbClr val="FFFFFF"/>
                </a:highlight>
                <a:latin typeface="Roboto"/>
                <a:ea typeface="Roboto"/>
                <a:cs typeface="Roboto"/>
                <a:sym typeface="Roboto"/>
              </a:rPr>
              <a:t>(dynamic programming + backtracking) can be used.</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HMM - </a:t>
            </a:r>
            <a:r>
              <a:rPr lang="en" u="sng">
                <a:solidFill>
                  <a:schemeClr val="accent5"/>
                </a:solidFill>
                <a:latin typeface="Roboto"/>
                <a:ea typeface="Roboto"/>
                <a:cs typeface="Roboto"/>
                <a:sym typeface="Roboto"/>
                <a:hlinkClick r:id="rId4"/>
              </a:rPr>
              <a:t>https://www.slideshare.net/marinasantini1/lecture-7-hidden-markov-models-hmms</a:t>
            </a:r>
            <a:br>
              <a:rPr lang="en">
                <a:solidFill>
                  <a:schemeClr val="dk2"/>
                </a:solidFill>
                <a:latin typeface="Roboto"/>
                <a:ea typeface="Roboto"/>
                <a:cs typeface="Roboto"/>
                <a:sym typeface="Roboto"/>
              </a:rPr>
            </a:br>
            <a:r>
              <a:rPr lang="en">
                <a:solidFill>
                  <a:schemeClr val="dk2"/>
                </a:solidFill>
                <a:latin typeface="Roboto"/>
                <a:ea typeface="Roboto"/>
                <a:cs typeface="Roboto"/>
                <a:sym typeface="Roboto"/>
              </a:rPr>
              <a:t>Maybe </a:t>
            </a:r>
            <a:r>
              <a:rPr lang="en" u="sng">
                <a:solidFill>
                  <a:schemeClr val="accent5"/>
                </a:solidFill>
                <a:latin typeface="Roboto"/>
                <a:ea typeface="Roboto"/>
                <a:cs typeface="Roboto"/>
                <a:sym typeface="Roboto"/>
                <a:hlinkClick r:id="rId5"/>
              </a:rPr>
              <a:t>http://users-cs.au.dk/cstorm/courses/PRiB_f12/slides/hidden-markov-models-1.pdf</a:t>
            </a:r>
            <a:endParaRPr>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en">
                <a:solidFill>
                  <a:schemeClr val="dk2"/>
                </a:solidFill>
                <a:latin typeface="Roboto"/>
                <a:ea typeface="Roboto"/>
                <a:cs typeface="Roboto"/>
                <a:sym typeface="Roboto"/>
              </a:rPr>
              <a:t>CRF - https://www.slideshare.net/lswing/conditional-random-fields</a:t>
            </a:r>
            <a:endParaRPr>
              <a:solidFill>
                <a:schemeClr val="dk2"/>
              </a:solidFill>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Content">
  <p:cSld name="CUSTOM_2_3">
    <p:spTree>
      <p:nvGrpSpPr>
        <p:cNvPr id="50" name="Shape 50"/>
        <p:cNvGrpSpPr/>
        <p:nvPr/>
      </p:nvGrpSpPr>
      <p:grpSpPr>
        <a:xfrm>
          <a:off x="0" y="0"/>
          <a:ext cx="0" cy="0"/>
          <a:chOff x="0" y="0"/>
          <a:chExt cx="0" cy="0"/>
        </a:xfrm>
      </p:grpSpPr>
      <p:sp>
        <p:nvSpPr>
          <p:cNvPr id="51" name="Google Shape;51;p13"/>
          <p:cNvSpPr txBox="1"/>
          <p:nvPr>
            <p:ph type="title"/>
          </p:nvPr>
        </p:nvSpPr>
        <p:spPr>
          <a:xfrm>
            <a:off x="761950" y="457225"/>
            <a:ext cx="5080200" cy="352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 name="Google Shape;52;p13"/>
          <p:cNvSpPr txBox="1"/>
          <p:nvPr>
            <p:ph idx="1" type="body"/>
          </p:nvPr>
        </p:nvSpPr>
        <p:spPr>
          <a:xfrm>
            <a:off x="762025" y="1514275"/>
            <a:ext cx="5080200" cy="2819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 name="Google Shape;53;p13"/>
          <p:cNvSpPr/>
          <p:nvPr/>
        </p:nvSpPr>
        <p:spPr>
          <a:xfrm>
            <a:off x="713600" y="4548175"/>
            <a:ext cx="563500" cy="276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 blue">
  <p:cSld name="SECTION_HEADER_1_1_1">
    <p:bg>
      <p:bgPr>
        <a:solidFill>
          <a:srgbClr val="3D87EC"/>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20078" y="1644450"/>
            <a:ext cx="8372100" cy="1854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 name="Google Shape;56;p14"/>
          <p:cNvSpPr txBox="1"/>
          <p:nvPr/>
        </p:nvSpPr>
        <p:spPr>
          <a:xfrm>
            <a:off x="7322550" y="4675875"/>
            <a:ext cx="1821300" cy="3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Proprietary + Confidential</a:t>
            </a:r>
            <a:endParaRPr sz="1000">
              <a:solidFill>
                <a:srgbClr val="FFFFFF"/>
              </a:solidFill>
              <a:latin typeface="Roboto"/>
              <a:ea typeface="Roboto"/>
              <a:cs typeface="Roboto"/>
              <a:sym typeface="Roboto"/>
            </a:endParaRPr>
          </a:p>
        </p:txBody>
      </p:sp>
      <p:pic>
        <p:nvPicPr>
          <p:cNvPr id="57" name="Google Shape;57;p14"/>
          <p:cNvPicPr preferRelativeResize="0"/>
          <p:nvPr/>
        </p:nvPicPr>
        <p:blipFill>
          <a:blip r:embed="rId2">
            <a:alphaModFix/>
          </a:blip>
          <a:stretch>
            <a:fillRect/>
          </a:stretch>
        </p:blipFill>
        <p:spPr>
          <a:xfrm>
            <a:off x="161925" y="4675875"/>
            <a:ext cx="891825" cy="30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58" name="Shape 58"/>
        <p:cNvGrpSpPr/>
        <p:nvPr/>
      </p:nvGrpSpPr>
      <p:grpSpPr>
        <a:xfrm>
          <a:off x="0" y="0"/>
          <a:ext cx="0" cy="0"/>
          <a:chOff x="0" y="0"/>
          <a:chExt cx="0" cy="0"/>
        </a:xfrm>
      </p:grpSpPr>
      <p:sp>
        <p:nvSpPr>
          <p:cNvPr id="59" name="Google Shape;59;p15"/>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5"/>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5"/>
          <p:cNvSpPr/>
          <p:nvPr/>
        </p:nvSpPr>
        <p:spPr>
          <a:xfrm>
            <a:off x="7684325" y="4897700"/>
            <a:ext cx="953100" cy="1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3.png"/><Relationship Id="rId4" Type="http://schemas.openxmlformats.org/officeDocument/2006/relationships/image" Target="../media/image5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4.png"/><Relationship Id="rId6" Type="http://schemas.openxmlformats.org/officeDocument/2006/relationships/image" Target="../media/image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6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6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7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6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67.png"/><Relationship Id="rId4" Type="http://schemas.openxmlformats.org/officeDocument/2006/relationships/image" Target="../media/image6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67.png"/><Relationship Id="rId4" Type="http://schemas.openxmlformats.org/officeDocument/2006/relationships/image" Target="../media/image7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67.png"/><Relationship Id="rId4" Type="http://schemas.openxmlformats.org/officeDocument/2006/relationships/image" Target="../media/image7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67.png"/><Relationship Id="rId4" Type="http://schemas.openxmlformats.org/officeDocument/2006/relationships/image" Target="../media/image6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4.png"/><Relationship Id="rId6" Type="http://schemas.openxmlformats.org/officeDocument/2006/relationships/image" Target="../media/image7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4.png"/><Relationship Id="rId6" Type="http://schemas.openxmlformats.org/officeDocument/2006/relationships/image" Target="../media/image8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72.png"/><Relationship Id="rId4" Type="http://schemas.openxmlformats.org/officeDocument/2006/relationships/hyperlink" Target="https://github.com/farizrahman4u/seq2seq"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8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7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7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7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8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8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9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8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8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8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8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8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8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9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9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9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9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9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9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0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hyperlink" Target="http://colah.github.io/posts/2015-08-Understanding-LSTMs/" TargetMode="External"/><Relationship Id="rId4" Type="http://schemas.openxmlformats.org/officeDocument/2006/relationships/image" Target="../media/image101.png"/><Relationship Id="rId5" Type="http://schemas.openxmlformats.org/officeDocument/2006/relationships/image" Target="../media/image9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1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1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1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1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1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13.png"/><Relationship Id="rId4" Type="http://schemas.openxmlformats.org/officeDocument/2006/relationships/hyperlink" Target="https://scholar.google.ca/citations?view_op=view_citation&amp;hl=en&amp;user=eSPY8LwAAAAJ&amp;citation_for_view=eSPY8LwAAAAJ:8k81kl-MbHgC"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0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05.png"/><Relationship Id="rId4" Type="http://schemas.openxmlformats.org/officeDocument/2006/relationships/image" Target="../media/image9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1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99.png"/><Relationship Id="rId4" Type="http://schemas.openxmlformats.org/officeDocument/2006/relationships/image" Target="../media/image10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1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1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1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16.png"/><Relationship Id="rId4" Type="http://schemas.openxmlformats.org/officeDocument/2006/relationships/image" Target="../media/image10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hyperlink" Target="https://www.tensorflow.org/tutorials/recurrent"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hyperlink" Target="http://deeplearning.stanford.edu/wiki/images/6/6c/Convolution_schematic.gif" TargetMode="External"/><Relationship Id="rId4" Type="http://schemas.openxmlformats.org/officeDocument/2006/relationships/image" Target="../media/image10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0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10.png"/><Relationship Id="rId4" Type="http://schemas.openxmlformats.org/officeDocument/2006/relationships/hyperlink" Target="http://www.wildml.com/2015/11/understanding-convolutional-neural-networks-for-nlp/"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07.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0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09.png"/><Relationship Id="rId4" Type="http://schemas.openxmlformats.org/officeDocument/2006/relationships/hyperlink" Target="http://cs231n.github.io/convolutional-networks/#pool"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hyperlink" Target="https://docs.google.com/presentation/d/114LMqq1-IemD7jGNq5eIVn5PRa3aKIAFm9g3k2LSjfc/edit?ts=5b4b93a3#slide=id.g124a48659e_0_0" TargetMode="External"/><Relationship Id="rId4" Type="http://schemas.openxmlformats.org/officeDocument/2006/relationships/hyperlink" Target="https://docs.google.com/presentation/d/1niuedwfJ4n7cG7rKxFq6qHchkFCAyv4biSHrxzXImIg/edit#slide=id.p"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2.jpg"/></Relationships>
</file>

<file path=ppt/slides/_rels/slide20.xml.rels><?xml version="1.0" encoding="UTF-8" standalone="yes"?><Relationships xmlns="http://schemas.openxmlformats.org/package/2006/relationships"><Relationship Id="rId10" Type="http://schemas.openxmlformats.org/officeDocument/2006/relationships/hyperlink" Target="https://dumps.wikimedia.org/"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scrapy.org/" TargetMode="External"/><Relationship Id="rId4" Type="http://schemas.openxmlformats.org/officeDocument/2006/relationships/hyperlink" Target="http://www.netinstructions.com/how-to-make-a-web-crawler-in-under-50-lines-of-python-code/" TargetMode="External"/><Relationship Id="rId9" Type="http://schemas.openxmlformats.org/officeDocument/2006/relationships/hyperlink" Target="https://dumps.wikimedia.org/" TargetMode="External"/><Relationship Id="rId5" Type="http://schemas.openxmlformats.org/officeDocument/2006/relationships/hyperlink" Target="https://archive.org/details/twitterstream?sort=-date" TargetMode="External"/><Relationship Id="rId6" Type="http://schemas.openxmlformats.org/officeDocument/2006/relationships/hyperlink" Target="https://archive.org/" TargetMode="External"/><Relationship Id="rId7" Type="http://schemas.openxmlformats.org/officeDocument/2006/relationships/hyperlink" Target="https://www.gdeltproject.org/" TargetMode="External"/><Relationship Id="rId8" Type="http://schemas.openxmlformats.org/officeDocument/2006/relationships/hyperlink" Target="https://www.gdelt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figure-eight.com/" TargetMode="External"/><Relationship Id="rId4" Type="http://schemas.openxmlformats.org/officeDocument/2006/relationships/hyperlink" Target="https://www.mturk.com/" TargetMode="External"/><Relationship Id="rId5" Type="http://schemas.openxmlformats.org/officeDocument/2006/relationships/hyperlink" Target="http://liwc.wpengine.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hyperlink" Target="https://www.slideshare.net/LithiumTech/lightweight-natural-language-processing-nlp/34-Stemming_A_few_examples_fr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projector.tensorflow.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github.com/google" TargetMode="External"/><Relationship Id="rId4" Type="http://schemas.openxmlformats.org/officeDocument/2006/relationships/hyperlink" Target="https://github.com/google/sentencepiece" TargetMode="External"/><Relationship Id="rId5" Type="http://schemas.openxmlformats.org/officeDocument/2006/relationships/image" Target="../media/image14.png"/><Relationship Id="rId6"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5.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0.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hyperlink" Target="https://blog.quantinsti.com/machine-learning-logistic-regression-python/" TargetMode="External"/><Relationship Id="rId6"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towardsdatascience.com/word-embeddings-exploration-explanation-and-exploitation-with-code-in-python-5dac99d5d795" TargetMode="External"/><Relationship Id="rId4" Type="http://schemas.openxmlformats.org/officeDocument/2006/relationships/hyperlink" Target="https://arxiv.org/pdf/1607.04606.pdf" TargetMode="External"/><Relationship Id="rId5" Type="http://schemas.openxmlformats.org/officeDocument/2006/relationships/hyperlink" Target="https://arxiv.org/pdf/1411.2738.pdf" TargetMode="External"/><Relationship Id="rId6" Type="http://schemas.openxmlformats.org/officeDocument/2006/relationships/hyperlink" Target="https://nlp.stanford.edu/pubs/glove.pdf" TargetMode="External"/><Relationship Id="rId7" Type="http://schemas.openxmlformats.org/officeDocument/2006/relationships/hyperlink" Target="https://arxiv.org/pdf/1705.08039.pdf" TargetMode="External"/><Relationship Id="rId8" Type="http://schemas.openxmlformats.org/officeDocument/2006/relationships/hyperlink" Target="https://nlp.stanford.edu/IR-book/html/htmledition/latent-semantic-indexing-1.ht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5.png"/><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2.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projector.tensorflow.or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nbviewer.jupyter.org/github/lmcinnes/hdbscan/blob/master/notebooks/Comparing%20Clustering%20Algorithms.ipynb" TargetMode="External"/><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7.png"/><Relationship Id="rId4" Type="http://schemas.openxmlformats.org/officeDocument/2006/relationships/hyperlink" Target="https://en.wikipedia.org/wiki/Named_entit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en.wikipedia.org/wiki/Formal_language"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hume.google.com/edit/m/0cqt90?target=refx.topictable.latest" TargetMode="External"/><Relationship Id="rId4" Type="http://schemas.openxmlformats.org/officeDocument/2006/relationships/hyperlink" Target="http://go/kg-refx/m/0g8309"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wordnetweb.princeton.edu/perl/webwn?o2=&amp;o0=1&amp;o8=1&amp;o1=1&amp;o7=&amp;o5=&amp;o9=&amp;o6=&amp;o3=&amp;o4=&amp;s=phone&amp;i=16&amp;h=11000001302201000101000011000101000#c"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0" Type="http://schemas.openxmlformats.org/officeDocument/2006/relationships/hyperlink" Target="https://en.wikipedia.org/wiki/Max_Planck_Institute_for_Computer_Science" TargetMode="External"/><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www.wikipedia.org/" TargetMode="External"/><Relationship Id="rId4" Type="http://schemas.openxmlformats.org/officeDocument/2006/relationships/hyperlink" Target="https://en.wikipedia.org/wiki/DBpedia" TargetMode="External"/><Relationship Id="rId9" Type="http://schemas.openxmlformats.org/officeDocument/2006/relationships/hyperlink" Target="https://en.wikipedia.org/wiki/Knowledge_base" TargetMode="External"/><Relationship Id="rId5" Type="http://schemas.openxmlformats.org/officeDocument/2006/relationships/hyperlink" Target="https://en.wikipedia.org/wiki/WordNet" TargetMode="External"/><Relationship Id="rId6" Type="http://schemas.openxmlformats.org/officeDocument/2006/relationships/hyperlink" Target="https://en.wikipedia.org/wiki/Open_Mind_Common_Sense" TargetMode="External"/><Relationship Id="rId7" Type="http://schemas.openxmlformats.org/officeDocument/2006/relationships/hyperlink" Target="https://en.wikipedia.org/wiki/YAGO_(database)" TargetMode="External"/><Relationship Id="rId8" Type="http://schemas.openxmlformats.org/officeDocument/2006/relationships/hyperlink" Target="https://en.wikipedia.org/wiki/YAGO_(databas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0.png"/><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Natural Language Processing</a:t>
            </a:r>
            <a:endParaRPr/>
          </a:p>
        </p:txBody>
      </p:sp>
      <p:sp>
        <p:nvSpPr>
          <p:cNvPr id="67" name="Google Shape;67;p16"/>
          <p:cNvSpPr txBox="1"/>
          <p:nvPr>
            <p:ph idx="1" type="subTitle"/>
          </p:nvPr>
        </p:nvSpPr>
        <p:spPr>
          <a:xfrm>
            <a:off x="311700" y="2834125"/>
            <a:ext cx="8520600" cy="12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Julia Proskurnia</a:t>
            </a:r>
            <a:endParaRPr/>
          </a:p>
          <a:p>
            <a:pPr indent="0" lvl="0" marL="0" rtl="0" algn="ctr">
              <a:spcBef>
                <a:spcPts val="0"/>
              </a:spcBef>
              <a:spcAft>
                <a:spcPts val="0"/>
              </a:spcAft>
              <a:buNone/>
            </a:pPr>
            <a:r>
              <a:rPr i="1" lang="en"/>
              <a:t>me@juliapro.xyz</a:t>
            </a:r>
            <a:endParaRPr i="1"/>
          </a:p>
        </p:txBody>
      </p:sp>
      <p:sp>
        <p:nvSpPr>
          <p:cNvPr id="68" name="Google Shape;68;p16"/>
          <p:cNvSpPr txBox="1"/>
          <p:nvPr>
            <p:ph idx="1" type="subTitle"/>
          </p:nvPr>
        </p:nvSpPr>
        <p:spPr>
          <a:xfrm>
            <a:off x="129750" y="40835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rPr>
              <a:t>July</a:t>
            </a:r>
            <a:r>
              <a:rPr lang="en" sz="2000">
                <a:solidFill>
                  <a:srgbClr val="999999"/>
                </a:solidFill>
              </a:rPr>
              <a:t>, 2019</a:t>
            </a:r>
            <a:endParaRPr sz="200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for NLP</a:t>
            </a:r>
            <a:endParaRPr/>
          </a:p>
        </p:txBody>
      </p:sp>
      <p:sp>
        <p:nvSpPr>
          <p:cNvPr id="125" name="Google Shape;125;p25"/>
          <p:cNvSpPr txBox="1"/>
          <p:nvPr>
            <p:ph idx="1" type="body"/>
          </p:nvPr>
        </p:nvSpPr>
        <p:spPr>
          <a:xfrm>
            <a:off x="311700" y="1152475"/>
            <a:ext cx="8520600" cy="36606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Implicit -&gt; allows conciseness (but potentially ambiguous) </a:t>
            </a:r>
            <a:endParaRPr/>
          </a:p>
          <a:p>
            <a:pPr indent="-342900" lvl="0" marL="457200" marR="0" rtl="0" algn="l">
              <a:lnSpc>
                <a:spcPct val="115000"/>
              </a:lnSpc>
              <a:spcBef>
                <a:spcPts val="0"/>
              </a:spcBef>
              <a:spcAft>
                <a:spcPts val="0"/>
              </a:spcAft>
              <a:buSzPts val="1800"/>
              <a:buChar char="●"/>
            </a:pPr>
            <a:r>
              <a:rPr lang="en"/>
              <a:t>Unlimited expressive power -&gt; flexible interpretation rules</a:t>
            </a:r>
            <a:endParaRPr/>
          </a:p>
          <a:p>
            <a:pPr indent="-317500" lvl="1" marL="914400" marR="0" rtl="0" algn="l">
              <a:lnSpc>
                <a:spcPct val="115000"/>
              </a:lnSpc>
              <a:spcBef>
                <a:spcPts val="0"/>
              </a:spcBef>
              <a:spcAft>
                <a:spcPts val="0"/>
              </a:spcAft>
              <a:buSzPts val="1400"/>
              <a:buChar char="○"/>
            </a:pPr>
            <a:r>
              <a:rPr lang="en"/>
              <a:t>(meanings != word as it is written) </a:t>
            </a:r>
            <a:endParaRPr/>
          </a:p>
          <a:p>
            <a:pPr indent="-342900" lvl="0" marL="457200" marR="0" rtl="0" algn="l">
              <a:lnSpc>
                <a:spcPct val="115000"/>
              </a:lnSpc>
              <a:spcBef>
                <a:spcPts val="0"/>
              </a:spcBef>
              <a:spcAft>
                <a:spcPts val="0"/>
              </a:spcAft>
              <a:buSzPts val="1800"/>
              <a:buChar char="●"/>
            </a:pPr>
            <a:r>
              <a:rPr lang="en"/>
              <a:t>Why do we still understand each other? -&gt; A lot of shared knowledge!</a:t>
            </a:r>
            <a:endParaRPr/>
          </a:p>
          <a:p>
            <a:pPr indent="0" lvl="0" marL="0" marR="0" rtl="0" algn="l">
              <a:lnSpc>
                <a:spcPct val="115000"/>
              </a:lnSpc>
              <a:spcBef>
                <a:spcPts val="1600"/>
              </a:spcBef>
              <a:spcAft>
                <a:spcPts val="0"/>
              </a:spcAft>
              <a:buNone/>
            </a:pPr>
            <a:r>
              <a:rPr lang="en"/>
              <a:t>Moreover...</a:t>
            </a:r>
            <a:endParaRPr/>
          </a:p>
          <a:p>
            <a:pPr indent="-342900" lvl="0" marL="457200" marR="0" rtl="0" algn="l">
              <a:lnSpc>
                <a:spcPct val="115000"/>
              </a:lnSpc>
              <a:spcBef>
                <a:spcPts val="1600"/>
              </a:spcBef>
              <a:spcAft>
                <a:spcPts val="0"/>
              </a:spcAft>
              <a:buSzPts val="1800"/>
              <a:buChar char="●"/>
            </a:pPr>
            <a:r>
              <a:rPr lang="en" sz="1400"/>
              <a:t>Existing words (or linguistic units) change over time.</a:t>
            </a:r>
            <a:endParaRPr sz="1400"/>
          </a:p>
          <a:p>
            <a:pPr indent="-342900" lvl="0" marL="457200" marR="0" rtl="0" algn="l">
              <a:lnSpc>
                <a:spcPct val="115000"/>
              </a:lnSpc>
              <a:spcBef>
                <a:spcPts val="0"/>
              </a:spcBef>
              <a:spcAft>
                <a:spcPts val="0"/>
              </a:spcAft>
              <a:buSzPts val="1800"/>
              <a:buChar char="●"/>
            </a:pPr>
            <a:r>
              <a:rPr lang="en" sz="1400"/>
              <a:t>New words are added.</a:t>
            </a:r>
            <a:endParaRPr sz="1400"/>
          </a:p>
          <a:p>
            <a:pPr indent="-342900" lvl="0" marL="457200" marR="0" rtl="0" algn="l">
              <a:lnSpc>
                <a:spcPct val="115000"/>
              </a:lnSpc>
              <a:spcBef>
                <a:spcPts val="0"/>
              </a:spcBef>
              <a:spcAft>
                <a:spcPts val="0"/>
              </a:spcAft>
              <a:buSzPts val="1800"/>
              <a:buChar char="●"/>
            </a:pPr>
            <a:r>
              <a:rPr lang="en" sz="1400"/>
              <a:t>Language contains errors.</a:t>
            </a:r>
            <a:endParaRPr sz="1400"/>
          </a:p>
          <a:p>
            <a:pPr indent="-342900" lvl="0" marL="457200" marR="0" rtl="0" algn="l">
              <a:lnSpc>
                <a:spcPct val="115000"/>
              </a:lnSpc>
              <a:spcBef>
                <a:spcPts val="0"/>
              </a:spcBef>
              <a:spcAft>
                <a:spcPts val="0"/>
              </a:spcAft>
              <a:buSzPts val="1800"/>
              <a:buChar char="●"/>
            </a:pPr>
            <a:r>
              <a:rPr lang="en" sz="1400"/>
              <a:t>Linguistic units denote an idea or even several.</a:t>
            </a:r>
            <a:endParaRPr sz="1400"/>
          </a:p>
          <a:p>
            <a:pPr indent="-342900" lvl="0" marL="457200" marR="0" rtl="0" algn="l">
              <a:lnSpc>
                <a:spcPct val="115000"/>
              </a:lnSpc>
              <a:spcBef>
                <a:spcPts val="0"/>
              </a:spcBef>
              <a:spcAft>
                <a:spcPts val="0"/>
              </a:spcAft>
              <a:buSzPts val="1800"/>
              <a:buChar char="●"/>
            </a:pPr>
            <a:r>
              <a:rPr lang="en" sz="1400"/>
              <a:t>We have lots of common sense knowledge and understand hierarchical structures in language.</a:t>
            </a:r>
            <a:endParaRPr sz="1400"/>
          </a:p>
        </p:txBody>
      </p:sp>
      <p:sp>
        <p:nvSpPr>
          <p:cNvPr id="126" name="Google Shape;12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Random Fields</a:t>
            </a:r>
            <a:endParaRPr/>
          </a:p>
        </p:txBody>
      </p:sp>
      <p:sp>
        <p:nvSpPr>
          <p:cNvPr id="1090" name="Google Shape;1090;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highlight>
                  <a:srgbClr val="FFFFFF"/>
                </a:highlight>
                <a:latin typeface="Arial"/>
                <a:ea typeface="Arial"/>
                <a:cs typeface="Arial"/>
                <a:sym typeface="Arial"/>
              </a:rPr>
              <a:t>Feature function is a function that takes in as input:</a:t>
            </a:r>
            <a:endParaRPr sz="1150">
              <a:highlight>
                <a:srgbClr val="FFFFFF"/>
              </a:highlight>
              <a:latin typeface="Arial"/>
              <a:ea typeface="Arial"/>
              <a:cs typeface="Arial"/>
              <a:sym typeface="Arial"/>
            </a:endParaRPr>
          </a:p>
          <a:p>
            <a:pPr indent="-295275" lvl="0" marL="457200" rtl="0" algn="l">
              <a:spcBef>
                <a:spcPts val="1300"/>
              </a:spcBef>
              <a:spcAft>
                <a:spcPts val="0"/>
              </a:spcAft>
              <a:buClr>
                <a:srgbClr val="000305"/>
              </a:buClr>
              <a:buSzPts val="1050"/>
              <a:buFont typeface="Arial"/>
              <a:buChar char="●"/>
            </a:pPr>
            <a:r>
              <a:rPr lang="en" sz="1150">
                <a:highlight>
                  <a:srgbClr val="FFFFFF"/>
                </a:highlight>
                <a:latin typeface="Arial"/>
                <a:ea typeface="Arial"/>
                <a:cs typeface="Arial"/>
                <a:sym typeface="Arial"/>
              </a:rPr>
              <a:t>a sentence s</a:t>
            </a:r>
            <a:endParaRPr sz="1150">
              <a:highlight>
                <a:srgbClr val="FFFFFF"/>
              </a:highlight>
              <a:latin typeface="Arial"/>
              <a:ea typeface="Arial"/>
              <a:cs typeface="Arial"/>
              <a:sym typeface="Arial"/>
            </a:endParaRPr>
          </a:p>
          <a:p>
            <a:pPr indent="-295275" lvl="0" marL="457200" rtl="0" algn="l">
              <a:spcBef>
                <a:spcPts val="0"/>
              </a:spcBef>
              <a:spcAft>
                <a:spcPts val="0"/>
              </a:spcAft>
              <a:buClr>
                <a:srgbClr val="000305"/>
              </a:buClr>
              <a:buSzPts val="1050"/>
              <a:buFont typeface="Arial"/>
              <a:buChar char="●"/>
            </a:pPr>
            <a:r>
              <a:rPr lang="en" sz="1150">
                <a:highlight>
                  <a:srgbClr val="FFFFFF"/>
                </a:highlight>
                <a:latin typeface="Arial"/>
                <a:ea typeface="Arial"/>
                <a:cs typeface="Arial"/>
                <a:sym typeface="Arial"/>
              </a:rPr>
              <a:t>the position i of a word in the sentence</a:t>
            </a:r>
            <a:endParaRPr sz="1150">
              <a:highlight>
                <a:srgbClr val="FFFFFF"/>
              </a:highlight>
              <a:latin typeface="Arial"/>
              <a:ea typeface="Arial"/>
              <a:cs typeface="Arial"/>
              <a:sym typeface="Arial"/>
            </a:endParaRPr>
          </a:p>
          <a:p>
            <a:pPr indent="-295275" lvl="0" marL="457200" rtl="0" algn="l">
              <a:spcBef>
                <a:spcPts val="0"/>
              </a:spcBef>
              <a:spcAft>
                <a:spcPts val="0"/>
              </a:spcAft>
              <a:buClr>
                <a:srgbClr val="000305"/>
              </a:buClr>
              <a:buSzPts val="1050"/>
              <a:buFont typeface="Arial"/>
              <a:buChar char="●"/>
            </a:pPr>
            <a:r>
              <a:rPr lang="en" sz="1150">
                <a:highlight>
                  <a:srgbClr val="FFFFFF"/>
                </a:highlight>
                <a:latin typeface="Arial"/>
                <a:ea typeface="Arial"/>
                <a:cs typeface="Arial"/>
                <a:sym typeface="Arial"/>
              </a:rPr>
              <a:t>the label Li of the current word</a:t>
            </a:r>
            <a:endParaRPr sz="1150">
              <a:highlight>
                <a:srgbClr val="FFFFFF"/>
              </a:highlight>
              <a:latin typeface="Arial"/>
              <a:ea typeface="Arial"/>
              <a:cs typeface="Arial"/>
              <a:sym typeface="Arial"/>
            </a:endParaRPr>
          </a:p>
          <a:p>
            <a:pPr indent="-295275" lvl="0" marL="457200" rtl="0" algn="l">
              <a:spcBef>
                <a:spcPts val="0"/>
              </a:spcBef>
              <a:spcAft>
                <a:spcPts val="0"/>
              </a:spcAft>
              <a:buClr>
                <a:srgbClr val="000305"/>
              </a:buClr>
              <a:buSzPts val="1050"/>
              <a:buFont typeface="Arial"/>
              <a:buChar char="●"/>
            </a:pPr>
            <a:r>
              <a:rPr lang="en" sz="1150">
                <a:highlight>
                  <a:srgbClr val="FFFFFF"/>
                </a:highlight>
                <a:latin typeface="Arial"/>
                <a:ea typeface="Arial"/>
                <a:cs typeface="Arial"/>
                <a:sym typeface="Arial"/>
              </a:rPr>
              <a:t>the label Li-1 of the previous word</a:t>
            </a:r>
            <a:endParaRPr sz="1150">
              <a:highlight>
                <a:srgbClr val="FFFFFF"/>
              </a:highlight>
              <a:latin typeface="Arial"/>
              <a:ea typeface="Arial"/>
              <a:cs typeface="Arial"/>
              <a:sym typeface="Arial"/>
            </a:endParaRPr>
          </a:p>
          <a:p>
            <a:pPr indent="0" lvl="0" marL="0" rtl="0" algn="l">
              <a:spcBef>
                <a:spcPts val="1300"/>
              </a:spcBef>
              <a:spcAft>
                <a:spcPts val="0"/>
              </a:spcAft>
              <a:buNone/>
            </a:pPr>
            <a:r>
              <a:rPr lang="en" sz="1150">
                <a:highlight>
                  <a:srgbClr val="FFFFFF"/>
                </a:highlight>
                <a:latin typeface="Arial"/>
                <a:ea typeface="Arial"/>
                <a:cs typeface="Arial"/>
                <a:sym typeface="Arial"/>
              </a:rPr>
              <a:t>So given a sequence s we can now score it as follows:</a:t>
            </a:r>
            <a:endParaRPr sz="1150">
              <a:highlight>
                <a:srgbClr val="FFFFFF"/>
              </a:highlight>
              <a:latin typeface="Arial"/>
              <a:ea typeface="Arial"/>
              <a:cs typeface="Arial"/>
              <a:sym typeface="Arial"/>
            </a:endParaRPr>
          </a:p>
          <a:p>
            <a:pPr indent="0" lvl="0" marL="0" rtl="0" algn="l">
              <a:spcBef>
                <a:spcPts val="1300"/>
              </a:spcBef>
              <a:spcAft>
                <a:spcPts val="0"/>
              </a:spcAft>
              <a:buNone/>
            </a:pPr>
            <a:r>
              <a:t/>
            </a:r>
            <a:endParaRPr sz="1150">
              <a:highlight>
                <a:srgbClr val="FFFFFF"/>
              </a:highlight>
              <a:latin typeface="Arial"/>
              <a:ea typeface="Arial"/>
              <a:cs typeface="Arial"/>
              <a:sym typeface="Arial"/>
            </a:endParaRPr>
          </a:p>
          <a:p>
            <a:pPr indent="0" lvl="0" marL="0" rtl="0" algn="l">
              <a:spcBef>
                <a:spcPts val="1300"/>
              </a:spcBef>
              <a:spcAft>
                <a:spcPts val="0"/>
              </a:spcAft>
              <a:buNone/>
            </a:pPr>
            <a:r>
              <a:t/>
            </a:r>
            <a:endParaRPr sz="1150">
              <a:highlight>
                <a:srgbClr val="FFFFFF"/>
              </a:highlight>
              <a:latin typeface="Arial"/>
              <a:ea typeface="Arial"/>
              <a:cs typeface="Arial"/>
              <a:sym typeface="Arial"/>
            </a:endParaRPr>
          </a:p>
          <a:p>
            <a:pPr indent="0" lvl="0" marL="0" rtl="0" algn="l">
              <a:spcBef>
                <a:spcPts val="1300"/>
              </a:spcBef>
              <a:spcAft>
                <a:spcPts val="0"/>
              </a:spcAft>
              <a:buNone/>
            </a:pPr>
            <a:r>
              <a:t/>
            </a:r>
            <a:endParaRPr sz="1150">
              <a:highlight>
                <a:srgbClr val="FFFFFF"/>
              </a:highlight>
              <a:latin typeface="Arial"/>
              <a:ea typeface="Arial"/>
              <a:cs typeface="Arial"/>
              <a:sym typeface="Arial"/>
            </a:endParaRPr>
          </a:p>
          <a:p>
            <a:pPr indent="0" lvl="0" marL="0" rtl="0" algn="l">
              <a:spcBef>
                <a:spcPts val="1300"/>
              </a:spcBef>
              <a:spcAft>
                <a:spcPts val="1300"/>
              </a:spcAft>
              <a:buNone/>
            </a:pPr>
            <a:r>
              <a:rPr lang="en" sz="1150">
                <a:highlight>
                  <a:srgbClr val="FFFFFF"/>
                </a:highlight>
                <a:latin typeface="Arial"/>
                <a:ea typeface="Arial"/>
                <a:cs typeface="Arial"/>
                <a:sym typeface="Arial"/>
              </a:rPr>
              <a:t>Arbitrary features can be also added on top :)</a:t>
            </a:r>
            <a:endParaRPr sz="1150">
              <a:highlight>
                <a:srgbClr val="FFFFFF"/>
              </a:highlight>
              <a:latin typeface="Arial"/>
              <a:ea typeface="Arial"/>
              <a:cs typeface="Arial"/>
              <a:sym typeface="Arial"/>
            </a:endParaRPr>
          </a:p>
        </p:txBody>
      </p:sp>
      <p:pic>
        <p:nvPicPr>
          <p:cNvPr id="1091" name="Google Shape;1091;p115"/>
          <p:cNvPicPr preferRelativeResize="0"/>
          <p:nvPr/>
        </p:nvPicPr>
        <p:blipFill>
          <a:blip r:embed="rId3">
            <a:alphaModFix/>
          </a:blip>
          <a:stretch>
            <a:fillRect/>
          </a:stretch>
        </p:blipFill>
        <p:spPr>
          <a:xfrm>
            <a:off x="3848775" y="2448200"/>
            <a:ext cx="4524677" cy="523200"/>
          </a:xfrm>
          <a:prstGeom prst="rect">
            <a:avLst/>
          </a:prstGeom>
          <a:noFill/>
          <a:ln>
            <a:noFill/>
          </a:ln>
        </p:spPr>
      </p:pic>
      <p:pic>
        <p:nvPicPr>
          <p:cNvPr id="1092" name="Google Shape;1092;p115"/>
          <p:cNvPicPr preferRelativeResize="0"/>
          <p:nvPr/>
        </p:nvPicPr>
        <p:blipFill>
          <a:blip r:embed="rId4">
            <a:alphaModFix/>
          </a:blip>
          <a:stretch>
            <a:fillRect/>
          </a:stretch>
        </p:blipFill>
        <p:spPr>
          <a:xfrm>
            <a:off x="285075" y="3044279"/>
            <a:ext cx="5115801" cy="87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
                                        <p:tgtEl>
                                          <p:spTgt spid="10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pic>
        <p:nvPicPr>
          <p:cNvPr id="1097" name="Google Shape;1097;p116"/>
          <p:cNvPicPr preferRelativeResize="0"/>
          <p:nvPr/>
        </p:nvPicPr>
        <p:blipFill>
          <a:blip r:embed="rId3">
            <a:alphaModFix/>
          </a:blip>
          <a:stretch>
            <a:fillRect/>
          </a:stretch>
        </p:blipFill>
        <p:spPr>
          <a:xfrm>
            <a:off x="1025050" y="567750"/>
            <a:ext cx="6814051" cy="41567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Modeling</a:t>
            </a:r>
            <a:endParaRPr/>
          </a:p>
        </p:txBody>
      </p:sp>
      <p:sp>
        <p:nvSpPr>
          <p:cNvPr id="1103" name="Google Shape;1103;p11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solidFill>
                  <a:srgbClr val="1155CC"/>
                </a:solidFill>
              </a:rPr>
              <a:t>Motivation: Why Sequence Models?</a:t>
            </a:r>
            <a:endParaRPr>
              <a:solidFill>
                <a:srgbClr val="1155CC"/>
              </a:solidFill>
            </a:endParaRPr>
          </a:p>
          <a:p>
            <a:pPr indent="0" lvl="0" marL="0" rtl="0" algn="l">
              <a:lnSpc>
                <a:spcPct val="150000"/>
              </a:lnSpc>
              <a:spcBef>
                <a:spcPts val="1600"/>
              </a:spcBef>
              <a:spcAft>
                <a:spcPts val="0"/>
              </a:spcAft>
              <a:buNone/>
            </a:pPr>
            <a:r>
              <a:rPr lang="en">
                <a:solidFill>
                  <a:srgbClr val="CC0000"/>
                </a:solidFill>
              </a:rPr>
              <a:t>Recurrent Neural Networks: Overview</a:t>
            </a:r>
            <a:endParaRPr>
              <a:solidFill>
                <a:srgbClr val="CC0000"/>
              </a:solidFill>
            </a:endParaRPr>
          </a:p>
          <a:p>
            <a:pPr indent="0" lvl="0" marL="0" rtl="0" algn="l">
              <a:lnSpc>
                <a:spcPct val="150000"/>
              </a:lnSpc>
              <a:spcBef>
                <a:spcPts val="1600"/>
              </a:spcBef>
              <a:spcAft>
                <a:spcPts val="0"/>
              </a:spcAft>
              <a:buNone/>
            </a:pPr>
            <a:r>
              <a:rPr lang="en">
                <a:solidFill>
                  <a:srgbClr val="38761D"/>
                </a:solidFill>
              </a:rPr>
              <a:t>Recurrent Neural Network Architectures</a:t>
            </a:r>
            <a:endParaRPr>
              <a:solidFill>
                <a:srgbClr val="38761D"/>
              </a:solidFill>
            </a:endParaRPr>
          </a:p>
          <a:p>
            <a:pPr indent="0" lvl="0" marL="0" rtl="0" algn="l">
              <a:lnSpc>
                <a:spcPct val="150000"/>
              </a:lnSpc>
              <a:spcBef>
                <a:spcPts val="1600"/>
              </a:spcBef>
              <a:spcAft>
                <a:spcPts val="1600"/>
              </a:spcAft>
              <a:buNone/>
            </a:pPr>
            <a:r>
              <a:rPr lang="en">
                <a:solidFill>
                  <a:srgbClr val="B45F06"/>
                </a:solidFill>
              </a:rPr>
              <a:t>Types of RNN Cells</a:t>
            </a:r>
            <a:endParaRPr>
              <a:solidFill>
                <a:srgbClr val="674EA7"/>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109" name="Google Shape;1109;p11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solidFill>
                  <a:srgbClr val="1155CC"/>
                </a:solidFill>
              </a:rPr>
              <a:t>Motivation: Why Sequence Models?</a:t>
            </a:r>
            <a:endParaRPr>
              <a:solidFill>
                <a:srgbClr val="1155CC"/>
              </a:solidFill>
            </a:endParaRPr>
          </a:p>
          <a:p>
            <a:pPr indent="0" lvl="0" marL="0" rtl="0" algn="l">
              <a:lnSpc>
                <a:spcPct val="150000"/>
              </a:lnSpc>
              <a:spcBef>
                <a:spcPts val="1600"/>
              </a:spcBef>
              <a:spcAft>
                <a:spcPts val="0"/>
              </a:spcAft>
              <a:buNone/>
            </a:pPr>
            <a:r>
              <a:rPr lang="en">
                <a:solidFill>
                  <a:srgbClr val="999999"/>
                </a:solidFill>
              </a:rPr>
              <a:t>Recurrent Neural Networks: Overview</a:t>
            </a:r>
            <a:endParaRPr>
              <a:solidFill>
                <a:srgbClr val="999999"/>
              </a:solidFill>
            </a:endParaRPr>
          </a:p>
          <a:p>
            <a:pPr indent="0" lvl="0" marL="0" rtl="0" algn="l">
              <a:lnSpc>
                <a:spcPct val="150000"/>
              </a:lnSpc>
              <a:spcBef>
                <a:spcPts val="1600"/>
              </a:spcBef>
              <a:spcAft>
                <a:spcPts val="0"/>
              </a:spcAft>
              <a:buNone/>
            </a:pPr>
            <a:r>
              <a:rPr lang="en">
                <a:solidFill>
                  <a:srgbClr val="999999"/>
                </a:solidFill>
              </a:rPr>
              <a:t>Recurrent Neural Network Architectures</a:t>
            </a:r>
            <a:endParaRPr>
              <a:solidFill>
                <a:srgbClr val="999999"/>
              </a:solidFill>
            </a:endParaRPr>
          </a:p>
          <a:p>
            <a:pPr indent="0" lvl="0" marL="0" rtl="0" algn="l">
              <a:lnSpc>
                <a:spcPct val="150000"/>
              </a:lnSpc>
              <a:spcBef>
                <a:spcPts val="1600"/>
              </a:spcBef>
              <a:spcAft>
                <a:spcPts val="1600"/>
              </a:spcAft>
              <a:buNone/>
            </a:pPr>
            <a:r>
              <a:rPr lang="en">
                <a:solidFill>
                  <a:srgbClr val="999999"/>
                </a:solidFill>
              </a:rPr>
              <a:t>Types of RNN Cells</a:t>
            </a:r>
            <a:endParaRPr>
              <a:solidFill>
                <a:srgbClr val="999999"/>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Feed Forward Networks</a:t>
            </a:r>
            <a:endParaRPr/>
          </a:p>
        </p:txBody>
      </p:sp>
      <p:sp>
        <p:nvSpPr>
          <p:cNvPr id="1115" name="Google Shape;1115;p119"/>
          <p:cNvSpPr/>
          <p:nvPr/>
        </p:nvSpPr>
        <p:spPr>
          <a:xfrm>
            <a:off x="4521000" y="3947000"/>
            <a:ext cx="2126400" cy="237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19"/>
          <p:cNvSpPr/>
          <p:nvPr/>
        </p:nvSpPr>
        <p:spPr>
          <a:xfrm>
            <a:off x="4916700" y="1327675"/>
            <a:ext cx="1335000" cy="2379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7" name="Google Shape;1117;p119"/>
          <p:cNvCxnSpPr>
            <a:stCxn id="1115" idx="0"/>
            <a:endCxn id="1118" idx="2"/>
          </p:cNvCxnSpPr>
          <p:nvPr/>
        </p:nvCxnSpPr>
        <p:spPr>
          <a:xfrm rot="10800000">
            <a:off x="5584200" y="3347900"/>
            <a:ext cx="0" cy="599100"/>
          </a:xfrm>
          <a:prstGeom prst="straightConnector1">
            <a:avLst/>
          </a:prstGeom>
          <a:noFill/>
          <a:ln cap="flat" cmpd="sng" w="19050">
            <a:solidFill>
              <a:schemeClr val="dk2"/>
            </a:solidFill>
            <a:prstDash val="solid"/>
            <a:round/>
            <a:headEnd len="med" w="med" type="none"/>
            <a:tailEnd len="med" w="med" type="triangle"/>
          </a:ln>
        </p:spPr>
      </p:cxnSp>
      <p:grpSp>
        <p:nvGrpSpPr>
          <p:cNvPr id="1119" name="Google Shape;1119;p119"/>
          <p:cNvGrpSpPr/>
          <p:nvPr/>
        </p:nvGrpSpPr>
        <p:grpSpPr>
          <a:xfrm>
            <a:off x="3845100" y="2164583"/>
            <a:ext cx="3478200" cy="1183408"/>
            <a:chOff x="3845100" y="2164583"/>
            <a:chExt cx="3478200" cy="1183408"/>
          </a:xfrm>
        </p:grpSpPr>
        <p:sp>
          <p:nvSpPr>
            <p:cNvPr id="1118" name="Google Shape;1118;p119"/>
            <p:cNvSpPr/>
            <p:nvPr/>
          </p:nvSpPr>
          <p:spPr>
            <a:xfrm>
              <a:off x="3845100" y="3055792"/>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9"/>
            <p:cNvSpPr/>
            <p:nvPr/>
          </p:nvSpPr>
          <p:spPr>
            <a:xfrm>
              <a:off x="3845100" y="2164583"/>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1" name="Google Shape;1121;p119"/>
            <p:cNvCxnSpPr>
              <a:stCxn id="1118" idx="0"/>
              <a:endCxn id="1120" idx="2"/>
            </p:cNvCxnSpPr>
            <p:nvPr/>
          </p:nvCxnSpPr>
          <p:spPr>
            <a:xfrm rot="10800000">
              <a:off x="5584200" y="2456692"/>
              <a:ext cx="0" cy="599100"/>
            </a:xfrm>
            <a:prstGeom prst="straightConnector1">
              <a:avLst/>
            </a:prstGeom>
            <a:noFill/>
            <a:ln cap="flat" cmpd="sng" w="19050">
              <a:solidFill>
                <a:schemeClr val="dk2"/>
              </a:solidFill>
              <a:prstDash val="solid"/>
              <a:round/>
              <a:headEnd len="med" w="med" type="none"/>
              <a:tailEnd len="med" w="med" type="triangle"/>
            </a:ln>
          </p:spPr>
        </p:cxnSp>
      </p:grpSp>
      <p:cxnSp>
        <p:nvCxnSpPr>
          <p:cNvPr id="1122" name="Google Shape;1122;p119"/>
          <p:cNvCxnSpPr>
            <a:stCxn id="1120" idx="0"/>
            <a:endCxn id="1116" idx="2"/>
          </p:cNvCxnSpPr>
          <p:nvPr/>
        </p:nvCxnSpPr>
        <p:spPr>
          <a:xfrm rot="10800000">
            <a:off x="5584200" y="1565483"/>
            <a:ext cx="0" cy="599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Feed Forward Networks</a:t>
            </a:r>
            <a:endParaRPr/>
          </a:p>
        </p:txBody>
      </p:sp>
      <p:sp>
        <p:nvSpPr>
          <p:cNvPr id="1128" name="Google Shape;1128;p120"/>
          <p:cNvSpPr/>
          <p:nvPr/>
        </p:nvSpPr>
        <p:spPr>
          <a:xfrm>
            <a:off x="4521000" y="3947000"/>
            <a:ext cx="2126400" cy="237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20"/>
          <p:cNvSpPr/>
          <p:nvPr/>
        </p:nvSpPr>
        <p:spPr>
          <a:xfrm>
            <a:off x="4916700" y="1327675"/>
            <a:ext cx="1335000" cy="2379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0" name="Google Shape;1130;p120"/>
          <p:cNvCxnSpPr>
            <a:stCxn id="1128" idx="0"/>
            <a:endCxn id="1131" idx="2"/>
          </p:cNvCxnSpPr>
          <p:nvPr/>
        </p:nvCxnSpPr>
        <p:spPr>
          <a:xfrm rot="10800000">
            <a:off x="5584200" y="3347900"/>
            <a:ext cx="0" cy="599100"/>
          </a:xfrm>
          <a:prstGeom prst="straightConnector1">
            <a:avLst/>
          </a:prstGeom>
          <a:noFill/>
          <a:ln cap="flat" cmpd="sng" w="19050">
            <a:solidFill>
              <a:schemeClr val="dk2"/>
            </a:solidFill>
            <a:prstDash val="solid"/>
            <a:round/>
            <a:headEnd len="med" w="med" type="none"/>
            <a:tailEnd len="med" w="med" type="triangle"/>
          </a:ln>
        </p:spPr>
      </p:cxnSp>
      <p:sp>
        <p:nvSpPr>
          <p:cNvPr id="1131" name="Google Shape;1131;p120"/>
          <p:cNvSpPr/>
          <p:nvPr/>
        </p:nvSpPr>
        <p:spPr>
          <a:xfrm>
            <a:off x="3845100" y="3055792"/>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20"/>
          <p:cNvSpPr/>
          <p:nvPr/>
        </p:nvSpPr>
        <p:spPr>
          <a:xfrm>
            <a:off x="3845100" y="2164583"/>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3" name="Google Shape;1133;p120"/>
          <p:cNvCxnSpPr>
            <a:stCxn id="1131" idx="0"/>
            <a:endCxn id="1132" idx="2"/>
          </p:cNvCxnSpPr>
          <p:nvPr/>
        </p:nvCxnSpPr>
        <p:spPr>
          <a:xfrm rot="10800000">
            <a:off x="5584200" y="2456692"/>
            <a:ext cx="0" cy="599100"/>
          </a:xfrm>
          <a:prstGeom prst="straightConnector1">
            <a:avLst/>
          </a:prstGeom>
          <a:noFill/>
          <a:ln cap="flat" cmpd="sng" w="19050">
            <a:solidFill>
              <a:schemeClr val="dk2"/>
            </a:solidFill>
            <a:prstDash val="solid"/>
            <a:round/>
            <a:headEnd len="med" w="med" type="none"/>
            <a:tailEnd len="med" w="med" type="triangle"/>
          </a:ln>
        </p:spPr>
      </p:cxnSp>
      <p:cxnSp>
        <p:nvCxnSpPr>
          <p:cNvPr id="1134" name="Google Shape;1134;p120"/>
          <p:cNvCxnSpPr>
            <a:stCxn id="1132" idx="0"/>
            <a:endCxn id="1129" idx="2"/>
          </p:cNvCxnSpPr>
          <p:nvPr/>
        </p:nvCxnSpPr>
        <p:spPr>
          <a:xfrm rot="10800000">
            <a:off x="5584200" y="1565483"/>
            <a:ext cx="0" cy="599100"/>
          </a:xfrm>
          <a:prstGeom prst="straightConnector1">
            <a:avLst/>
          </a:prstGeom>
          <a:noFill/>
          <a:ln cap="flat" cmpd="sng" w="19050">
            <a:solidFill>
              <a:schemeClr val="dk2"/>
            </a:solidFill>
            <a:prstDash val="solid"/>
            <a:round/>
            <a:headEnd len="med" w="med" type="none"/>
            <a:tailEnd len="med" w="med" type="triangle"/>
          </a:ln>
        </p:spPr>
      </p:cxnSp>
      <p:sp>
        <p:nvSpPr>
          <p:cNvPr id="1135" name="Google Shape;1135;p120"/>
          <p:cNvSpPr txBox="1"/>
          <p:nvPr/>
        </p:nvSpPr>
        <p:spPr>
          <a:xfrm>
            <a:off x="1039400" y="3837650"/>
            <a:ext cx="1956600" cy="45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input layer</a:t>
            </a:r>
            <a:endParaRPr sz="1800"/>
          </a:p>
        </p:txBody>
      </p:sp>
      <p:cxnSp>
        <p:nvCxnSpPr>
          <p:cNvPr id="1136" name="Google Shape;1136;p120"/>
          <p:cNvCxnSpPr>
            <a:stCxn id="1135" idx="3"/>
            <a:endCxn id="1128" idx="1"/>
          </p:cNvCxnSpPr>
          <p:nvPr/>
        </p:nvCxnSpPr>
        <p:spPr>
          <a:xfrm>
            <a:off x="2996000" y="4065950"/>
            <a:ext cx="1524900" cy="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Feed Forward Networks</a:t>
            </a:r>
            <a:endParaRPr/>
          </a:p>
        </p:txBody>
      </p:sp>
      <p:sp>
        <p:nvSpPr>
          <p:cNvPr id="1142" name="Google Shape;1142;p121"/>
          <p:cNvSpPr/>
          <p:nvPr/>
        </p:nvSpPr>
        <p:spPr>
          <a:xfrm>
            <a:off x="4521000" y="3947000"/>
            <a:ext cx="2126400" cy="237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21"/>
          <p:cNvSpPr/>
          <p:nvPr/>
        </p:nvSpPr>
        <p:spPr>
          <a:xfrm>
            <a:off x="4916700" y="1327675"/>
            <a:ext cx="1335000" cy="2379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4" name="Google Shape;1144;p121"/>
          <p:cNvCxnSpPr>
            <a:stCxn id="1142" idx="0"/>
            <a:endCxn id="1145" idx="2"/>
          </p:cNvCxnSpPr>
          <p:nvPr/>
        </p:nvCxnSpPr>
        <p:spPr>
          <a:xfrm rot="10800000">
            <a:off x="5584200" y="3347900"/>
            <a:ext cx="0" cy="599100"/>
          </a:xfrm>
          <a:prstGeom prst="straightConnector1">
            <a:avLst/>
          </a:prstGeom>
          <a:noFill/>
          <a:ln cap="flat" cmpd="sng" w="19050">
            <a:solidFill>
              <a:schemeClr val="dk2"/>
            </a:solidFill>
            <a:prstDash val="solid"/>
            <a:round/>
            <a:headEnd len="med" w="med" type="none"/>
            <a:tailEnd len="med" w="med" type="triangle"/>
          </a:ln>
        </p:spPr>
      </p:cxnSp>
      <p:grpSp>
        <p:nvGrpSpPr>
          <p:cNvPr id="1146" name="Google Shape;1146;p121"/>
          <p:cNvGrpSpPr/>
          <p:nvPr/>
        </p:nvGrpSpPr>
        <p:grpSpPr>
          <a:xfrm>
            <a:off x="3845100" y="2164583"/>
            <a:ext cx="3478200" cy="1183408"/>
            <a:chOff x="3845100" y="2164583"/>
            <a:chExt cx="3478200" cy="1183408"/>
          </a:xfrm>
        </p:grpSpPr>
        <p:sp>
          <p:nvSpPr>
            <p:cNvPr id="1145" name="Google Shape;1145;p121"/>
            <p:cNvSpPr/>
            <p:nvPr/>
          </p:nvSpPr>
          <p:spPr>
            <a:xfrm>
              <a:off x="3845100" y="3055792"/>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21"/>
            <p:cNvSpPr/>
            <p:nvPr/>
          </p:nvSpPr>
          <p:spPr>
            <a:xfrm>
              <a:off x="3845100" y="2164583"/>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8" name="Google Shape;1148;p121"/>
            <p:cNvCxnSpPr>
              <a:stCxn id="1145" idx="0"/>
              <a:endCxn id="1147" idx="2"/>
            </p:cNvCxnSpPr>
            <p:nvPr/>
          </p:nvCxnSpPr>
          <p:spPr>
            <a:xfrm rot="10800000">
              <a:off x="5584200" y="2456692"/>
              <a:ext cx="0" cy="599100"/>
            </a:xfrm>
            <a:prstGeom prst="straightConnector1">
              <a:avLst/>
            </a:prstGeom>
            <a:noFill/>
            <a:ln cap="flat" cmpd="sng" w="19050">
              <a:solidFill>
                <a:schemeClr val="dk2"/>
              </a:solidFill>
              <a:prstDash val="solid"/>
              <a:round/>
              <a:headEnd len="med" w="med" type="none"/>
              <a:tailEnd len="med" w="med" type="triangle"/>
            </a:ln>
          </p:spPr>
        </p:cxnSp>
      </p:grpSp>
      <p:cxnSp>
        <p:nvCxnSpPr>
          <p:cNvPr id="1149" name="Google Shape;1149;p121"/>
          <p:cNvCxnSpPr>
            <a:stCxn id="1147" idx="0"/>
            <a:endCxn id="1143" idx="2"/>
          </p:cNvCxnSpPr>
          <p:nvPr/>
        </p:nvCxnSpPr>
        <p:spPr>
          <a:xfrm rot="10800000">
            <a:off x="5584200" y="1565483"/>
            <a:ext cx="0" cy="599100"/>
          </a:xfrm>
          <a:prstGeom prst="straightConnector1">
            <a:avLst/>
          </a:prstGeom>
          <a:noFill/>
          <a:ln cap="flat" cmpd="sng" w="19050">
            <a:solidFill>
              <a:schemeClr val="dk2"/>
            </a:solidFill>
            <a:prstDash val="solid"/>
            <a:round/>
            <a:headEnd len="med" w="med" type="none"/>
            <a:tailEnd len="med" w="med" type="triangle"/>
          </a:ln>
        </p:spPr>
      </p:cxnSp>
      <p:sp>
        <p:nvSpPr>
          <p:cNvPr id="1150" name="Google Shape;1150;p121"/>
          <p:cNvSpPr txBox="1"/>
          <p:nvPr/>
        </p:nvSpPr>
        <p:spPr>
          <a:xfrm>
            <a:off x="1039400" y="3837650"/>
            <a:ext cx="1956600" cy="45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input layer</a:t>
            </a:r>
            <a:endParaRPr sz="1800"/>
          </a:p>
        </p:txBody>
      </p:sp>
      <p:sp>
        <p:nvSpPr>
          <p:cNvPr id="1151" name="Google Shape;1151;p121"/>
          <p:cNvSpPr txBox="1"/>
          <p:nvPr/>
        </p:nvSpPr>
        <p:spPr>
          <a:xfrm>
            <a:off x="1039400" y="2527988"/>
            <a:ext cx="1956600" cy="45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hidden layers</a:t>
            </a:r>
            <a:endParaRPr sz="1800"/>
          </a:p>
        </p:txBody>
      </p:sp>
      <p:cxnSp>
        <p:nvCxnSpPr>
          <p:cNvPr id="1152" name="Google Shape;1152;p121"/>
          <p:cNvCxnSpPr>
            <a:stCxn id="1151" idx="3"/>
            <a:endCxn id="1147" idx="1"/>
          </p:cNvCxnSpPr>
          <p:nvPr/>
        </p:nvCxnSpPr>
        <p:spPr>
          <a:xfrm flipH="1" rot="10800000">
            <a:off x="2996000" y="2310788"/>
            <a:ext cx="849000" cy="445500"/>
          </a:xfrm>
          <a:prstGeom prst="bentConnector3">
            <a:avLst>
              <a:gd fmla="val 50006" name="adj1"/>
            </a:avLst>
          </a:prstGeom>
          <a:noFill/>
          <a:ln cap="flat" cmpd="sng" w="9525">
            <a:solidFill>
              <a:schemeClr val="dk2"/>
            </a:solidFill>
            <a:prstDash val="dash"/>
            <a:round/>
            <a:headEnd len="med" w="med" type="none"/>
            <a:tailEnd len="med" w="med" type="triangle"/>
          </a:ln>
        </p:spPr>
      </p:cxnSp>
      <p:cxnSp>
        <p:nvCxnSpPr>
          <p:cNvPr id="1153" name="Google Shape;1153;p121"/>
          <p:cNvCxnSpPr>
            <a:stCxn id="1151" idx="3"/>
            <a:endCxn id="1145" idx="1"/>
          </p:cNvCxnSpPr>
          <p:nvPr/>
        </p:nvCxnSpPr>
        <p:spPr>
          <a:xfrm>
            <a:off x="2996000" y="2756288"/>
            <a:ext cx="849000" cy="445500"/>
          </a:xfrm>
          <a:prstGeom prst="bentConnector3">
            <a:avLst>
              <a:gd fmla="val 50006" name="adj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Feed Forward Networks</a:t>
            </a:r>
            <a:endParaRPr/>
          </a:p>
        </p:txBody>
      </p:sp>
      <p:sp>
        <p:nvSpPr>
          <p:cNvPr id="1159" name="Google Shape;1159;p122"/>
          <p:cNvSpPr/>
          <p:nvPr/>
        </p:nvSpPr>
        <p:spPr>
          <a:xfrm>
            <a:off x="4521000" y="3947000"/>
            <a:ext cx="2126400" cy="237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22"/>
          <p:cNvSpPr/>
          <p:nvPr/>
        </p:nvSpPr>
        <p:spPr>
          <a:xfrm>
            <a:off x="4916700" y="1327675"/>
            <a:ext cx="1335000" cy="2379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1" name="Google Shape;1161;p122"/>
          <p:cNvCxnSpPr>
            <a:stCxn id="1159" idx="0"/>
            <a:endCxn id="1162" idx="2"/>
          </p:cNvCxnSpPr>
          <p:nvPr/>
        </p:nvCxnSpPr>
        <p:spPr>
          <a:xfrm rot="10800000">
            <a:off x="5584200" y="3347900"/>
            <a:ext cx="0" cy="599100"/>
          </a:xfrm>
          <a:prstGeom prst="straightConnector1">
            <a:avLst/>
          </a:prstGeom>
          <a:noFill/>
          <a:ln cap="flat" cmpd="sng" w="19050">
            <a:solidFill>
              <a:schemeClr val="dk2"/>
            </a:solidFill>
            <a:prstDash val="solid"/>
            <a:round/>
            <a:headEnd len="med" w="med" type="none"/>
            <a:tailEnd len="med" w="med" type="triangle"/>
          </a:ln>
        </p:spPr>
      </p:cxnSp>
      <p:grpSp>
        <p:nvGrpSpPr>
          <p:cNvPr id="1163" name="Google Shape;1163;p122"/>
          <p:cNvGrpSpPr/>
          <p:nvPr/>
        </p:nvGrpSpPr>
        <p:grpSpPr>
          <a:xfrm>
            <a:off x="3845100" y="2164583"/>
            <a:ext cx="3478200" cy="1183408"/>
            <a:chOff x="3845100" y="2164583"/>
            <a:chExt cx="3478200" cy="1183408"/>
          </a:xfrm>
        </p:grpSpPr>
        <p:sp>
          <p:nvSpPr>
            <p:cNvPr id="1162" name="Google Shape;1162;p122"/>
            <p:cNvSpPr/>
            <p:nvPr/>
          </p:nvSpPr>
          <p:spPr>
            <a:xfrm>
              <a:off x="3845100" y="3055792"/>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22"/>
            <p:cNvSpPr/>
            <p:nvPr/>
          </p:nvSpPr>
          <p:spPr>
            <a:xfrm>
              <a:off x="3845100" y="2164583"/>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5" name="Google Shape;1165;p122"/>
            <p:cNvCxnSpPr>
              <a:stCxn id="1162" idx="0"/>
              <a:endCxn id="1164" idx="2"/>
            </p:cNvCxnSpPr>
            <p:nvPr/>
          </p:nvCxnSpPr>
          <p:spPr>
            <a:xfrm rot="10800000">
              <a:off x="5584200" y="2456692"/>
              <a:ext cx="0" cy="599100"/>
            </a:xfrm>
            <a:prstGeom prst="straightConnector1">
              <a:avLst/>
            </a:prstGeom>
            <a:noFill/>
            <a:ln cap="flat" cmpd="sng" w="19050">
              <a:solidFill>
                <a:schemeClr val="dk2"/>
              </a:solidFill>
              <a:prstDash val="solid"/>
              <a:round/>
              <a:headEnd len="med" w="med" type="none"/>
              <a:tailEnd len="med" w="med" type="triangle"/>
            </a:ln>
          </p:spPr>
        </p:cxnSp>
      </p:grpSp>
      <p:cxnSp>
        <p:nvCxnSpPr>
          <p:cNvPr id="1166" name="Google Shape;1166;p122"/>
          <p:cNvCxnSpPr>
            <a:stCxn id="1164" idx="0"/>
            <a:endCxn id="1160" idx="2"/>
          </p:cNvCxnSpPr>
          <p:nvPr/>
        </p:nvCxnSpPr>
        <p:spPr>
          <a:xfrm rot="10800000">
            <a:off x="5584200" y="1565483"/>
            <a:ext cx="0" cy="599100"/>
          </a:xfrm>
          <a:prstGeom prst="straightConnector1">
            <a:avLst/>
          </a:prstGeom>
          <a:noFill/>
          <a:ln cap="flat" cmpd="sng" w="19050">
            <a:solidFill>
              <a:schemeClr val="dk2"/>
            </a:solidFill>
            <a:prstDash val="solid"/>
            <a:round/>
            <a:headEnd len="med" w="med" type="none"/>
            <a:tailEnd len="med" w="med" type="triangle"/>
          </a:ln>
        </p:spPr>
      </p:cxnSp>
      <p:sp>
        <p:nvSpPr>
          <p:cNvPr id="1167" name="Google Shape;1167;p122"/>
          <p:cNvSpPr txBox="1"/>
          <p:nvPr/>
        </p:nvSpPr>
        <p:spPr>
          <a:xfrm>
            <a:off x="1039400" y="3837650"/>
            <a:ext cx="1956600" cy="45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input layer</a:t>
            </a:r>
            <a:endParaRPr sz="1800"/>
          </a:p>
        </p:txBody>
      </p:sp>
      <p:sp>
        <p:nvSpPr>
          <p:cNvPr id="1168" name="Google Shape;1168;p122"/>
          <p:cNvSpPr txBox="1"/>
          <p:nvPr/>
        </p:nvSpPr>
        <p:spPr>
          <a:xfrm>
            <a:off x="1039400" y="2527988"/>
            <a:ext cx="1956600" cy="45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hidden layers</a:t>
            </a:r>
            <a:endParaRPr sz="1800"/>
          </a:p>
        </p:txBody>
      </p:sp>
      <p:sp>
        <p:nvSpPr>
          <p:cNvPr id="1169" name="Google Shape;1169;p122"/>
          <p:cNvSpPr txBox="1"/>
          <p:nvPr/>
        </p:nvSpPr>
        <p:spPr>
          <a:xfrm>
            <a:off x="1039400" y="1218313"/>
            <a:ext cx="1956600" cy="45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output layer</a:t>
            </a:r>
            <a:endParaRPr sz="1800"/>
          </a:p>
        </p:txBody>
      </p:sp>
      <p:cxnSp>
        <p:nvCxnSpPr>
          <p:cNvPr id="1170" name="Google Shape;1170;p122"/>
          <p:cNvCxnSpPr>
            <a:stCxn id="1169" idx="3"/>
            <a:endCxn id="1160" idx="1"/>
          </p:cNvCxnSpPr>
          <p:nvPr/>
        </p:nvCxnSpPr>
        <p:spPr>
          <a:xfrm>
            <a:off x="2996000" y="1446613"/>
            <a:ext cx="1920600" cy="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1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Feed Forward Networks</a:t>
            </a:r>
            <a:endParaRPr/>
          </a:p>
        </p:txBody>
      </p:sp>
      <p:sp>
        <p:nvSpPr>
          <p:cNvPr id="1176" name="Google Shape;1176;p123"/>
          <p:cNvSpPr/>
          <p:nvPr/>
        </p:nvSpPr>
        <p:spPr>
          <a:xfrm>
            <a:off x="4521000" y="3947000"/>
            <a:ext cx="2126400" cy="237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23"/>
          <p:cNvSpPr/>
          <p:nvPr/>
        </p:nvSpPr>
        <p:spPr>
          <a:xfrm>
            <a:off x="4916700" y="1327675"/>
            <a:ext cx="1335000" cy="2379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8" name="Google Shape;1178;p123"/>
          <p:cNvCxnSpPr>
            <a:stCxn id="1176" idx="0"/>
            <a:endCxn id="1179" idx="2"/>
          </p:cNvCxnSpPr>
          <p:nvPr/>
        </p:nvCxnSpPr>
        <p:spPr>
          <a:xfrm rot="10800000">
            <a:off x="5584200" y="3347900"/>
            <a:ext cx="0" cy="599100"/>
          </a:xfrm>
          <a:prstGeom prst="straightConnector1">
            <a:avLst/>
          </a:prstGeom>
          <a:noFill/>
          <a:ln cap="flat" cmpd="sng" w="19050">
            <a:solidFill>
              <a:schemeClr val="dk2"/>
            </a:solidFill>
            <a:prstDash val="solid"/>
            <a:round/>
            <a:headEnd len="med" w="med" type="none"/>
            <a:tailEnd len="med" w="med" type="triangle"/>
          </a:ln>
        </p:spPr>
      </p:cxnSp>
      <p:grpSp>
        <p:nvGrpSpPr>
          <p:cNvPr id="1180" name="Google Shape;1180;p123"/>
          <p:cNvGrpSpPr/>
          <p:nvPr/>
        </p:nvGrpSpPr>
        <p:grpSpPr>
          <a:xfrm>
            <a:off x="3845100" y="2164583"/>
            <a:ext cx="3478200" cy="1183408"/>
            <a:chOff x="3845100" y="2164583"/>
            <a:chExt cx="3478200" cy="1183408"/>
          </a:xfrm>
        </p:grpSpPr>
        <p:sp>
          <p:nvSpPr>
            <p:cNvPr id="1179" name="Google Shape;1179;p123"/>
            <p:cNvSpPr/>
            <p:nvPr/>
          </p:nvSpPr>
          <p:spPr>
            <a:xfrm>
              <a:off x="3845100" y="3055792"/>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23"/>
            <p:cNvSpPr/>
            <p:nvPr/>
          </p:nvSpPr>
          <p:spPr>
            <a:xfrm>
              <a:off x="3845100" y="2164583"/>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2" name="Google Shape;1182;p123"/>
            <p:cNvCxnSpPr>
              <a:stCxn id="1179" idx="0"/>
              <a:endCxn id="1181" idx="2"/>
            </p:cNvCxnSpPr>
            <p:nvPr/>
          </p:nvCxnSpPr>
          <p:spPr>
            <a:xfrm rot="10800000">
              <a:off x="5584200" y="2456692"/>
              <a:ext cx="0" cy="599100"/>
            </a:xfrm>
            <a:prstGeom prst="straightConnector1">
              <a:avLst/>
            </a:prstGeom>
            <a:noFill/>
            <a:ln cap="flat" cmpd="sng" w="19050">
              <a:solidFill>
                <a:schemeClr val="dk2"/>
              </a:solidFill>
              <a:prstDash val="solid"/>
              <a:round/>
              <a:headEnd len="med" w="med" type="none"/>
              <a:tailEnd len="med" w="med" type="triangle"/>
            </a:ln>
          </p:spPr>
        </p:cxnSp>
      </p:grpSp>
      <p:cxnSp>
        <p:nvCxnSpPr>
          <p:cNvPr id="1183" name="Google Shape;1183;p123"/>
          <p:cNvCxnSpPr>
            <a:stCxn id="1181" idx="0"/>
            <a:endCxn id="1177" idx="2"/>
          </p:cNvCxnSpPr>
          <p:nvPr/>
        </p:nvCxnSpPr>
        <p:spPr>
          <a:xfrm rot="10800000">
            <a:off x="5584200" y="1565483"/>
            <a:ext cx="0" cy="599100"/>
          </a:xfrm>
          <a:prstGeom prst="straightConnector1">
            <a:avLst/>
          </a:prstGeom>
          <a:noFill/>
          <a:ln cap="flat" cmpd="sng" w="19050">
            <a:solidFill>
              <a:schemeClr val="dk2"/>
            </a:solidFill>
            <a:prstDash val="solid"/>
            <a:round/>
            <a:headEnd len="med" w="med" type="none"/>
            <a:tailEnd len="med" w="med" type="triangle"/>
          </a:ln>
        </p:spPr>
      </p:cxnSp>
      <p:sp>
        <p:nvSpPr>
          <p:cNvPr id="1184" name="Google Shape;1184;p123"/>
          <p:cNvSpPr txBox="1"/>
          <p:nvPr/>
        </p:nvSpPr>
        <p:spPr>
          <a:xfrm>
            <a:off x="516300" y="1218325"/>
            <a:ext cx="247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Fixed size layers</a:t>
            </a:r>
            <a:endParaRPr sz="18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1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Feed Forward Networks</a:t>
            </a:r>
            <a:endParaRPr/>
          </a:p>
        </p:txBody>
      </p:sp>
      <p:sp>
        <p:nvSpPr>
          <p:cNvPr id="1190" name="Google Shape;1190;p124"/>
          <p:cNvSpPr/>
          <p:nvPr/>
        </p:nvSpPr>
        <p:spPr>
          <a:xfrm>
            <a:off x="4521000" y="3947000"/>
            <a:ext cx="2126400" cy="237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24"/>
          <p:cNvSpPr/>
          <p:nvPr/>
        </p:nvSpPr>
        <p:spPr>
          <a:xfrm>
            <a:off x="4916700" y="1327675"/>
            <a:ext cx="1335000" cy="2379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2" name="Google Shape;1192;p124"/>
          <p:cNvCxnSpPr>
            <a:stCxn id="1190" idx="0"/>
            <a:endCxn id="1193" idx="2"/>
          </p:cNvCxnSpPr>
          <p:nvPr/>
        </p:nvCxnSpPr>
        <p:spPr>
          <a:xfrm rot="10800000">
            <a:off x="5584200" y="3347900"/>
            <a:ext cx="0" cy="599100"/>
          </a:xfrm>
          <a:prstGeom prst="straightConnector1">
            <a:avLst/>
          </a:prstGeom>
          <a:noFill/>
          <a:ln cap="flat" cmpd="sng" w="19050">
            <a:solidFill>
              <a:schemeClr val="dk2"/>
            </a:solidFill>
            <a:prstDash val="solid"/>
            <a:round/>
            <a:headEnd len="med" w="med" type="none"/>
            <a:tailEnd len="med" w="med" type="triangle"/>
          </a:ln>
        </p:spPr>
      </p:cxnSp>
      <p:grpSp>
        <p:nvGrpSpPr>
          <p:cNvPr id="1194" name="Google Shape;1194;p124"/>
          <p:cNvGrpSpPr/>
          <p:nvPr/>
        </p:nvGrpSpPr>
        <p:grpSpPr>
          <a:xfrm>
            <a:off x="3845100" y="2164583"/>
            <a:ext cx="3478200" cy="1183408"/>
            <a:chOff x="3845100" y="2164583"/>
            <a:chExt cx="3478200" cy="1183408"/>
          </a:xfrm>
        </p:grpSpPr>
        <p:sp>
          <p:nvSpPr>
            <p:cNvPr id="1193" name="Google Shape;1193;p124"/>
            <p:cNvSpPr/>
            <p:nvPr/>
          </p:nvSpPr>
          <p:spPr>
            <a:xfrm>
              <a:off x="3845100" y="3055792"/>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24"/>
            <p:cNvSpPr/>
            <p:nvPr/>
          </p:nvSpPr>
          <p:spPr>
            <a:xfrm>
              <a:off x="3845100" y="2164583"/>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6" name="Google Shape;1196;p124"/>
            <p:cNvCxnSpPr>
              <a:stCxn id="1193" idx="0"/>
              <a:endCxn id="1195" idx="2"/>
            </p:cNvCxnSpPr>
            <p:nvPr/>
          </p:nvCxnSpPr>
          <p:spPr>
            <a:xfrm rot="10800000">
              <a:off x="5584200" y="2456692"/>
              <a:ext cx="0" cy="599100"/>
            </a:xfrm>
            <a:prstGeom prst="straightConnector1">
              <a:avLst/>
            </a:prstGeom>
            <a:noFill/>
            <a:ln cap="flat" cmpd="sng" w="19050">
              <a:solidFill>
                <a:schemeClr val="dk2"/>
              </a:solidFill>
              <a:prstDash val="solid"/>
              <a:round/>
              <a:headEnd len="med" w="med" type="none"/>
              <a:tailEnd len="med" w="med" type="triangle"/>
            </a:ln>
          </p:spPr>
        </p:cxnSp>
      </p:grpSp>
      <p:cxnSp>
        <p:nvCxnSpPr>
          <p:cNvPr id="1197" name="Google Shape;1197;p124"/>
          <p:cNvCxnSpPr>
            <a:stCxn id="1195" idx="0"/>
            <a:endCxn id="1191" idx="2"/>
          </p:cNvCxnSpPr>
          <p:nvPr/>
        </p:nvCxnSpPr>
        <p:spPr>
          <a:xfrm rot="10800000">
            <a:off x="5584200" y="1565483"/>
            <a:ext cx="0" cy="599100"/>
          </a:xfrm>
          <a:prstGeom prst="straightConnector1">
            <a:avLst/>
          </a:prstGeom>
          <a:noFill/>
          <a:ln cap="flat" cmpd="sng" w="19050">
            <a:solidFill>
              <a:schemeClr val="dk2"/>
            </a:solidFill>
            <a:prstDash val="solid"/>
            <a:round/>
            <a:headEnd len="med" w="med" type="none"/>
            <a:tailEnd len="med" w="med" type="triangle"/>
          </a:ln>
        </p:spPr>
      </p:cxnSp>
      <p:sp>
        <p:nvSpPr>
          <p:cNvPr id="1198" name="Google Shape;1198;p124"/>
          <p:cNvSpPr txBox="1"/>
          <p:nvPr/>
        </p:nvSpPr>
        <p:spPr>
          <a:xfrm>
            <a:off x="516200" y="2528000"/>
            <a:ext cx="247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Inference is stateless</a:t>
            </a:r>
            <a:endParaRPr sz="1800"/>
          </a:p>
        </p:txBody>
      </p:sp>
      <p:sp>
        <p:nvSpPr>
          <p:cNvPr id="1199" name="Google Shape;1199;p124"/>
          <p:cNvSpPr txBox="1"/>
          <p:nvPr/>
        </p:nvSpPr>
        <p:spPr>
          <a:xfrm>
            <a:off x="516300" y="1218325"/>
            <a:ext cx="247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Fixed size layers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for NLP</a:t>
            </a:r>
            <a:endParaRPr/>
          </a:p>
        </p:txBody>
      </p:sp>
      <p:sp>
        <p:nvSpPr>
          <p:cNvPr id="132" name="Google Shape;13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Full understanding of Natural Language is difficult</a:t>
            </a:r>
            <a:endParaRPr/>
          </a:p>
          <a:p>
            <a:pPr indent="-317500" lvl="1" marL="914400" rtl="0" algn="l">
              <a:spcBef>
                <a:spcPts val="300"/>
              </a:spcBef>
              <a:spcAft>
                <a:spcPts val="0"/>
              </a:spcAft>
              <a:buSzPts val="1400"/>
              <a:buChar char="○"/>
            </a:pPr>
            <a:r>
              <a:rPr lang="en"/>
              <a:t>Similar to understanding / modeling the full world knowledge, needs full-capacity AI</a:t>
            </a:r>
            <a:endParaRPr/>
          </a:p>
          <a:p>
            <a:pPr indent="-342900" lvl="0" marL="457200" rtl="0" algn="l">
              <a:spcBef>
                <a:spcPts val="2000"/>
              </a:spcBef>
              <a:spcAft>
                <a:spcPts val="0"/>
              </a:spcAft>
              <a:buSzPts val="1800"/>
              <a:buChar char="●"/>
            </a:pPr>
            <a:r>
              <a:rPr lang="en"/>
              <a:t>Natural languages is highly dimensional and sparse </a:t>
            </a:r>
            <a:endParaRPr/>
          </a:p>
          <a:p>
            <a:pPr indent="-317500" lvl="1" marL="914400" rtl="0" algn="l">
              <a:spcBef>
                <a:spcPts val="300"/>
              </a:spcBef>
              <a:spcAft>
                <a:spcPts val="0"/>
              </a:spcAft>
              <a:buSzPts val="1400"/>
              <a:buChar char="○"/>
            </a:pPr>
            <a:r>
              <a:rPr lang="en"/>
              <a:t>There are millions of words and most of them are very rare</a:t>
            </a:r>
            <a:endParaRPr/>
          </a:p>
          <a:p>
            <a:pPr indent="-342900" lvl="0" marL="457200" rtl="0" algn="l">
              <a:spcBef>
                <a:spcPts val="2000"/>
              </a:spcBef>
              <a:spcAft>
                <a:spcPts val="0"/>
              </a:spcAft>
              <a:buSzPts val="1800"/>
              <a:buChar char="●"/>
            </a:pPr>
            <a:r>
              <a:rPr lang="en"/>
              <a:t>Internationalization requires prior within-domain knowledge</a:t>
            </a:r>
            <a:endParaRPr/>
          </a:p>
          <a:p>
            <a:pPr indent="-317500" lvl="1" marL="914400" rtl="0" algn="l">
              <a:spcBef>
                <a:spcPts val="300"/>
              </a:spcBef>
              <a:spcAft>
                <a:spcPts val="1600"/>
              </a:spcAft>
              <a:buSzPts val="1400"/>
              <a:buChar char="○"/>
            </a:pPr>
            <a:r>
              <a:rPr lang="en"/>
              <a:t>Many languages with scarce resources</a:t>
            </a:r>
            <a:endParaRPr/>
          </a:p>
        </p:txBody>
      </p:sp>
      <p:sp>
        <p:nvSpPr>
          <p:cNvPr id="133" name="Google Shape;13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1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Feed Forward Networks</a:t>
            </a:r>
            <a:endParaRPr/>
          </a:p>
        </p:txBody>
      </p:sp>
      <p:sp>
        <p:nvSpPr>
          <p:cNvPr id="1205" name="Google Shape;1205;p125"/>
          <p:cNvSpPr/>
          <p:nvPr/>
        </p:nvSpPr>
        <p:spPr>
          <a:xfrm>
            <a:off x="4521000" y="3947000"/>
            <a:ext cx="2126400" cy="237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25"/>
          <p:cNvSpPr/>
          <p:nvPr/>
        </p:nvSpPr>
        <p:spPr>
          <a:xfrm>
            <a:off x="4916700" y="1327675"/>
            <a:ext cx="1335000" cy="2379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7" name="Google Shape;1207;p125"/>
          <p:cNvCxnSpPr>
            <a:stCxn id="1205" idx="0"/>
            <a:endCxn id="1208" idx="2"/>
          </p:cNvCxnSpPr>
          <p:nvPr/>
        </p:nvCxnSpPr>
        <p:spPr>
          <a:xfrm rot="10800000">
            <a:off x="5584200" y="3347900"/>
            <a:ext cx="0" cy="599100"/>
          </a:xfrm>
          <a:prstGeom prst="straightConnector1">
            <a:avLst/>
          </a:prstGeom>
          <a:noFill/>
          <a:ln cap="flat" cmpd="sng" w="19050">
            <a:solidFill>
              <a:schemeClr val="dk2"/>
            </a:solidFill>
            <a:prstDash val="solid"/>
            <a:round/>
            <a:headEnd len="med" w="med" type="none"/>
            <a:tailEnd len="med" w="med" type="triangle"/>
          </a:ln>
        </p:spPr>
      </p:cxnSp>
      <p:grpSp>
        <p:nvGrpSpPr>
          <p:cNvPr id="1209" name="Google Shape;1209;p125"/>
          <p:cNvGrpSpPr/>
          <p:nvPr/>
        </p:nvGrpSpPr>
        <p:grpSpPr>
          <a:xfrm>
            <a:off x="3845100" y="2164583"/>
            <a:ext cx="3478200" cy="1183408"/>
            <a:chOff x="3845100" y="2164583"/>
            <a:chExt cx="3478200" cy="1183408"/>
          </a:xfrm>
        </p:grpSpPr>
        <p:sp>
          <p:nvSpPr>
            <p:cNvPr id="1208" name="Google Shape;1208;p125"/>
            <p:cNvSpPr/>
            <p:nvPr/>
          </p:nvSpPr>
          <p:spPr>
            <a:xfrm>
              <a:off x="3845100" y="3055792"/>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25"/>
            <p:cNvSpPr/>
            <p:nvPr/>
          </p:nvSpPr>
          <p:spPr>
            <a:xfrm>
              <a:off x="3845100" y="2164583"/>
              <a:ext cx="3478200" cy="292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1" name="Google Shape;1211;p125"/>
            <p:cNvCxnSpPr>
              <a:stCxn id="1208" idx="0"/>
              <a:endCxn id="1210" idx="2"/>
            </p:cNvCxnSpPr>
            <p:nvPr/>
          </p:nvCxnSpPr>
          <p:spPr>
            <a:xfrm rot="10800000">
              <a:off x="5584200" y="2456692"/>
              <a:ext cx="0" cy="599100"/>
            </a:xfrm>
            <a:prstGeom prst="straightConnector1">
              <a:avLst/>
            </a:prstGeom>
            <a:noFill/>
            <a:ln cap="flat" cmpd="sng" w="19050">
              <a:solidFill>
                <a:schemeClr val="dk2"/>
              </a:solidFill>
              <a:prstDash val="solid"/>
              <a:round/>
              <a:headEnd len="med" w="med" type="none"/>
              <a:tailEnd len="med" w="med" type="triangle"/>
            </a:ln>
          </p:spPr>
        </p:cxnSp>
      </p:grpSp>
      <p:cxnSp>
        <p:nvCxnSpPr>
          <p:cNvPr id="1212" name="Google Shape;1212;p125"/>
          <p:cNvCxnSpPr>
            <a:stCxn id="1210" idx="0"/>
            <a:endCxn id="1206" idx="2"/>
          </p:cNvCxnSpPr>
          <p:nvPr/>
        </p:nvCxnSpPr>
        <p:spPr>
          <a:xfrm rot="10800000">
            <a:off x="5584200" y="1565483"/>
            <a:ext cx="0" cy="599100"/>
          </a:xfrm>
          <a:prstGeom prst="straightConnector1">
            <a:avLst/>
          </a:prstGeom>
          <a:noFill/>
          <a:ln cap="flat" cmpd="sng" w="19050">
            <a:solidFill>
              <a:schemeClr val="dk2"/>
            </a:solidFill>
            <a:prstDash val="solid"/>
            <a:round/>
            <a:headEnd len="med" w="med" type="none"/>
            <a:tailEnd len="med" w="med" type="triangle"/>
          </a:ln>
        </p:spPr>
      </p:cxnSp>
      <p:sp>
        <p:nvSpPr>
          <p:cNvPr id="1213" name="Google Shape;1213;p125"/>
          <p:cNvSpPr txBox="1"/>
          <p:nvPr/>
        </p:nvSpPr>
        <p:spPr>
          <a:xfrm>
            <a:off x="516200" y="3837650"/>
            <a:ext cx="247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Nodes are unordered</a:t>
            </a:r>
            <a:endParaRPr sz="1800"/>
          </a:p>
        </p:txBody>
      </p:sp>
      <p:sp>
        <p:nvSpPr>
          <p:cNvPr id="1214" name="Google Shape;1214;p125"/>
          <p:cNvSpPr txBox="1"/>
          <p:nvPr/>
        </p:nvSpPr>
        <p:spPr>
          <a:xfrm>
            <a:off x="516200" y="2528000"/>
            <a:ext cx="247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Inference is stateless</a:t>
            </a:r>
            <a:endParaRPr sz="1800"/>
          </a:p>
        </p:txBody>
      </p:sp>
      <p:sp>
        <p:nvSpPr>
          <p:cNvPr id="1215" name="Google Shape;1215;p125"/>
          <p:cNvSpPr txBox="1"/>
          <p:nvPr/>
        </p:nvSpPr>
        <p:spPr>
          <a:xfrm>
            <a:off x="516300" y="1218325"/>
            <a:ext cx="247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Fixed size layers</a:t>
            </a:r>
            <a:endParaRPr sz="18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as Input</a:t>
            </a:r>
            <a:endParaRPr/>
          </a:p>
        </p:txBody>
      </p:sp>
      <p:sp>
        <p:nvSpPr>
          <p:cNvPr id="1221" name="Google Shape;1221;p126"/>
          <p:cNvSpPr txBox="1"/>
          <p:nvPr>
            <p:ph idx="1" type="body"/>
          </p:nvPr>
        </p:nvSpPr>
        <p:spPr>
          <a:xfrm>
            <a:off x="180900" y="1143700"/>
            <a:ext cx="8782200" cy="5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to a language model can have variable length. For example,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200">
              <a:solidFill>
                <a:srgbClr val="333333"/>
              </a:solidFill>
              <a:highlight>
                <a:srgbClr val="FFFFFF"/>
              </a:highlight>
              <a:latin typeface="Source Sans Pro"/>
              <a:ea typeface="Source Sans Pro"/>
              <a:cs typeface="Source Sans Pro"/>
              <a:sym typeface="Source Sans Pro"/>
            </a:endParaRPr>
          </a:p>
          <a:p>
            <a:pPr indent="0" lvl="0" marL="0" rtl="0" algn="l">
              <a:spcBef>
                <a:spcPts val="1600"/>
              </a:spcBef>
              <a:spcAft>
                <a:spcPts val="0"/>
              </a:spcAft>
              <a:buNone/>
            </a:pPr>
            <a:r>
              <a:t/>
            </a:r>
            <a:endParaRPr sz="1200">
              <a:solidFill>
                <a:srgbClr val="333333"/>
              </a:solidFill>
              <a:highlight>
                <a:srgbClr val="FFFFFF"/>
              </a:highlight>
              <a:latin typeface="Source Sans Pro"/>
              <a:ea typeface="Source Sans Pro"/>
              <a:cs typeface="Source Sans Pro"/>
              <a:sym typeface="Source Sans Pro"/>
            </a:endParaRPr>
          </a:p>
          <a:p>
            <a:pPr indent="0" lvl="0" marL="76200" rtl="0" algn="r">
              <a:lnSpc>
                <a:spcPct val="128571"/>
              </a:lnSpc>
              <a:spcBef>
                <a:spcPts val="1600"/>
              </a:spcBef>
              <a:spcAft>
                <a:spcPts val="0"/>
              </a:spcAft>
              <a:buNone/>
            </a:pPr>
            <a:r>
              <a:t/>
            </a:r>
            <a:endParaRPr sz="1200">
              <a:solidFill>
                <a:srgbClr val="333333"/>
              </a:solidFill>
              <a:highlight>
                <a:srgbClr val="FFFFFF"/>
              </a:highlight>
              <a:latin typeface="Source Sans Pro"/>
              <a:ea typeface="Source Sans Pro"/>
              <a:cs typeface="Source Sans Pro"/>
              <a:sym typeface="Source Sans Pro"/>
            </a:endParaRPr>
          </a:p>
          <a:p>
            <a:pPr indent="0" lvl="0" marL="0" rtl="0" algn="l">
              <a:spcBef>
                <a:spcPts val="400"/>
              </a:spcBef>
              <a:spcAft>
                <a:spcPts val="0"/>
              </a:spcAft>
              <a:buNone/>
            </a:pPr>
            <a:r>
              <a:t/>
            </a:r>
            <a:endParaRPr sz="1200">
              <a:solidFill>
                <a:srgbClr val="333333"/>
              </a:solidFill>
              <a:highlight>
                <a:srgbClr val="FFFFFF"/>
              </a:highlight>
              <a:latin typeface="Source Sans Pro"/>
              <a:ea typeface="Source Sans Pro"/>
              <a:cs typeface="Source Sans Pro"/>
              <a:sym typeface="Source Sans Pro"/>
            </a:endParaRPr>
          </a:p>
          <a:p>
            <a:pPr indent="0" lvl="0" marL="0" rtl="0" algn="l">
              <a:spcBef>
                <a:spcPts val="400"/>
              </a:spcBef>
              <a:spcAft>
                <a:spcPts val="1600"/>
              </a:spcAft>
              <a:buNone/>
            </a:pPr>
            <a:r>
              <a:t/>
            </a:r>
            <a:endParaRPr sz="1200">
              <a:solidFill>
                <a:srgbClr val="333333"/>
              </a:solidFill>
              <a:highlight>
                <a:srgbClr val="FFFFFF"/>
              </a:highlight>
              <a:latin typeface="Source Sans Pro"/>
              <a:ea typeface="Source Sans Pro"/>
              <a:cs typeface="Source Sans Pro"/>
              <a:sym typeface="Source Sans Pro"/>
            </a:endParaRPr>
          </a:p>
        </p:txBody>
      </p:sp>
      <p:graphicFrame>
        <p:nvGraphicFramePr>
          <p:cNvPr id="1222" name="Google Shape;1222;p126"/>
          <p:cNvGraphicFramePr/>
          <p:nvPr/>
        </p:nvGraphicFramePr>
        <p:xfrm>
          <a:off x="607700" y="2224725"/>
          <a:ext cx="3000000" cy="3000000"/>
        </p:xfrm>
        <a:graphic>
          <a:graphicData uri="http://schemas.openxmlformats.org/drawingml/2006/table">
            <a:tbl>
              <a:tblPr>
                <a:noFill/>
                <a:tableStyleId>{C750AE8A-C81E-49DA-A44B-3B298AF993AA}</a:tableStyleId>
              </a:tblPr>
              <a:tblGrid>
                <a:gridCol w="991075"/>
                <a:gridCol w="991075"/>
                <a:gridCol w="991075"/>
                <a:gridCol w="991075"/>
                <a:gridCol w="991075"/>
                <a:gridCol w="991075"/>
                <a:gridCol w="991075"/>
                <a:gridCol w="991075"/>
              </a:tblGrid>
              <a:tr h="381000">
                <a:tc>
                  <a:txBody>
                    <a:bodyPr/>
                    <a:lstStyle/>
                    <a:p>
                      <a:pPr indent="0" lvl="0" marL="0" rtl="0" algn="ctr">
                        <a:spcBef>
                          <a:spcPts val="0"/>
                        </a:spcBef>
                        <a:spcAft>
                          <a:spcPts val="0"/>
                        </a:spcAft>
                        <a:buNone/>
                      </a:pPr>
                      <a:r>
                        <a:rPr lang="en"/>
                        <a:t>what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do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you</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want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to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drink</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now</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r>
              <a:tr h="205525">
                <a:tc>
                  <a:txBody>
                    <a:bodyPr/>
                    <a:lstStyle/>
                    <a:p>
                      <a:pPr indent="0" lvl="0" marL="0" rtl="0" algn="ctr">
                        <a:spcBef>
                          <a:spcPts val="0"/>
                        </a:spcBef>
                        <a:spcAft>
                          <a:spcPts val="0"/>
                        </a:spcAft>
                        <a:buNone/>
                      </a:pPr>
                      <a:r>
                        <a:rPr lang="en"/>
                        <a:t>two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old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solidFill>
                            <a:schemeClr val="dk1"/>
                          </a:solidFill>
                        </a:rPr>
                        <a:t>fashioned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please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graphicFrame>
        <p:nvGraphicFramePr>
          <p:cNvPr id="1227" name="Google Shape;1227;p127"/>
          <p:cNvGraphicFramePr/>
          <p:nvPr/>
        </p:nvGraphicFramePr>
        <p:xfrm>
          <a:off x="607700" y="3726075"/>
          <a:ext cx="3000000" cy="3000000"/>
        </p:xfrm>
        <a:graphic>
          <a:graphicData uri="http://schemas.openxmlformats.org/drawingml/2006/table">
            <a:tbl>
              <a:tblPr>
                <a:noFill/>
                <a:tableStyleId>{C750AE8A-C81E-49DA-A44B-3B298AF993AA}</a:tableStyleId>
              </a:tblPr>
              <a:tblGrid>
                <a:gridCol w="991075"/>
                <a:gridCol w="991075"/>
                <a:gridCol w="991075"/>
                <a:gridCol w="991075"/>
                <a:gridCol w="991075"/>
                <a:gridCol w="991075"/>
                <a:gridCol w="991075"/>
                <a:gridCol w="991075"/>
              </a:tblGrid>
              <a:tr h="381000">
                <a:tc>
                  <a:txBody>
                    <a:bodyPr/>
                    <a:lstStyle/>
                    <a:p>
                      <a:pPr indent="0" lvl="0" marL="0" rtl="0" algn="ctr">
                        <a:spcBef>
                          <a:spcPts val="0"/>
                        </a:spcBef>
                        <a:spcAft>
                          <a:spcPts val="0"/>
                        </a:spcAft>
                        <a:buNone/>
                      </a:pPr>
                      <a:r>
                        <a:rPr lang="en"/>
                        <a:t>what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do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you</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want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to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drink</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now</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r>
              <a:tr h="205525">
                <a:tc>
                  <a:txBody>
                    <a:bodyPr/>
                    <a:lstStyle/>
                    <a:p>
                      <a:pPr indent="0" lvl="0" marL="0" rtl="0" algn="ctr">
                        <a:spcBef>
                          <a:spcPts val="0"/>
                        </a:spcBef>
                        <a:spcAft>
                          <a:spcPts val="0"/>
                        </a:spcAft>
                        <a:buNone/>
                      </a:pPr>
                      <a:r>
                        <a:rPr lang="en"/>
                        <a:t>two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old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solidFill>
                            <a:schemeClr val="dk1"/>
                          </a:solidFill>
                        </a:rPr>
                        <a:t>fashioned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please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28" name="Google Shape;1228;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as Input: the “Typical” Approach</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graphicFrame>
        <p:nvGraphicFramePr>
          <p:cNvPr id="1233" name="Google Shape;1233;p128"/>
          <p:cNvGraphicFramePr/>
          <p:nvPr/>
        </p:nvGraphicFramePr>
        <p:xfrm>
          <a:off x="607700" y="3726075"/>
          <a:ext cx="3000000" cy="3000000"/>
        </p:xfrm>
        <a:graphic>
          <a:graphicData uri="http://schemas.openxmlformats.org/drawingml/2006/table">
            <a:tbl>
              <a:tblPr>
                <a:noFill/>
                <a:tableStyleId>{C750AE8A-C81E-49DA-A44B-3B298AF993AA}</a:tableStyleId>
              </a:tblPr>
              <a:tblGrid>
                <a:gridCol w="991075"/>
                <a:gridCol w="991075"/>
                <a:gridCol w="991075"/>
                <a:gridCol w="991075"/>
                <a:gridCol w="991075"/>
                <a:gridCol w="991075"/>
                <a:gridCol w="991075"/>
                <a:gridCol w="991075"/>
              </a:tblGrid>
              <a:tr h="381000">
                <a:tc>
                  <a:txBody>
                    <a:bodyPr/>
                    <a:lstStyle/>
                    <a:p>
                      <a:pPr indent="0" lvl="0" marL="0" rtl="0" algn="ctr">
                        <a:spcBef>
                          <a:spcPts val="0"/>
                        </a:spcBef>
                        <a:spcAft>
                          <a:spcPts val="0"/>
                        </a:spcAft>
                        <a:buNone/>
                      </a:pPr>
                      <a:r>
                        <a:rPr lang="en"/>
                        <a:t>what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do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you</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want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to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drink</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now</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r>
              <a:tr h="205525">
                <a:tc>
                  <a:txBody>
                    <a:bodyPr/>
                    <a:lstStyle/>
                    <a:p>
                      <a:pPr indent="0" lvl="0" marL="0" rtl="0" algn="ctr">
                        <a:spcBef>
                          <a:spcPts val="0"/>
                        </a:spcBef>
                        <a:spcAft>
                          <a:spcPts val="0"/>
                        </a:spcAft>
                        <a:buNone/>
                      </a:pPr>
                      <a:r>
                        <a:rPr lang="en"/>
                        <a:t>two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old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solidFill>
                            <a:schemeClr val="dk1"/>
                          </a:solidFill>
                        </a:rPr>
                        <a:t>fashioned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please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34" name="Google Shape;1234;p128"/>
          <p:cNvSpPr/>
          <p:nvPr/>
        </p:nvSpPr>
        <p:spPr>
          <a:xfrm>
            <a:off x="2710600" y="3030651"/>
            <a:ext cx="3036600" cy="42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cxnSp>
        <p:nvCxnSpPr>
          <p:cNvPr id="1235" name="Google Shape;1235;p128"/>
          <p:cNvCxnSpPr>
            <a:endCxn id="1234" idx="2"/>
          </p:cNvCxnSpPr>
          <p:nvPr/>
        </p:nvCxnSpPr>
        <p:spPr>
          <a:xfrm flipH="1" rot="10800000">
            <a:off x="4225600" y="3460551"/>
            <a:ext cx="3300" cy="262500"/>
          </a:xfrm>
          <a:prstGeom prst="straightConnector1">
            <a:avLst/>
          </a:prstGeom>
          <a:noFill/>
          <a:ln cap="flat" cmpd="sng" w="9525">
            <a:solidFill>
              <a:schemeClr val="dk2"/>
            </a:solidFill>
            <a:prstDash val="solid"/>
            <a:round/>
            <a:headEnd len="med" w="med" type="none"/>
            <a:tailEnd len="med" w="med" type="triangle"/>
          </a:ln>
        </p:spPr>
      </p:cxnSp>
      <p:sp>
        <p:nvSpPr>
          <p:cNvPr id="1236" name="Google Shape;1236;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as Input: the “Typical” Approach</a:t>
            </a:r>
            <a:endParaRPr/>
          </a:p>
        </p:txBody>
      </p:sp>
      <p:sp>
        <p:nvSpPr>
          <p:cNvPr id="1237" name="Google Shape;1237;p128"/>
          <p:cNvSpPr txBox="1"/>
          <p:nvPr/>
        </p:nvSpPr>
        <p:spPr>
          <a:xfrm>
            <a:off x="6249975" y="1019600"/>
            <a:ext cx="2286300" cy="24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Words are embedded independently</a:t>
            </a:r>
            <a:endParaRPr sz="1800"/>
          </a:p>
        </p:txBody>
      </p:sp>
      <p:cxnSp>
        <p:nvCxnSpPr>
          <p:cNvPr id="1238" name="Google Shape;1238;p128"/>
          <p:cNvCxnSpPr>
            <a:stCxn id="1237" idx="1"/>
            <a:endCxn id="1234" idx="3"/>
          </p:cNvCxnSpPr>
          <p:nvPr/>
        </p:nvCxnSpPr>
        <p:spPr>
          <a:xfrm flipH="1">
            <a:off x="5747175" y="2262500"/>
            <a:ext cx="502800" cy="983100"/>
          </a:xfrm>
          <a:prstGeom prst="bentConnector3">
            <a:avLst>
              <a:gd fmla="val 49998" name="adj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graphicFrame>
        <p:nvGraphicFramePr>
          <p:cNvPr id="1243" name="Google Shape;1243;p129"/>
          <p:cNvGraphicFramePr/>
          <p:nvPr/>
        </p:nvGraphicFramePr>
        <p:xfrm>
          <a:off x="607700" y="3726075"/>
          <a:ext cx="3000000" cy="3000000"/>
        </p:xfrm>
        <a:graphic>
          <a:graphicData uri="http://schemas.openxmlformats.org/drawingml/2006/table">
            <a:tbl>
              <a:tblPr>
                <a:noFill/>
                <a:tableStyleId>{C750AE8A-C81E-49DA-A44B-3B298AF993AA}</a:tableStyleId>
              </a:tblPr>
              <a:tblGrid>
                <a:gridCol w="991075"/>
                <a:gridCol w="991075"/>
                <a:gridCol w="991075"/>
                <a:gridCol w="991075"/>
                <a:gridCol w="991075"/>
                <a:gridCol w="991075"/>
                <a:gridCol w="991075"/>
                <a:gridCol w="991075"/>
              </a:tblGrid>
              <a:tr h="381000">
                <a:tc>
                  <a:txBody>
                    <a:bodyPr/>
                    <a:lstStyle/>
                    <a:p>
                      <a:pPr indent="0" lvl="0" marL="0" rtl="0" algn="ctr">
                        <a:spcBef>
                          <a:spcPts val="0"/>
                        </a:spcBef>
                        <a:spcAft>
                          <a:spcPts val="0"/>
                        </a:spcAft>
                        <a:buNone/>
                      </a:pPr>
                      <a:r>
                        <a:rPr lang="en"/>
                        <a:t>what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do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you</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want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to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drink</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now</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r>
              <a:tr h="205525">
                <a:tc>
                  <a:txBody>
                    <a:bodyPr/>
                    <a:lstStyle/>
                    <a:p>
                      <a:pPr indent="0" lvl="0" marL="0" rtl="0" algn="ctr">
                        <a:spcBef>
                          <a:spcPts val="0"/>
                        </a:spcBef>
                        <a:spcAft>
                          <a:spcPts val="0"/>
                        </a:spcAft>
                        <a:buNone/>
                      </a:pPr>
                      <a:r>
                        <a:rPr lang="en"/>
                        <a:t>two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old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solidFill>
                            <a:schemeClr val="dk1"/>
                          </a:solidFill>
                        </a:rPr>
                        <a:t>fashioned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please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44" name="Google Shape;1244;p129"/>
          <p:cNvSpPr/>
          <p:nvPr/>
        </p:nvSpPr>
        <p:spPr>
          <a:xfrm>
            <a:off x="2710600" y="3030651"/>
            <a:ext cx="3036600" cy="42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sp>
        <p:nvSpPr>
          <p:cNvPr id="1245" name="Google Shape;1245;p129"/>
          <p:cNvSpPr/>
          <p:nvPr/>
        </p:nvSpPr>
        <p:spPr>
          <a:xfrm>
            <a:off x="2710600" y="2237474"/>
            <a:ext cx="3036600" cy="42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Aggregation</a:t>
            </a:r>
            <a:endParaRPr/>
          </a:p>
        </p:txBody>
      </p:sp>
      <p:cxnSp>
        <p:nvCxnSpPr>
          <p:cNvPr id="1246" name="Google Shape;1246;p129"/>
          <p:cNvCxnSpPr>
            <a:endCxn id="1244" idx="2"/>
          </p:cNvCxnSpPr>
          <p:nvPr/>
        </p:nvCxnSpPr>
        <p:spPr>
          <a:xfrm flipH="1" rot="10800000">
            <a:off x="4225600" y="3460551"/>
            <a:ext cx="3300" cy="262500"/>
          </a:xfrm>
          <a:prstGeom prst="straightConnector1">
            <a:avLst/>
          </a:prstGeom>
          <a:noFill/>
          <a:ln cap="flat" cmpd="sng" w="9525">
            <a:solidFill>
              <a:schemeClr val="dk2"/>
            </a:solidFill>
            <a:prstDash val="solid"/>
            <a:round/>
            <a:headEnd len="med" w="med" type="none"/>
            <a:tailEnd len="med" w="med" type="triangle"/>
          </a:ln>
        </p:spPr>
      </p:cxnSp>
      <p:cxnSp>
        <p:nvCxnSpPr>
          <p:cNvPr id="1247" name="Google Shape;1247;p129"/>
          <p:cNvCxnSpPr>
            <a:stCxn id="1244" idx="0"/>
            <a:endCxn id="1245" idx="2"/>
          </p:cNvCxnSpPr>
          <p:nvPr/>
        </p:nvCxnSpPr>
        <p:spPr>
          <a:xfrm rot="10800000">
            <a:off x="4228900" y="2667351"/>
            <a:ext cx="0" cy="363300"/>
          </a:xfrm>
          <a:prstGeom prst="straightConnector1">
            <a:avLst/>
          </a:prstGeom>
          <a:noFill/>
          <a:ln cap="flat" cmpd="sng" w="9525">
            <a:solidFill>
              <a:schemeClr val="dk2"/>
            </a:solidFill>
            <a:prstDash val="solid"/>
            <a:round/>
            <a:headEnd len="med" w="med" type="none"/>
            <a:tailEnd len="med" w="med" type="triangle"/>
          </a:ln>
        </p:spPr>
      </p:cxnSp>
      <p:sp>
        <p:nvSpPr>
          <p:cNvPr id="1248" name="Google Shape;1248;p129"/>
          <p:cNvSpPr/>
          <p:nvPr/>
        </p:nvSpPr>
        <p:spPr>
          <a:xfrm>
            <a:off x="3233650" y="1263593"/>
            <a:ext cx="1990500" cy="305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29"/>
          <p:cNvSpPr/>
          <p:nvPr/>
        </p:nvSpPr>
        <p:spPr>
          <a:xfrm>
            <a:off x="3233650" y="1568891"/>
            <a:ext cx="1990500" cy="305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0" name="Google Shape;1250;p129"/>
          <p:cNvCxnSpPr>
            <a:stCxn id="1245" idx="0"/>
            <a:endCxn id="1249" idx="2"/>
          </p:cNvCxnSpPr>
          <p:nvPr/>
        </p:nvCxnSpPr>
        <p:spPr>
          <a:xfrm rot="10800000">
            <a:off x="4228900" y="1874174"/>
            <a:ext cx="0" cy="363300"/>
          </a:xfrm>
          <a:prstGeom prst="straightConnector1">
            <a:avLst/>
          </a:prstGeom>
          <a:noFill/>
          <a:ln cap="flat" cmpd="sng" w="9525">
            <a:solidFill>
              <a:schemeClr val="dk2"/>
            </a:solidFill>
            <a:prstDash val="solid"/>
            <a:round/>
            <a:headEnd len="med" w="med" type="none"/>
            <a:tailEnd len="med" w="med" type="triangle"/>
          </a:ln>
        </p:spPr>
      </p:cxnSp>
      <p:sp>
        <p:nvSpPr>
          <p:cNvPr id="1251" name="Google Shape;1251;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as Input: the “Typical” Approach</a:t>
            </a:r>
            <a:endParaRPr/>
          </a:p>
        </p:txBody>
      </p:sp>
      <p:sp>
        <p:nvSpPr>
          <p:cNvPr id="1252" name="Google Shape;1252;p129"/>
          <p:cNvSpPr txBox="1"/>
          <p:nvPr/>
        </p:nvSpPr>
        <p:spPr>
          <a:xfrm>
            <a:off x="6249975" y="1019600"/>
            <a:ext cx="2286300" cy="24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Embeddings are aggregated using sum or average</a:t>
            </a:r>
            <a:endParaRPr sz="1800"/>
          </a:p>
        </p:txBody>
      </p:sp>
      <p:cxnSp>
        <p:nvCxnSpPr>
          <p:cNvPr id="1253" name="Google Shape;1253;p129"/>
          <p:cNvCxnSpPr>
            <a:stCxn id="1252" idx="1"/>
            <a:endCxn id="1245" idx="3"/>
          </p:cNvCxnSpPr>
          <p:nvPr/>
        </p:nvCxnSpPr>
        <p:spPr>
          <a:xfrm flipH="1">
            <a:off x="5747175" y="2262500"/>
            <a:ext cx="502800" cy="189900"/>
          </a:xfrm>
          <a:prstGeom prst="bentConnector3">
            <a:avLst>
              <a:gd fmla="val 49998" name="adj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130"/>
          <p:cNvSpPr/>
          <p:nvPr/>
        </p:nvSpPr>
        <p:spPr>
          <a:xfrm>
            <a:off x="2710600" y="3030651"/>
            <a:ext cx="3036600" cy="42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sp>
        <p:nvSpPr>
          <p:cNvPr id="1259" name="Google Shape;1259;p130"/>
          <p:cNvSpPr/>
          <p:nvPr/>
        </p:nvSpPr>
        <p:spPr>
          <a:xfrm>
            <a:off x="2710600" y="2237474"/>
            <a:ext cx="3036600" cy="42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Aggregation</a:t>
            </a:r>
            <a:endParaRPr/>
          </a:p>
        </p:txBody>
      </p:sp>
      <p:cxnSp>
        <p:nvCxnSpPr>
          <p:cNvPr id="1260" name="Google Shape;1260;p130"/>
          <p:cNvCxnSpPr>
            <a:endCxn id="1258" idx="2"/>
          </p:cNvCxnSpPr>
          <p:nvPr/>
        </p:nvCxnSpPr>
        <p:spPr>
          <a:xfrm flipH="1" rot="10800000">
            <a:off x="4225600" y="3460551"/>
            <a:ext cx="3300" cy="262500"/>
          </a:xfrm>
          <a:prstGeom prst="straightConnector1">
            <a:avLst/>
          </a:prstGeom>
          <a:noFill/>
          <a:ln cap="flat" cmpd="sng" w="9525">
            <a:solidFill>
              <a:schemeClr val="dk2"/>
            </a:solidFill>
            <a:prstDash val="solid"/>
            <a:round/>
            <a:headEnd len="med" w="med" type="none"/>
            <a:tailEnd len="med" w="med" type="triangle"/>
          </a:ln>
        </p:spPr>
      </p:cxnSp>
      <p:cxnSp>
        <p:nvCxnSpPr>
          <p:cNvPr id="1261" name="Google Shape;1261;p130"/>
          <p:cNvCxnSpPr>
            <a:stCxn id="1258" idx="0"/>
            <a:endCxn id="1259" idx="2"/>
          </p:cNvCxnSpPr>
          <p:nvPr/>
        </p:nvCxnSpPr>
        <p:spPr>
          <a:xfrm rot="10800000">
            <a:off x="4228900" y="2667351"/>
            <a:ext cx="0" cy="363300"/>
          </a:xfrm>
          <a:prstGeom prst="straightConnector1">
            <a:avLst/>
          </a:prstGeom>
          <a:noFill/>
          <a:ln cap="flat" cmpd="sng" w="9525">
            <a:solidFill>
              <a:schemeClr val="dk2"/>
            </a:solidFill>
            <a:prstDash val="solid"/>
            <a:round/>
            <a:headEnd len="med" w="med" type="none"/>
            <a:tailEnd len="med" w="med" type="triangle"/>
          </a:ln>
        </p:spPr>
      </p:cxnSp>
      <p:grpSp>
        <p:nvGrpSpPr>
          <p:cNvPr id="1262" name="Google Shape;1262;p130"/>
          <p:cNvGrpSpPr/>
          <p:nvPr/>
        </p:nvGrpSpPr>
        <p:grpSpPr>
          <a:xfrm>
            <a:off x="3233650" y="1263593"/>
            <a:ext cx="1990500" cy="610697"/>
            <a:chOff x="3233650" y="1263593"/>
            <a:chExt cx="1990500" cy="610697"/>
          </a:xfrm>
        </p:grpSpPr>
        <p:sp>
          <p:nvSpPr>
            <p:cNvPr id="1263" name="Google Shape;1263;p130"/>
            <p:cNvSpPr/>
            <p:nvPr/>
          </p:nvSpPr>
          <p:spPr>
            <a:xfrm>
              <a:off x="3233650" y="1263593"/>
              <a:ext cx="1990500" cy="305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30"/>
            <p:cNvSpPr/>
            <p:nvPr/>
          </p:nvSpPr>
          <p:spPr>
            <a:xfrm>
              <a:off x="3233650" y="1568891"/>
              <a:ext cx="1990500" cy="305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5" name="Google Shape;1265;p130"/>
          <p:cNvCxnSpPr>
            <a:stCxn id="1259" idx="0"/>
            <a:endCxn id="1264" idx="2"/>
          </p:cNvCxnSpPr>
          <p:nvPr/>
        </p:nvCxnSpPr>
        <p:spPr>
          <a:xfrm rot="10800000">
            <a:off x="4228900" y="1874174"/>
            <a:ext cx="0" cy="363300"/>
          </a:xfrm>
          <a:prstGeom prst="straightConnector1">
            <a:avLst/>
          </a:prstGeom>
          <a:noFill/>
          <a:ln cap="flat" cmpd="sng" w="9525">
            <a:solidFill>
              <a:schemeClr val="dk2"/>
            </a:solidFill>
            <a:prstDash val="solid"/>
            <a:round/>
            <a:headEnd len="med" w="med" type="none"/>
            <a:tailEnd len="med" w="med" type="triangle"/>
          </a:ln>
        </p:spPr>
      </p:cxnSp>
      <p:sp>
        <p:nvSpPr>
          <p:cNvPr id="1266" name="Google Shape;1266;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as Input: the “Typical” Approach</a:t>
            </a:r>
            <a:endParaRPr/>
          </a:p>
        </p:txBody>
      </p:sp>
      <p:sp>
        <p:nvSpPr>
          <p:cNvPr id="1267" name="Google Shape;1267;p130"/>
          <p:cNvSpPr txBox="1"/>
          <p:nvPr/>
        </p:nvSpPr>
        <p:spPr>
          <a:xfrm>
            <a:off x="6249975" y="1019600"/>
            <a:ext cx="2286300" cy="24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Yielding vectors of fixed size</a:t>
            </a:r>
            <a:endParaRPr sz="1800"/>
          </a:p>
        </p:txBody>
      </p:sp>
      <p:cxnSp>
        <p:nvCxnSpPr>
          <p:cNvPr id="1268" name="Google Shape;1268;p130"/>
          <p:cNvCxnSpPr>
            <a:stCxn id="1267" idx="1"/>
          </p:cNvCxnSpPr>
          <p:nvPr/>
        </p:nvCxnSpPr>
        <p:spPr>
          <a:xfrm rot="10800000">
            <a:off x="5230875" y="1576100"/>
            <a:ext cx="1019100" cy="686400"/>
          </a:xfrm>
          <a:prstGeom prst="bentConnector3">
            <a:avLst>
              <a:gd fmla="val 30664" name="adj1"/>
            </a:avLst>
          </a:prstGeom>
          <a:noFill/>
          <a:ln cap="flat" cmpd="sng" w="9525">
            <a:solidFill>
              <a:schemeClr val="dk2"/>
            </a:solidFill>
            <a:prstDash val="dash"/>
            <a:round/>
            <a:headEnd len="med" w="med" type="none"/>
            <a:tailEnd len="med" w="med" type="triangle"/>
          </a:ln>
        </p:spPr>
      </p:cxnSp>
      <p:graphicFrame>
        <p:nvGraphicFramePr>
          <p:cNvPr id="1269" name="Google Shape;1269;p130"/>
          <p:cNvGraphicFramePr/>
          <p:nvPr/>
        </p:nvGraphicFramePr>
        <p:xfrm>
          <a:off x="607700" y="3726075"/>
          <a:ext cx="3000000" cy="3000000"/>
        </p:xfrm>
        <a:graphic>
          <a:graphicData uri="http://schemas.openxmlformats.org/drawingml/2006/table">
            <a:tbl>
              <a:tblPr>
                <a:noFill/>
                <a:tableStyleId>{C750AE8A-C81E-49DA-A44B-3B298AF993AA}</a:tableStyleId>
              </a:tblPr>
              <a:tblGrid>
                <a:gridCol w="991075"/>
                <a:gridCol w="991075"/>
                <a:gridCol w="991075"/>
                <a:gridCol w="991075"/>
                <a:gridCol w="991075"/>
                <a:gridCol w="991075"/>
                <a:gridCol w="991075"/>
                <a:gridCol w="991075"/>
              </a:tblGrid>
              <a:tr h="381000">
                <a:tc>
                  <a:txBody>
                    <a:bodyPr/>
                    <a:lstStyle/>
                    <a:p>
                      <a:pPr indent="0" lvl="0" marL="0" rtl="0" algn="ctr">
                        <a:spcBef>
                          <a:spcPts val="0"/>
                        </a:spcBef>
                        <a:spcAft>
                          <a:spcPts val="0"/>
                        </a:spcAft>
                        <a:buNone/>
                      </a:pPr>
                      <a:r>
                        <a:rPr lang="en"/>
                        <a:t>what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do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you</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want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to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drink</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now</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r>
              <a:tr h="205525">
                <a:tc>
                  <a:txBody>
                    <a:bodyPr/>
                    <a:lstStyle/>
                    <a:p>
                      <a:pPr indent="0" lvl="0" marL="0" rtl="0" algn="ctr">
                        <a:spcBef>
                          <a:spcPts val="0"/>
                        </a:spcBef>
                        <a:spcAft>
                          <a:spcPts val="0"/>
                        </a:spcAft>
                        <a:buNone/>
                      </a:pPr>
                      <a:r>
                        <a:rPr lang="en"/>
                        <a:t>two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old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solidFill>
                            <a:schemeClr val="dk1"/>
                          </a:solidFill>
                        </a:rPr>
                        <a:t>fashioned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please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131"/>
          <p:cNvSpPr/>
          <p:nvPr/>
        </p:nvSpPr>
        <p:spPr>
          <a:xfrm>
            <a:off x="2710600" y="3030651"/>
            <a:ext cx="3036600" cy="42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sp>
        <p:nvSpPr>
          <p:cNvPr id="1275" name="Google Shape;1275;p131"/>
          <p:cNvSpPr/>
          <p:nvPr/>
        </p:nvSpPr>
        <p:spPr>
          <a:xfrm>
            <a:off x="2710600" y="2237474"/>
            <a:ext cx="3036600" cy="42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Aggregation</a:t>
            </a:r>
            <a:endParaRPr/>
          </a:p>
        </p:txBody>
      </p:sp>
      <p:cxnSp>
        <p:nvCxnSpPr>
          <p:cNvPr id="1276" name="Google Shape;1276;p131"/>
          <p:cNvCxnSpPr>
            <a:endCxn id="1274" idx="2"/>
          </p:cNvCxnSpPr>
          <p:nvPr/>
        </p:nvCxnSpPr>
        <p:spPr>
          <a:xfrm flipH="1" rot="10800000">
            <a:off x="4225600" y="3460551"/>
            <a:ext cx="3300" cy="262500"/>
          </a:xfrm>
          <a:prstGeom prst="straightConnector1">
            <a:avLst/>
          </a:prstGeom>
          <a:noFill/>
          <a:ln cap="flat" cmpd="sng" w="9525">
            <a:solidFill>
              <a:schemeClr val="dk2"/>
            </a:solidFill>
            <a:prstDash val="solid"/>
            <a:round/>
            <a:headEnd len="med" w="med" type="none"/>
            <a:tailEnd len="med" w="med" type="triangle"/>
          </a:ln>
        </p:spPr>
      </p:cxnSp>
      <p:cxnSp>
        <p:nvCxnSpPr>
          <p:cNvPr id="1277" name="Google Shape;1277;p131"/>
          <p:cNvCxnSpPr>
            <a:stCxn id="1274" idx="0"/>
            <a:endCxn id="1275" idx="2"/>
          </p:cNvCxnSpPr>
          <p:nvPr/>
        </p:nvCxnSpPr>
        <p:spPr>
          <a:xfrm rot="10800000">
            <a:off x="4228900" y="2667351"/>
            <a:ext cx="0" cy="363300"/>
          </a:xfrm>
          <a:prstGeom prst="straightConnector1">
            <a:avLst/>
          </a:prstGeom>
          <a:noFill/>
          <a:ln cap="flat" cmpd="sng" w="9525">
            <a:solidFill>
              <a:schemeClr val="dk2"/>
            </a:solidFill>
            <a:prstDash val="solid"/>
            <a:round/>
            <a:headEnd len="med" w="med" type="none"/>
            <a:tailEnd len="med" w="med" type="triangle"/>
          </a:ln>
        </p:spPr>
      </p:cxnSp>
      <p:grpSp>
        <p:nvGrpSpPr>
          <p:cNvPr id="1278" name="Google Shape;1278;p131"/>
          <p:cNvGrpSpPr/>
          <p:nvPr/>
        </p:nvGrpSpPr>
        <p:grpSpPr>
          <a:xfrm>
            <a:off x="3233650" y="1263593"/>
            <a:ext cx="1990500" cy="610697"/>
            <a:chOff x="3233650" y="1263593"/>
            <a:chExt cx="1990500" cy="610697"/>
          </a:xfrm>
        </p:grpSpPr>
        <p:sp>
          <p:nvSpPr>
            <p:cNvPr id="1279" name="Google Shape;1279;p131"/>
            <p:cNvSpPr/>
            <p:nvPr/>
          </p:nvSpPr>
          <p:spPr>
            <a:xfrm>
              <a:off x="3233650" y="1263593"/>
              <a:ext cx="1990500" cy="305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31"/>
            <p:cNvSpPr/>
            <p:nvPr/>
          </p:nvSpPr>
          <p:spPr>
            <a:xfrm>
              <a:off x="3233650" y="1568891"/>
              <a:ext cx="1990500" cy="305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1" name="Google Shape;1281;p131"/>
          <p:cNvCxnSpPr>
            <a:stCxn id="1275" idx="0"/>
            <a:endCxn id="1280" idx="2"/>
          </p:cNvCxnSpPr>
          <p:nvPr/>
        </p:nvCxnSpPr>
        <p:spPr>
          <a:xfrm rot="10800000">
            <a:off x="4228900" y="1874174"/>
            <a:ext cx="0" cy="363300"/>
          </a:xfrm>
          <a:prstGeom prst="straightConnector1">
            <a:avLst/>
          </a:prstGeom>
          <a:noFill/>
          <a:ln cap="flat" cmpd="sng" w="9525">
            <a:solidFill>
              <a:schemeClr val="dk2"/>
            </a:solidFill>
            <a:prstDash val="solid"/>
            <a:round/>
            <a:headEnd len="med" w="med" type="none"/>
            <a:tailEnd len="med" w="med" type="triangle"/>
          </a:ln>
        </p:spPr>
      </p:cxnSp>
      <p:sp>
        <p:nvSpPr>
          <p:cNvPr id="1282" name="Google Shape;1282;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as Input: the “Typical” Approach</a:t>
            </a:r>
            <a:endParaRPr/>
          </a:p>
        </p:txBody>
      </p:sp>
      <p:sp>
        <p:nvSpPr>
          <p:cNvPr id="1283" name="Google Shape;1283;p131"/>
          <p:cNvSpPr txBox="1"/>
          <p:nvPr/>
        </p:nvSpPr>
        <p:spPr>
          <a:xfrm>
            <a:off x="6249975" y="1019600"/>
            <a:ext cx="2286300" cy="24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This is essentially the “bag-of-words” approach</a:t>
            </a:r>
            <a:endParaRPr sz="1800"/>
          </a:p>
        </p:txBody>
      </p:sp>
      <p:graphicFrame>
        <p:nvGraphicFramePr>
          <p:cNvPr id="1284" name="Google Shape;1284;p131"/>
          <p:cNvGraphicFramePr/>
          <p:nvPr/>
        </p:nvGraphicFramePr>
        <p:xfrm>
          <a:off x="607700" y="3726075"/>
          <a:ext cx="3000000" cy="3000000"/>
        </p:xfrm>
        <a:graphic>
          <a:graphicData uri="http://schemas.openxmlformats.org/drawingml/2006/table">
            <a:tbl>
              <a:tblPr>
                <a:noFill/>
                <a:tableStyleId>{C750AE8A-C81E-49DA-A44B-3B298AF993AA}</a:tableStyleId>
              </a:tblPr>
              <a:tblGrid>
                <a:gridCol w="991075"/>
                <a:gridCol w="991075"/>
                <a:gridCol w="991075"/>
                <a:gridCol w="991075"/>
                <a:gridCol w="991075"/>
                <a:gridCol w="991075"/>
                <a:gridCol w="991075"/>
                <a:gridCol w="991075"/>
              </a:tblGrid>
              <a:tr h="381000">
                <a:tc>
                  <a:txBody>
                    <a:bodyPr/>
                    <a:lstStyle/>
                    <a:p>
                      <a:pPr indent="0" lvl="0" marL="0" rtl="0" algn="ctr">
                        <a:spcBef>
                          <a:spcPts val="0"/>
                        </a:spcBef>
                        <a:spcAft>
                          <a:spcPts val="0"/>
                        </a:spcAft>
                        <a:buNone/>
                      </a:pPr>
                      <a:r>
                        <a:rPr lang="en"/>
                        <a:t>what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do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you</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want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to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drink</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now</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D966"/>
                    </a:solidFill>
                  </a:tcPr>
                </a:tc>
              </a:tr>
              <a:tr h="205525">
                <a:tc>
                  <a:txBody>
                    <a:bodyPr/>
                    <a:lstStyle/>
                    <a:p>
                      <a:pPr indent="0" lvl="0" marL="0" rtl="0" algn="ctr">
                        <a:spcBef>
                          <a:spcPts val="0"/>
                        </a:spcBef>
                        <a:spcAft>
                          <a:spcPts val="0"/>
                        </a:spcAft>
                        <a:buNone/>
                      </a:pPr>
                      <a:r>
                        <a:rPr lang="en"/>
                        <a:t>two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old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solidFill>
                            <a:schemeClr val="dk1"/>
                          </a:solidFill>
                        </a:rPr>
                        <a:t>fashioned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please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Google Shape;1289;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Bag of Words: </a:t>
            </a:r>
            <a:r>
              <a:rPr lang="en">
                <a:solidFill>
                  <a:srgbClr val="6AA84F"/>
                </a:solidFill>
              </a:rPr>
              <a:t>Pros</a:t>
            </a:r>
            <a:r>
              <a:rPr lang="en"/>
              <a:t> and </a:t>
            </a:r>
            <a:r>
              <a:rPr lang="en">
                <a:solidFill>
                  <a:srgbClr val="CC0000"/>
                </a:solidFill>
              </a:rPr>
              <a:t>Cons</a:t>
            </a:r>
            <a:endParaRPr>
              <a:solidFill>
                <a:srgbClr val="CC0000"/>
              </a:solidFill>
            </a:endParaRPr>
          </a:p>
          <a:p>
            <a:pPr indent="0" lvl="0" marL="0" rtl="0" algn="l">
              <a:spcBef>
                <a:spcPts val="0"/>
              </a:spcBef>
              <a:spcAft>
                <a:spcPts val="0"/>
              </a:spcAft>
              <a:buNone/>
            </a:pPr>
            <a:r>
              <a:t/>
            </a:r>
            <a:endParaRPr/>
          </a:p>
        </p:txBody>
      </p:sp>
      <p:sp>
        <p:nvSpPr>
          <p:cNvPr id="1290" name="Google Shape;1290;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AA84F"/>
                </a:solidFill>
              </a:rPr>
              <a:t>Pro: </a:t>
            </a:r>
            <a:r>
              <a:rPr lang="en">
                <a:solidFill>
                  <a:srgbClr val="666666"/>
                </a:solidFill>
              </a:rPr>
              <a:t>Allows variable length data to be fed into a typical feed-forward network.</a:t>
            </a:r>
            <a:endParaRPr/>
          </a:p>
          <a:p>
            <a:pPr indent="0" lvl="0" marL="0" rtl="0" algn="l">
              <a:lnSpc>
                <a:spcPct val="115000"/>
              </a:lnSpc>
              <a:spcBef>
                <a:spcPts val="1600"/>
              </a:spcBef>
              <a:spcAft>
                <a:spcPts val="0"/>
              </a:spcAft>
              <a:buNone/>
            </a:pPr>
            <a:r>
              <a:rPr lang="en">
                <a:solidFill>
                  <a:srgbClr val="6AA84F"/>
                </a:solidFill>
              </a:rPr>
              <a:t>Pro: </a:t>
            </a:r>
            <a:r>
              <a:rPr lang="en"/>
              <a:t>Variable length features can easily be combined with fixed length features.</a:t>
            </a:r>
            <a:endParaRPr/>
          </a:p>
          <a:p>
            <a:pPr indent="0" lvl="0" marL="0" rtl="0" algn="l">
              <a:lnSpc>
                <a:spcPct val="115000"/>
              </a:lnSpc>
              <a:spcBef>
                <a:spcPts val="1600"/>
              </a:spcBef>
              <a:spcAft>
                <a:spcPts val="0"/>
              </a:spcAft>
              <a:buNone/>
            </a:pPr>
            <a:r>
              <a:rPr lang="en">
                <a:solidFill>
                  <a:srgbClr val="6AA84F"/>
                </a:solidFill>
              </a:rPr>
              <a:t>Pro: </a:t>
            </a:r>
            <a:r>
              <a:rPr lang="en"/>
              <a:t>Widespread empirical success.</a:t>
            </a:r>
            <a:endParaRPr/>
          </a:p>
          <a:p>
            <a:pPr indent="0" lvl="0" marL="0" rtl="0" algn="l">
              <a:lnSpc>
                <a:spcPct val="200000"/>
              </a:lnSpc>
              <a:spcBef>
                <a:spcPts val="1600"/>
              </a:spcBef>
              <a:spcAft>
                <a:spcPts val="160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Bag of Words: </a:t>
            </a:r>
            <a:r>
              <a:rPr lang="en">
                <a:solidFill>
                  <a:srgbClr val="6AA84F"/>
                </a:solidFill>
              </a:rPr>
              <a:t>Pros</a:t>
            </a:r>
            <a:r>
              <a:rPr lang="en"/>
              <a:t> and </a:t>
            </a:r>
            <a:r>
              <a:rPr lang="en">
                <a:solidFill>
                  <a:srgbClr val="CC0000"/>
                </a:solidFill>
              </a:rPr>
              <a:t>Cons</a:t>
            </a:r>
            <a:endParaRPr>
              <a:solidFill>
                <a:srgbClr val="CC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96" name="Google Shape;1296;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AA84F"/>
                </a:solidFill>
              </a:rPr>
              <a:t>Pro: </a:t>
            </a:r>
            <a:r>
              <a:rPr lang="en">
                <a:solidFill>
                  <a:srgbClr val="666666"/>
                </a:solidFill>
              </a:rPr>
              <a:t>Allows variable length data to be fed into a typical feed-forward network.</a:t>
            </a:r>
            <a:endParaRPr/>
          </a:p>
          <a:p>
            <a:pPr indent="0" lvl="0" marL="0" rtl="0" algn="l">
              <a:lnSpc>
                <a:spcPct val="115000"/>
              </a:lnSpc>
              <a:spcBef>
                <a:spcPts val="1600"/>
              </a:spcBef>
              <a:spcAft>
                <a:spcPts val="0"/>
              </a:spcAft>
              <a:buNone/>
            </a:pPr>
            <a:r>
              <a:rPr lang="en">
                <a:solidFill>
                  <a:srgbClr val="6AA84F"/>
                </a:solidFill>
              </a:rPr>
              <a:t>Pro: </a:t>
            </a:r>
            <a:r>
              <a:rPr lang="en"/>
              <a:t>Variable length features can easily be combined with fixed length features.</a:t>
            </a:r>
            <a:endParaRPr/>
          </a:p>
          <a:p>
            <a:pPr indent="0" lvl="0" marL="0" rtl="0" algn="l">
              <a:lnSpc>
                <a:spcPct val="115000"/>
              </a:lnSpc>
              <a:spcBef>
                <a:spcPts val="1600"/>
              </a:spcBef>
              <a:spcAft>
                <a:spcPts val="0"/>
              </a:spcAft>
              <a:buNone/>
            </a:pPr>
            <a:r>
              <a:rPr lang="en">
                <a:solidFill>
                  <a:srgbClr val="6AA84F"/>
                </a:solidFill>
              </a:rPr>
              <a:t>Pro: </a:t>
            </a:r>
            <a:r>
              <a:rPr lang="en"/>
              <a:t>Widespread empirical success.</a:t>
            </a:r>
            <a:endParaRPr/>
          </a:p>
          <a:p>
            <a:pPr indent="0" lvl="0" marL="0" rtl="0" algn="l">
              <a:lnSpc>
                <a:spcPct val="115000"/>
              </a:lnSpc>
              <a:spcBef>
                <a:spcPts val="1600"/>
              </a:spcBef>
              <a:spcAft>
                <a:spcPts val="0"/>
              </a:spcAft>
              <a:buNone/>
            </a:pPr>
            <a:r>
              <a:t/>
            </a:r>
            <a:endParaRPr/>
          </a:p>
          <a:p>
            <a:pPr indent="0" lvl="0" marL="0" rtl="0" algn="l">
              <a:spcBef>
                <a:spcPts val="1600"/>
              </a:spcBef>
              <a:spcAft>
                <a:spcPts val="0"/>
              </a:spcAft>
              <a:buNone/>
            </a:pPr>
            <a:r>
              <a:rPr lang="en">
                <a:solidFill>
                  <a:srgbClr val="CC0000"/>
                </a:solidFill>
              </a:rPr>
              <a:t>Con: </a:t>
            </a:r>
            <a:r>
              <a:rPr lang="en"/>
              <a:t>Destroys the </a:t>
            </a:r>
            <a:r>
              <a:rPr lang="en"/>
              <a:t>structure</a:t>
            </a:r>
            <a:r>
              <a:rPr lang="en"/>
              <a:t> of the input:</a:t>
            </a:r>
            <a:endParaRPr/>
          </a:p>
          <a:p>
            <a:pPr indent="0" lvl="0" marL="0" rtl="0" algn="ctr">
              <a:lnSpc>
                <a:spcPct val="200000"/>
              </a:lnSpc>
              <a:spcBef>
                <a:spcPts val="1600"/>
              </a:spcBef>
              <a:spcAft>
                <a:spcPts val="1600"/>
              </a:spcAft>
              <a:buNone/>
            </a:pPr>
            <a:r>
              <a:rPr lang="en" sz="2400">
                <a:solidFill>
                  <a:srgbClr val="000000"/>
                </a:solidFill>
              </a:rPr>
              <a:t>The cat sat on the mat  !=  {cat, sat, the, the, mat, on}</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and Ordering is Important</a:t>
            </a:r>
            <a:endParaRPr/>
          </a:p>
          <a:p>
            <a:pPr indent="0" lvl="0" marL="0" rtl="0" algn="l">
              <a:spcBef>
                <a:spcPts val="0"/>
              </a:spcBef>
              <a:spcAft>
                <a:spcPts val="0"/>
              </a:spcAft>
              <a:buNone/>
            </a:pPr>
            <a:r>
              <a:t/>
            </a:r>
            <a:endParaRPr/>
          </a:p>
        </p:txBody>
      </p:sp>
      <p:sp>
        <p:nvSpPr>
          <p:cNvPr id="1302" name="Google Shape;1302;p13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n" sz="2000">
                <a:solidFill>
                  <a:srgbClr val="666666"/>
                </a:solidFill>
              </a:rPr>
              <a:t>For example:</a:t>
            </a:r>
            <a:endParaRPr sz="2000">
              <a:solidFill>
                <a:srgbClr val="666666"/>
              </a:solidFill>
            </a:endParaRPr>
          </a:p>
          <a:p>
            <a:pPr indent="0" lvl="0" marL="0" rtl="0" algn="l">
              <a:lnSpc>
                <a:spcPct val="200000"/>
              </a:lnSpc>
              <a:spcBef>
                <a:spcPts val="1600"/>
              </a:spcBef>
              <a:spcAft>
                <a:spcPts val="0"/>
              </a:spcAft>
              <a:buNone/>
            </a:pPr>
            <a:r>
              <a:rPr lang="en">
                <a:solidFill>
                  <a:srgbClr val="666666"/>
                </a:solidFill>
              </a:rPr>
              <a:t>                Humor or sarcasm</a:t>
            </a:r>
            <a:endParaRPr>
              <a:solidFill>
                <a:srgbClr val="666666"/>
              </a:solidFill>
            </a:endParaRPr>
          </a:p>
          <a:p>
            <a:pPr indent="0" lvl="0" marL="0" rtl="0" algn="l">
              <a:lnSpc>
                <a:spcPct val="200000"/>
              </a:lnSpc>
              <a:spcBef>
                <a:spcPts val="1600"/>
              </a:spcBef>
              <a:spcAft>
                <a:spcPts val="0"/>
              </a:spcAft>
              <a:buNone/>
            </a:pPr>
            <a:r>
              <a:rPr lang="en">
                <a:solidFill>
                  <a:srgbClr val="666666"/>
                </a:solidFill>
              </a:rPr>
              <a:t>                Modifiers such as </a:t>
            </a:r>
            <a:r>
              <a:rPr lang="en">
                <a:solidFill>
                  <a:srgbClr val="E69138"/>
                </a:solidFill>
              </a:rPr>
              <a:t>somewhat</a:t>
            </a:r>
            <a:r>
              <a:rPr lang="en">
                <a:solidFill>
                  <a:srgbClr val="666666"/>
                </a:solidFill>
              </a:rPr>
              <a:t>, </a:t>
            </a:r>
            <a:r>
              <a:rPr lang="en">
                <a:solidFill>
                  <a:srgbClr val="3C78D8"/>
                </a:solidFill>
              </a:rPr>
              <a:t>extremely</a:t>
            </a:r>
            <a:r>
              <a:rPr lang="en">
                <a:solidFill>
                  <a:srgbClr val="666666"/>
                </a:solidFill>
              </a:rPr>
              <a:t> or </a:t>
            </a:r>
            <a:r>
              <a:rPr lang="en">
                <a:solidFill>
                  <a:srgbClr val="CC0000"/>
                </a:solidFill>
              </a:rPr>
              <a:t>not</a:t>
            </a:r>
            <a:endParaRPr>
              <a:solidFill>
                <a:srgbClr val="666666"/>
              </a:solidFill>
            </a:endParaRPr>
          </a:p>
          <a:p>
            <a:pPr indent="0" lvl="0" marL="0" rtl="0" algn="l">
              <a:lnSpc>
                <a:spcPct val="200000"/>
              </a:lnSpc>
              <a:spcBef>
                <a:spcPts val="1600"/>
              </a:spcBef>
              <a:spcAft>
                <a:spcPts val="1600"/>
              </a:spcAft>
              <a:buNone/>
            </a:pPr>
            <a:r>
              <a:rPr lang="en">
                <a:solidFill>
                  <a:srgbClr val="666666"/>
                </a:solidFill>
              </a:rPr>
              <a:t>                Multi-word phrases such as </a:t>
            </a:r>
            <a:r>
              <a:rPr lang="en">
                <a:solidFill>
                  <a:srgbClr val="E69138"/>
                </a:solidFill>
              </a:rPr>
              <a:t>tiger mosquito</a:t>
            </a:r>
            <a:r>
              <a:rPr lang="en">
                <a:solidFill>
                  <a:srgbClr val="666666"/>
                </a:solidFill>
              </a:rPr>
              <a:t> or </a:t>
            </a:r>
            <a:r>
              <a:rPr lang="en">
                <a:solidFill>
                  <a:srgbClr val="1155CC"/>
                </a:solidFill>
              </a:rPr>
              <a:t>zurich city bridge</a:t>
            </a:r>
            <a:r>
              <a:rPr lang="en">
                <a:solidFill>
                  <a:srgbClr val="666666"/>
                </a:solidFill>
              </a:rPr>
              <a:t> </a:t>
            </a:r>
            <a:endParaRPr>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to annotations</a:t>
            </a:r>
            <a:endParaRPr/>
          </a:p>
        </p:txBody>
      </p:sp>
      <p:sp>
        <p:nvSpPr>
          <p:cNvPr id="139" name="Google Shape;139;p27"/>
          <p:cNvSpPr/>
          <p:nvPr/>
        </p:nvSpPr>
        <p:spPr>
          <a:xfrm>
            <a:off x="284950" y="2058250"/>
            <a:ext cx="1237500" cy="8982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text</a:t>
            </a:r>
            <a:endParaRPr>
              <a:solidFill>
                <a:schemeClr val="dk2"/>
              </a:solidFill>
            </a:endParaRPr>
          </a:p>
        </p:txBody>
      </p:sp>
      <p:sp>
        <p:nvSpPr>
          <p:cNvPr id="140" name="Google Shape;140;p27"/>
          <p:cNvSpPr/>
          <p:nvPr/>
        </p:nvSpPr>
        <p:spPr>
          <a:xfrm>
            <a:off x="1481325" y="2462050"/>
            <a:ext cx="298500" cy="25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27"/>
          <p:cNvSpPr txBox="1"/>
          <p:nvPr/>
        </p:nvSpPr>
        <p:spPr>
          <a:xfrm rot="-5400000">
            <a:off x="1332950" y="2334825"/>
            <a:ext cx="13227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annotations</a:t>
            </a:r>
            <a:endParaRPr>
              <a:solidFill>
                <a:schemeClr val="dk2"/>
              </a:solidFill>
            </a:endParaRPr>
          </a:p>
        </p:txBody>
      </p:sp>
      <p:sp>
        <p:nvSpPr>
          <p:cNvPr id="142" name="Google Shape;142;p27"/>
          <p:cNvSpPr txBox="1"/>
          <p:nvPr/>
        </p:nvSpPr>
        <p:spPr>
          <a:xfrm>
            <a:off x="6433425" y="2699775"/>
            <a:ext cx="18747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parsing</a:t>
            </a:r>
            <a:endParaRPr>
              <a:solidFill>
                <a:schemeClr val="dk2"/>
              </a:solidFill>
            </a:endParaRPr>
          </a:p>
        </p:txBody>
      </p:sp>
      <p:sp>
        <p:nvSpPr>
          <p:cNvPr id="143" name="Google Shape;143;p27"/>
          <p:cNvSpPr txBox="1"/>
          <p:nvPr/>
        </p:nvSpPr>
        <p:spPr>
          <a:xfrm>
            <a:off x="6372325" y="153056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classification</a:t>
            </a:r>
            <a:endParaRPr>
              <a:solidFill>
                <a:schemeClr val="dk2"/>
              </a:solidFill>
            </a:endParaRPr>
          </a:p>
        </p:txBody>
      </p:sp>
      <p:sp>
        <p:nvSpPr>
          <p:cNvPr id="144" name="Google Shape;144;p27"/>
          <p:cNvSpPr txBox="1"/>
          <p:nvPr/>
        </p:nvSpPr>
        <p:spPr>
          <a:xfrm>
            <a:off x="6364725" y="325328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sequence labeling</a:t>
            </a:r>
            <a:endParaRPr>
              <a:solidFill>
                <a:schemeClr val="dk2"/>
              </a:solidFill>
            </a:endParaRPr>
          </a:p>
        </p:txBody>
      </p:sp>
      <p:sp>
        <p:nvSpPr>
          <p:cNvPr id="145" name="Google Shape;145;p27"/>
          <p:cNvSpPr txBox="1"/>
          <p:nvPr/>
        </p:nvSpPr>
        <p:spPr>
          <a:xfrm>
            <a:off x="6372325" y="206456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regression</a:t>
            </a:r>
            <a:endParaRPr>
              <a:solidFill>
                <a:schemeClr val="dk2"/>
              </a:solidFill>
            </a:endParaRPr>
          </a:p>
        </p:txBody>
      </p:sp>
      <p:sp>
        <p:nvSpPr>
          <p:cNvPr id="146" name="Google Shape;146;p27"/>
          <p:cNvSpPr txBox="1"/>
          <p:nvPr/>
        </p:nvSpPr>
        <p:spPr>
          <a:xfrm>
            <a:off x="2796750" y="1530575"/>
            <a:ext cx="3293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a label (e.g. spam / not spam)</a:t>
            </a:r>
            <a:endParaRPr>
              <a:solidFill>
                <a:schemeClr val="dk2"/>
              </a:solidFill>
            </a:endParaRPr>
          </a:p>
        </p:txBody>
      </p:sp>
      <p:sp>
        <p:nvSpPr>
          <p:cNvPr id="147" name="Google Shape;147;p27"/>
          <p:cNvSpPr txBox="1"/>
          <p:nvPr/>
        </p:nvSpPr>
        <p:spPr>
          <a:xfrm>
            <a:off x="2796750" y="2063975"/>
            <a:ext cx="36225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a numerical value (e.g. positive strength)</a:t>
            </a:r>
            <a:endParaRPr>
              <a:solidFill>
                <a:schemeClr val="dk2"/>
              </a:solidFill>
            </a:endParaRPr>
          </a:p>
        </p:txBody>
      </p:sp>
      <p:sp>
        <p:nvSpPr>
          <p:cNvPr id="148" name="Google Shape;148;p27"/>
          <p:cNvSpPr txBox="1"/>
          <p:nvPr/>
        </p:nvSpPr>
        <p:spPr>
          <a:xfrm>
            <a:off x="2796750" y="2699775"/>
            <a:ext cx="36225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structured annotation (e.g. a syntax tree)</a:t>
            </a:r>
            <a:endParaRPr>
              <a:solidFill>
                <a:schemeClr val="dk2"/>
              </a:solidFill>
            </a:endParaRPr>
          </a:p>
        </p:txBody>
      </p:sp>
      <p:sp>
        <p:nvSpPr>
          <p:cNvPr id="149" name="Google Shape;149;p27"/>
          <p:cNvSpPr txBox="1"/>
          <p:nvPr/>
        </p:nvSpPr>
        <p:spPr>
          <a:xfrm>
            <a:off x="2632050" y="3253300"/>
            <a:ext cx="36225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label sequence (per words, e.g. part-of-speech tags) </a:t>
            </a:r>
            <a:endParaRPr>
              <a:solidFill>
                <a:schemeClr val="dk2"/>
              </a:solidFill>
            </a:endParaRPr>
          </a:p>
        </p:txBody>
      </p:sp>
      <p:sp>
        <p:nvSpPr>
          <p:cNvPr id="150" name="Google Shape;150;p27"/>
          <p:cNvSpPr txBox="1"/>
          <p:nvPr/>
        </p:nvSpPr>
        <p:spPr>
          <a:xfrm>
            <a:off x="3565950" y="1069125"/>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annotations</a:t>
            </a:r>
            <a:endParaRPr b="1">
              <a:solidFill>
                <a:schemeClr val="dk2"/>
              </a:solidFill>
            </a:endParaRPr>
          </a:p>
        </p:txBody>
      </p:sp>
      <p:sp>
        <p:nvSpPr>
          <p:cNvPr id="151" name="Google Shape;151;p27"/>
          <p:cNvSpPr txBox="1"/>
          <p:nvPr/>
        </p:nvSpPr>
        <p:spPr>
          <a:xfrm>
            <a:off x="6360150" y="1069125"/>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problem</a:t>
            </a:r>
            <a:endParaRPr b="1">
              <a:solidFill>
                <a:schemeClr val="dk2"/>
              </a:solidFill>
            </a:endParaRPr>
          </a:p>
        </p:txBody>
      </p:sp>
      <p:sp>
        <p:nvSpPr>
          <p:cNvPr id="152" name="Google Shape;15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6" name="Shape 1306"/>
        <p:cNvGrpSpPr/>
        <p:nvPr/>
      </p:nvGrpSpPr>
      <p:grpSpPr>
        <a:xfrm>
          <a:off x="0" y="0"/>
          <a:ext cx="0" cy="0"/>
          <a:chOff x="0" y="0"/>
          <a:chExt cx="0" cy="0"/>
        </a:xfrm>
      </p:grpSpPr>
      <p:sp>
        <p:nvSpPr>
          <p:cNvPr id="1307" name="Google Shape;1307;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Idea of Recurrent Neural Networks</a:t>
            </a:r>
            <a:endParaRPr/>
          </a:p>
        </p:txBody>
      </p:sp>
      <p:pic>
        <p:nvPicPr>
          <p:cNvPr id="1308" name="Google Shape;1308;p135"/>
          <p:cNvPicPr preferRelativeResize="0"/>
          <p:nvPr/>
        </p:nvPicPr>
        <p:blipFill>
          <a:blip r:embed="rId3">
            <a:alphaModFix/>
          </a:blip>
          <a:stretch>
            <a:fillRect/>
          </a:stretch>
        </p:blipFill>
        <p:spPr>
          <a:xfrm>
            <a:off x="864900" y="1431925"/>
            <a:ext cx="3314700" cy="3619500"/>
          </a:xfrm>
          <a:prstGeom prst="rect">
            <a:avLst/>
          </a:prstGeom>
          <a:noFill/>
          <a:ln>
            <a:noFill/>
          </a:ln>
        </p:spPr>
      </p:pic>
      <p:sp>
        <p:nvSpPr>
          <p:cNvPr id="1309" name="Google Shape;1309;p135"/>
          <p:cNvSpPr/>
          <p:nvPr/>
        </p:nvSpPr>
        <p:spPr>
          <a:xfrm>
            <a:off x="4801325" y="1017725"/>
            <a:ext cx="3994380" cy="1527768"/>
          </a:xfrm>
          <a:prstGeom prst="cloud">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Let’s wrap a DNN in a for loop!</a:t>
            </a:r>
            <a:endParaRPr sz="2000"/>
          </a:p>
        </p:txBody>
      </p:sp>
      <p:sp>
        <p:nvSpPr>
          <p:cNvPr id="1310" name="Google Shape;1310;p135"/>
          <p:cNvSpPr/>
          <p:nvPr/>
        </p:nvSpPr>
        <p:spPr>
          <a:xfrm>
            <a:off x="4261125" y="1777299"/>
            <a:ext cx="458676" cy="363960"/>
          </a:xfrm>
          <a:prstGeom prst="cloud">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35"/>
          <p:cNvSpPr/>
          <p:nvPr/>
        </p:nvSpPr>
        <p:spPr>
          <a:xfrm>
            <a:off x="3847396" y="2083278"/>
            <a:ext cx="332208" cy="248940"/>
          </a:xfrm>
          <a:prstGeom prst="cloud">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
        <p:nvSpPr>
          <p:cNvPr id="1316" name="Google Shape;1316;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Recurrent Neural Nets: </a:t>
            </a:r>
            <a:r>
              <a:rPr lang="en">
                <a:solidFill>
                  <a:srgbClr val="CC0000"/>
                </a:solidFill>
              </a:rPr>
              <a:t>A Cell</a:t>
            </a:r>
            <a:r>
              <a:rPr lang="en"/>
              <a:t>...</a:t>
            </a:r>
            <a:endParaRPr/>
          </a:p>
        </p:txBody>
      </p:sp>
      <p:grpSp>
        <p:nvGrpSpPr>
          <p:cNvPr id="1317" name="Google Shape;1317;p136"/>
          <p:cNvGrpSpPr/>
          <p:nvPr/>
        </p:nvGrpSpPr>
        <p:grpSpPr>
          <a:xfrm>
            <a:off x="6" y="1504344"/>
            <a:ext cx="4660429" cy="2703726"/>
            <a:chOff x="319225" y="759925"/>
            <a:chExt cx="5515300" cy="3049200"/>
          </a:xfrm>
        </p:grpSpPr>
        <p:sp>
          <p:nvSpPr>
            <p:cNvPr id="1318" name="Google Shape;1318;p136"/>
            <p:cNvSpPr/>
            <p:nvPr/>
          </p:nvSpPr>
          <p:spPr>
            <a:xfrm>
              <a:off x="2381775" y="1834975"/>
              <a:ext cx="1390200" cy="899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RNN Cell h</a:t>
              </a:r>
              <a:r>
                <a:rPr baseline="-25000" lang="en"/>
                <a:t>t</a:t>
              </a:r>
              <a:endParaRPr baseline="-25000"/>
            </a:p>
          </p:txBody>
        </p:sp>
        <p:sp>
          <p:nvSpPr>
            <p:cNvPr id="1319" name="Google Shape;1319;p136"/>
            <p:cNvSpPr txBox="1"/>
            <p:nvPr/>
          </p:nvSpPr>
          <p:spPr>
            <a:xfrm>
              <a:off x="2381775" y="759925"/>
              <a:ext cx="13902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output y</a:t>
              </a:r>
              <a:r>
                <a:rPr baseline="-25000" lang="en"/>
                <a:t>t</a:t>
              </a:r>
              <a:endParaRPr baseline="-25000"/>
            </a:p>
          </p:txBody>
        </p:sp>
        <p:sp>
          <p:nvSpPr>
            <p:cNvPr id="1320" name="Google Shape;1320;p136"/>
            <p:cNvSpPr txBox="1"/>
            <p:nvPr/>
          </p:nvSpPr>
          <p:spPr>
            <a:xfrm>
              <a:off x="2381775" y="3429025"/>
              <a:ext cx="13902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input x</a:t>
              </a:r>
              <a:r>
                <a:rPr baseline="-25000" lang="en"/>
                <a:t>t</a:t>
              </a:r>
              <a:endParaRPr baseline="-25000"/>
            </a:p>
          </p:txBody>
        </p:sp>
        <p:sp>
          <p:nvSpPr>
            <p:cNvPr id="1321" name="Google Shape;1321;p136"/>
            <p:cNvSpPr txBox="1"/>
            <p:nvPr/>
          </p:nvSpPr>
          <p:spPr>
            <a:xfrm>
              <a:off x="319225" y="2094475"/>
              <a:ext cx="1390200" cy="38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start state h</a:t>
              </a:r>
              <a:r>
                <a:rPr baseline="-25000" lang="en"/>
                <a:t>t-1</a:t>
              </a:r>
              <a:endParaRPr baseline="-25000"/>
            </a:p>
          </p:txBody>
        </p:sp>
        <p:sp>
          <p:nvSpPr>
            <p:cNvPr id="1322" name="Google Shape;1322;p136"/>
            <p:cNvSpPr txBox="1"/>
            <p:nvPr/>
          </p:nvSpPr>
          <p:spPr>
            <a:xfrm>
              <a:off x="4444325" y="2094475"/>
              <a:ext cx="13902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end state h</a:t>
              </a:r>
              <a:r>
                <a:rPr baseline="-25000" lang="en"/>
                <a:t>t</a:t>
              </a:r>
              <a:endParaRPr baseline="-25000"/>
            </a:p>
          </p:txBody>
        </p:sp>
        <p:cxnSp>
          <p:nvCxnSpPr>
            <p:cNvPr id="1323" name="Google Shape;1323;p136"/>
            <p:cNvCxnSpPr>
              <a:stCxn id="1321" idx="3"/>
              <a:endCxn id="1318" idx="1"/>
            </p:cNvCxnSpPr>
            <p:nvPr/>
          </p:nvCxnSpPr>
          <p:spPr>
            <a:xfrm>
              <a:off x="1709425" y="2284525"/>
              <a:ext cx="672300" cy="0"/>
            </a:xfrm>
            <a:prstGeom prst="straightConnector1">
              <a:avLst/>
            </a:prstGeom>
            <a:noFill/>
            <a:ln cap="flat" cmpd="sng" w="19050">
              <a:solidFill>
                <a:srgbClr val="595959"/>
              </a:solidFill>
              <a:prstDash val="solid"/>
              <a:round/>
              <a:headEnd len="med" w="med" type="none"/>
              <a:tailEnd len="med" w="med" type="triangle"/>
            </a:ln>
          </p:spPr>
        </p:cxnSp>
        <p:cxnSp>
          <p:nvCxnSpPr>
            <p:cNvPr id="1324" name="Google Shape;1324;p136"/>
            <p:cNvCxnSpPr>
              <a:stCxn id="1318" idx="3"/>
              <a:endCxn id="1322" idx="1"/>
            </p:cNvCxnSpPr>
            <p:nvPr/>
          </p:nvCxnSpPr>
          <p:spPr>
            <a:xfrm>
              <a:off x="3771975" y="2284525"/>
              <a:ext cx="672300" cy="0"/>
            </a:xfrm>
            <a:prstGeom prst="straightConnector1">
              <a:avLst/>
            </a:prstGeom>
            <a:noFill/>
            <a:ln cap="flat" cmpd="sng" w="19050">
              <a:solidFill>
                <a:srgbClr val="595959"/>
              </a:solidFill>
              <a:prstDash val="solid"/>
              <a:round/>
              <a:headEnd len="med" w="med" type="none"/>
              <a:tailEnd len="med" w="med" type="triangle"/>
            </a:ln>
          </p:spPr>
        </p:cxnSp>
        <p:cxnSp>
          <p:nvCxnSpPr>
            <p:cNvPr id="1325" name="Google Shape;1325;p136"/>
            <p:cNvCxnSpPr>
              <a:stCxn id="1320" idx="0"/>
              <a:endCxn id="1318" idx="2"/>
            </p:cNvCxnSpPr>
            <p:nvPr/>
          </p:nvCxnSpPr>
          <p:spPr>
            <a:xfrm rot="10800000">
              <a:off x="3076875" y="2734225"/>
              <a:ext cx="0" cy="694800"/>
            </a:xfrm>
            <a:prstGeom prst="straightConnector1">
              <a:avLst/>
            </a:prstGeom>
            <a:noFill/>
            <a:ln cap="flat" cmpd="sng" w="19050">
              <a:solidFill>
                <a:srgbClr val="595959"/>
              </a:solidFill>
              <a:prstDash val="solid"/>
              <a:round/>
              <a:headEnd len="med" w="med" type="none"/>
              <a:tailEnd len="med" w="med" type="triangle"/>
            </a:ln>
          </p:spPr>
        </p:cxnSp>
        <p:cxnSp>
          <p:nvCxnSpPr>
            <p:cNvPr id="1326" name="Google Shape;1326;p136"/>
            <p:cNvCxnSpPr>
              <a:stCxn id="1318" idx="0"/>
              <a:endCxn id="1319" idx="2"/>
            </p:cNvCxnSpPr>
            <p:nvPr/>
          </p:nvCxnSpPr>
          <p:spPr>
            <a:xfrm rot="10800000">
              <a:off x="3076875" y="1140175"/>
              <a:ext cx="0" cy="694800"/>
            </a:xfrm>
            <a:prstGeom prst="straightConnector1">
              <a:avLst/>
            </a:prstGeom>
            <a:noFill/>
            <a:ln cap="flat" cmpd="sng" w="19050">
              <a:solidFill>
                <a:srgbClr val="595959"/>
              </a:solidFill>
              <a:prstDash val="solid"/>
              <a:round/>
              <a:headEnd len="med" w="med" type="none"/>
              <a:tailEnd len="med" w="med" type="triangle"/>
            </a:ln>
          </p:spPr>
        </p:cxnSp>
      </p:grpSp>
      <p:sp>
        <p:nvSpPr>
          <p:cNvPr id="1327" name="Google Shape;1327;p136"/>
          <p:cNvSpPr txBox="1"/>
          <p:nvPr/>
        </p:nvSpPr>
        <p:spPr>
          <a:xfrm>
            <a:off x="4891200" y="1094763"/>
            <a:ext cx="4071900" cy="3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Mono"/>
                <a:ea typeface="Droid Sans Mono"/>
                <a:cs typeface="Droid Sans Mono"/>
                <a:sym typeface="Droid Sans Mono"/>
              </a:rPr>
              <a:t>output, end_state = </a:t>
            </a:r>
            <a:endParaRPr>
              <a:latin typeface="Droid Sans Mono"/>
              <a:ea typeface="Droid Sans Mono"/>
              <a:cs typeface="Droid Sans Mono"/>
              <a:sym typeface="Droid Sans Mono"/>
            </a:endParaRPr>
          </a:p>
          <a:p>
            <a:pPr indent="0" lvl="0" marL="0" rtl="0" algn="l">
              <a:spcBef>
                <a:spcPts val="0"/>
              </a:spcBef>
              <a:spcAft>
                <a:spcPts val="0"/>
              </a:spcAft>
              <a:buNone/>
            </a:pPr>
            <a:r>
              <a:rPr lang="en">
                <a:latin typeface="Droid Sans Mono"/>
                <a:ea typeface="Droid Sans Mono"/>
                <a:cs typeface="Droid Sans Mono"/>
                <a:sym typeface="Droid Sans Mono"/>
              </a:rPr>
              <a:t>  rnn_cell(input, start_state)</a:t>
            </a:r>
            <a:endParaRPr>
              <a:latin typeface="Droid Sans Mono"/>
              <a:ea typeface="Droid Sans Mono"/>
              <a:cs typeface="Droid Sans Mono"/>
              <a:sym typeface="Droid Sans Mono"/>
            </a:endParaRPr>
          </a:p>
        </p:txBody>
      </p:sp>
      <p:pic>
        <p:nvPicPr>
          <p:cNvPr id="1328" name="Google Shape;1328;p136"/>
          <p:cNvPicPr preferRelativeResize="0"/>
          <p:nvPr/>
        </p:nvPicPr>
        <p:blipFill>
          <a:blip r:embed="rId3">
            <a:alphaModFix/>
          </a:blip>
          <a:stretch>
            <a:fillRect/>
          </a:stretch>
        </p:blipFill>
        <p:spPr>
          <a:xfrm>
            <a:off x="5032750" y="3596350"/>
            <a:ext cx="2886750" cy="7636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sp>
        <p:nvSpPr>
          <p:cNvPr id="1333" name="Google Shape;1333;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Recurrent Neural Nets: </a:t>
            </a:r>
            <a:r>
              <a:rPr lang="en">
                <a:solidFill>
                  <a:srgbClr val="CC0000"/>
                </a:solidFill>
              </a:rPr>
              <a:t>A Cell</a:t>
            </a:r>
            <a:r>
              <a:rPr lang="en"/>
              <a:t>...</a:t>
            </a:r>
            <a:endParaRPr/>
          </a:p>
        </p:txBody>
      </p:sp>
      <p:grpSp>
        <p:nvGrpSpPr>
          <p:cNvPr id="1334" name="Google Shape;1334;p137"/>
          <p:cNvGrpSpPr/>
          <p:nvPr/>
        </p:nvGrpSpPr>
        <p:grpSpPr>
          <a:xfrm>
            <a:off x="6" y="1504344"/>
            <a:ext cx="4660429" cy="2703726"/>
            <a:chOff x="319225" y="759925"/>
            <a:chExt cx="5515300" cy="3049200"/>
          </a:xfrm>
        </p:grpSpPr>
        <p:sp>
          <p:nvSpPr>
            <p:cNvPr id="1335" name="Google Shape;1335;p137"/>
            <p:cNvSpPr/>
            <p:nvPr/>
          </p:nvSpPr>
          <p:spPr>
            <a:xfrm>
              <a:off x="2381775" y="1834975"/>
              <a:ext cx="1390200" cy="899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RNN Cell</a:t>
              </a:r>
              <a:endParaRPr/>
            </a:p>
          </p:txBody>
        </p:sp>
        <p:sp>
          <p:nvSpPr>
            <p:cNvPr id="1336" name="Google Shape;1336;p137"/>
            <p:cNvSpPr txBox="1"/>
            <p:nvPr/>
          </p:nvSpPr>
          <p:spPr>
            <a:xfrm>
              <a:off x="2381775" y="759925"/>
              <a:ext cx="13902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output</a:t>
              </a:r>
              <a:endParaRPr/>
            </a:p>
          </p:txBody>
        </p:sp>
        <p:sp>
          <p:nvSpPr>
            <p:cNvPr id="1337" name="Google Shape;1337;p137"/>
            <p:cNvSpPr txBox="1"/>
            <p:nvPr/>
          </p:nvSpPr>
          <p:spPr>
            <a:xfrm>
              <a:off x="2381775" y="3429025"/>
              <a:ext cx="13902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input</a:t>
              </a:r>
              <a:endParaRPr/>
            </a:p>
          </p:txBody>
        </p:sp>
        <p:sp>
          <p:nvSpPr>
            <p:cNvPr id="1338" name="Google Shape;1338;p137"/>
            <p:cNvSpPr txBox="1"/>
            <p:nvPr/>
          </p:nvSpPr>
          <p:spPr>
            <a:xfrm>
              <a:off x="319225" y="2094475"/>
              <a:ext cx="1390200" cy="38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start state</a:t>
              </a:r>
              <a:endParaRPr/>
            </a:p>
          </p:txBody>
        </p:sp>
        <p:sp>
          <p:nvSpPr>
            <p:cNvPr id="1339" name="Google Shape;1339;p137"/>
            <p:cNvSpPr txBox="1"/>
            <p:nvPr/>
          </p:nvSpPr>
          <p:spPr>
            <a:xfrm>
              <a:off x="4444325" y="2094475"/>
              <a:ext cx="13902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end state</a:t>
              </a:r>
              <a:endParaRPr/>
            </a:p>
          </p:txBody>
        </p:sp>
        <p:cxnSp>
          <p:nvCxnSpPr>
            <p:cNvPr id="1340" name="Google Shape;1340;p137"/>
            <p:cNvCxnSpPr>
              <a:stCxn id="1338" idx="3"/>
              <a:endCxn id="1335" idx="1"/>
            </p:cNvCxnSpPr>
            <p:nvPr/>
          </p:nvCxnSpPr>
          <p:spPr>
            <a:xfrm>
              <a:off x="1709425" y="2284525"/>
              <a:ext cx="672300" cy="0"/>
            </a:xfrm>
            <a:prstGeom prst="straightConnector1">
              <a:avLst/>
            </a:prstGeom>
            <a:noFill/>
            <a:ln cap="flat" cmpd="sng" w="19050">
              <a:solidFill>
                <a:srgbClr val="595959"/>
              </a:solidFill>
              <a:prstDash val="solid"/>
              <a:round/>
              <a:headEnd len="med" w="med" type="none"/>
              <a:tailEnd len="med" w="med" type="triangle"/>
            </a:ln>
          </p:spPr>
        </p:cxnSp>
        <p:cxnSp>
          <p:nvCxnSpPr>
            <p:cNvPr id="1341" name="Google Shape;1341;p137"/>
            <p:cNvCxnSpPr>
              <a:stCxn id="1335" idx="3"/>
              <a:endCxn id="1339" idx="1"/>
            </p:cNvCxnSpPr>
            <p:nvPr/>
          </p:nvCxnSpPr>
          <p:spPr>
            <a:xfrm>
              <a:off x="3771975" y="2284525"/>
              <a:ext cx="672300" cy="0"/>
            </a:xfrm>
            <a:prstGeom prst="straightConnector1">
              <a:avLst/>
            </a:prstGeom>
            <a:noFill/>
            <a:ln cap="flat" cmpd="sng" w="19050">
              <a:solidFill>
                <a:srgbClr val="595959"/>
              </a:solidFill>
              <a:prstDash val="solid"/>
              <a:round/>
              <a:headEnd len="med" w="med" type="none"/>
              <a:tailEnd len="med" w="med" type="triangle"/>
            </a:ln>
          </p:spPr>
        </p:cxnSp>
        <p:cxnSp>
          <p:nvCxnSpPr>
            <p:cNvPr id="1342" name="Google Shape;1342;p137"/>
            <p:cNvCxnSpPr>
              <a:stCxn id="1337" idx="0"/>
              <a:endCxn id="1335" idx="2"/>
            </p:cNvCxnSpPr>
            <p:nvPr/>
          </p:nvCxnSpPr>
          <p:spPr>
            <a:xfrm rot="10800000">
              <a:off x="3076875" y="2734225"/>
              <a:ext cx="0" cy="694800"/>
            </a:xfrm>
            <a:prstGeom prst="straightConnector1">
              <a:avLst/>
            </a:prstGeom>
            <a:noFill/>
            <a:ln cap="flat" cmpd="sng" w="19050">
              <a:solidFill>
                <a:srgbClr val="595959"/>
              </a:solidFill>
              <a:prstDash val="solid"/>
              <a:round/>
              <a:headEnd len="med" w="med" type="none"/>
              <a:tailEnd len="med" w="med" type="triangle"/>
            </a:ln>
          </p:spPr>
        </p:cxnSp>
        <p:cxnSp>
          <p:nvCxnSpPr>
            <p:cNvPr id="1343" name="Google Shape;1343;p137"/>
            <p:cNvCxnSpPr>
              <a:stCxn id="1335" idx="0"/>
              <a:endCxn id="1336" idx="2"/>
            </p:cNvCxnSpPr>
            <p:nvPr/>
          </p:nvCxnSpPr>
          <p:spPr>
            <a:xfrm rot="10800000">
              <a:off x="3076875" y="1140175"/>
              <a:ext cx="0" cy="694800"/>
            </a:xfrm>
            <a:prstGeom prst="straightConnector1">
              <a:avLst/>
            </a:prstGeom>
            <a:noFill/>
            <a:ln cap="flat" cmpd="sng" w="19050">
              <a:solidFill>
                <a:srgbClr val="595959"/>
              </a:solidFill>
              <a:prstDash val="solid"/>
              <a:round/>
              <a:headEnd len="med" w="med" type="none"/>
              <a:tailEnd len="med" w="med" type="triangle"/>
            </a:ln>
          </p:spPr>
        </p:cxnSp>
      </p:grpSp>
      <p:sp>
        <p:nvSpPr>
          <p:cNvPr id="1344" name="Google Shape;1344;p137"/>
          <p:cNvSpPr txBox="1"/>
          <p:nvPr/>
        </p:nvSpPr>
        <p:spPr>
          <a:xfrm>
            <a:off x="4891200" y="1094763"/>
            <a:ext cx="4071900" cy="3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666666"/>
                </a:solidFill>
              </a:rPr>
              <a:t>The only rule:</a:t>
            </a:r>
            <a:endParaRPr sz="2200">
              <a:solidFill>
                <a:srgbClr val="666666"/>
              </a:solidFill>
            </a:endParaRPr>
          </a:p>
          <a:p>
            <a:pPr indent="0" lvl="0" marL="0" rtl="0" algn="l">
              <a:spcBef>
                <a:spcPts val="0"/>
              </a:spcBef>
              <a:spcAft>
                <a:spcPts val="0"/>
              </a:spcAft>
              <a:buNone/>
            </a:pPr>
            <a:r>
              <a:t/>
            </a:r>
            <a:endParaRPr sz="2200">
              <a:solidFill>
                <a:srgbClr val="CC0000"/>
              </a:solidFill>
            </a:endParaRPr>
          </a:p>
          <a:p>
            <a:pPr indent="0" lvl="0" marL="0" rtl="0" algn="l">
              <a:spcBef>
                <a:spcPts val="0"/>
              </a:spcBef>
              <a:spcAft>
                <a:spcPts val="0"/>
              </a:spcAft>
              <a:buNone/>
            </a:pPr>
            <a:r>
              <a:rPr lang="en" sz="2200">
                <a:solidFill>
                  <a:srgbClr val="CC0000"/>
                </a:solidFill>
              </a:rPr>
              <a:t>start state </a:t>
            </a:r>
            <a:r>
              <a:rPr lang="en" sz="2200">
                <a:solidFill>
                  <a:srgbClr val="666666"/>
                </a:solidFill>
              </a:rPr>
              <a:t>and </a:t>
            </a:r>
            <a:r>
              <a:rPr lang="en" sz="2200">
                <a:solidFill>
                  <a:srgbClr val="38761D"/>
                </a:solidFill>
              </a:rPr>
              <a:t>end state</a:t>
            </a:r>
            <a:r>
              <a:rPr lang="en" sz="2200">
                <a:solidFill>
                  <a:srgbClr val="666666"/>
                </a:solidFill>
              </a:rPr>
              <a:t> must have the same dimension.</a:t>
            </a:r>
            <a:endParaRPr sz="2200">
              <a:solidFill>
                <a:srgbClr val="666666"/>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Recurrent Neural Nets: </a:t>
            </a:r>
            <a:r>
              <a:rPr lang="en">
                <a:solidFill>
                  <a:srgbClr val="CC0000"/>
                </a:solidFill>
              </a:rPr>
              <a:t>A Cell</a:t>
            </a:r>
            <a:r>
              <a:rPr lang="en"/>
              <a:t>...</a:t>
            </a:r>
            <a:r>
              <a:rPr lang="en">
                <a:solidFill>
                  <a:srgbClr val="6AA84F"/>
                </a:solidFill>
              </a:rPr>
              <a:t>Wrapped in a For Loop</a:t>
            </a:r>
            <a:endParaRPr>
              <a:solidFill>
                <a:srgbClr val="6AA84F"/>
              </a:solidFill>
            </a:endParaRPr>
          </a:p>
          <a:p>
            <a:pPr indent="0" lvl="0" marL="0" rtl="0" algn="l">
              <a:spcBef>
                <a:spcPts val="0"/>
              </a:spcBef>
              <a:spcAft>
                <a:spcPts val="0"/>
              </a:spcAft>
              <a:buNone/>
            </a:pPr>
            <a:r>
              <a:t/>
            </a:r>
            <a:endParaRPr/>
          </a:p>
        </p:txBody>
      </p:sp>
      <p:grpSp>
        <p:nvGrpSpPr>
          <p:cNvPr id="1350" name="Google Shape;1350;p138"/>
          <p:cNvGrpSpPr/>
          <p:nvPr/>
        </p:nvGrpSpPr>
        <p:grpSpPr>
          <a:xfrm>
            <a:off x="1742855" y="1504339"/>
            <a:ext cx="1175226" cy="2703726"/>
            <a:chOff x="2062550" y="1351950"/>
            <a:chExt cx="1390800" cy="3049200"/>
          </a:xfrm>
        </p:grpSpPr>
        <p:sp>
          <p:nvSpPr>
            <p:cNvPr id="1351" name="Google Shape;1351;p138"/>
            <p:cNvSpPr/>
            <p:nvPr/>
          </p:nvSpPr>
          <p:spPr>
            <a:xfrm>
              <a:off x="2062550" y="2427000"/>
              <a:ext cx="1390200" cy="899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RNN Cell</a:t>
              </a:r>
              <a:endParaRPr/>
            </a:p>
          </p:txBody>
        </p:sp>
        <p:sp>
          <p:nvSpPr>
            <p:cNvPr id="1352" name="Google Shape;1352;p138"/>
            <p:cNvSpPr txBox="1"/>
            <p:nvPr/>
          </p:nvSpPr>
          <p:spPr>
            <a:xfrm>
              <a:off x="2062550" y="1351950"/>
              <a:ext cx="13902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output</a:t>
              </a:r>
              <a:endParaRPr/>
            </a:p>
          </p:txBody>
        </p:sp>
        <p:sp>
          <p:nvSpPr>
            <p:cNvPr id="1353" name="Google Shape;1353;p138"/>
            <p:cNvSpPr txBox="1"/>
            <p:nvPr/>
          </p:nvSpPr>
          <p:spPr>
            <a:xfrm>
              <a:off x="2062550" y="4021050"/>
              <a:ext cx="13902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input</a:t>
              </a:r>
              <a:endParaRPr/>
            </a:p>
          </p:txBody>
        </p:sp>
        <p:cxnSp>
          <p:nvCxnSpPr>
            <p:cNvPr id="1354" name="Google Shape;1354;p138"/>
            <p:cNvCxnSpPr>
              <a:stCxn id="1353" idx="0"/>
              <a:endCxn id="1351" idx="2"/>
            </p:cNvCxnSpPr>
            <p:nvPr/>
          </p:nvCxnSpPr>
          <p:spPr>
            <a:xfrm rot="10800000">
              <a:off x="2757650" y="3326250"/>
              <a:ext cx="0" cy="694800"/>
            </a:xfrm>
            <a:prstGeom prst="straightConnector1">
              <a:avLst/>
            </a:prstGeom>
            <a:noFill/>
            <a:ln cap="flat" cmpd="sng" w="19050">
              <a:solidFill>
                <a:srgbClr val="595959"/>
              </a:solidFill>
              <a:prstDash val="solid"/>
              <a:round/>
              <a:headEnd len="med" w="med" type="none"/>
              <a:tailEnd len="med" w="med" type="triangle"/>
            </a:ln>
          </p:spPr>
        </p:cxnSp>
        <p:cxnSp>
          <p:nvCxnSpPr>
            <p:cNvPr id="1355" name="Google Shape;1355;p138"/>
            <p:cNvCxnSpPr>
              <a:stCxn id="1351" idx="0"/>
              <a:endCxn id="1352" idx="2"/>
            </p:cNvCxnSpPr>
            <p:nvPr/>
          </p:nvCxnSpPr>
          <p:spPr>
            <a:xfrm rot="10800000">
              <a:off x="2757650" y="1732200"/>
              <a:ext cx="0" cy="694800"/>
            </a:xfrm>
            <a:prstGeom prst="straightConnector1">
              <a:avLst/>
            </a:prstGeom>
            <a:noFill/>
            <a:ln cap="flat" cmpd="sng" w="19050">
              <a:solidFill>
                <a:srgbClr val="595959"/>
              </a:solidFill>
              <a:prstDash val="solid"/>
              <a:round/>
              <a:headEnd len="med" w="med" type="none"/>
              <a:tailEnd len="med" w="med" type="triangle"/>
            </a:ln>
          </p:spPr>
        </p:cxnSp>
        <p:cxnSp>
          <p:nvCxnSpPr>
            <p:cNvPr id="1356" name="Google Shape;1356;p138"/>
            <p:cNvCxnSpPr>
              <a:stCxn id="1351" idx="3"/>
            </p:cNvCxnSpPr>
            <p:nvPr/>
          </p:nvCxnSpPr>
          <p:spPr>
            <a:xfrm>
              <a:off x="3452750" y="2876550"/>
              <a:ext cx="600" cy="600"/>
            </a:xfrm>
            <a:prstGeom prst="bentConnector2">
              <a:avLst/>
            </a:prstGeom>
            <a:noFill/>
            <a:ln cap="flat" cmpd="sng" w="9525">
              <a:solidFill>
                <a:srgbClr val="595959"/>
              </a:solidFill>
              <a:prstDash val="solid"/>
              <a:round/>
              <a:headEnd len="med" w="med" type="none"/>
              <a:tailEnd len="med" w="med" type="none"/>
            </a:ln>
          </p:spPr>
        </p:cxnSp>
        <p:cxnSp>
          <p:nvCxnSpPr>
            <p:cNvPr id="1357" name="Google Shape;1357;p138"/>
            <p:cNvCxnSpPr>
              <a:stCxn id="1351" idx="3"/>
              <a:endCxn id="1351" idx="1"/>
            </p:cNvCxnSpPr>
            <p:nvPr/>
          </p:nvCxnSpPr>
          <p:spPr>
            <a:xfrm flipH="1">
              <a:off x="2062550" y="2876550"/>
              <a:ext cx="1390200" cy="600"/>
            </a:xfrm>
            <a:prstGeom prst="bentConnector5">
              <a:avLst>
                <a:gd fmla="val -20271" name="adj1"/>
                <a:gd fmla="val -119683656" name="adj2"/>
                <a:gd fmla="val 120271" name="adj3"/>
              </a:avLst>
            </a:prstGeom>
            <a:noFill/>
            <a:ln cap="flat" cmpd="sng" w="28575">
              <a:solidFill>
                <a:srgbClr val="CC0000"/>
              </a:solidFill>
              <a:prstDash val="solid"/>
              <a:round/>
              <a:headEnd len="med" w="med" type="none"/>
              <a:tailEnd len="med" w="med" type="triangle"/>
            </a:ln>
          </p:spPr>
        </p:cxnSp>
      </p:grpSp>
      <p:sp>
        <p:nvSpPr>
          <p:cNvPr id="1358" name="Google Shape;1358;p138"/>
          <p:cNvSpPr txBox="1"/>
          <p:nvPr/>
        </p:nvSpPr>
        <p:spPr>
          <a:xfrm>
            <a:off x="4891200" y="1094763"/>
            <a:ext cx="4071900" cy="3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Mono"/>
                <a:ea typeface="Droid Sans Mono"/>
                <a:cs typeface="Droid Sans Mono"/>
                <a:sym typeface="Droid Sans Mono"/>
              </a:rPr>
              <a:t>for i in range(sequence_length):</a:t>
            </a:r>
            <a:endParaRPr>
              <a:latin typeface="Droid Sans Mono"/>
              <a:ea typeface="Droid Sans Mono"/>
              <a:cs typeface="Droid Sans Mono"/>
              <a:sym typeface="Droid Sans Mono"/>
            </a:endParaRPr>
          </a:p>
          <a:p>
            <a:pPr indent="0" lvl="0" marL="0" rtl="0" algn="l">
              <a:spcBef>
                <a:spcPts val="0"/>
              </a:spcBef>
              <a:spcAft>
                <a:spcPts val="0"/>
              </a:spcAft>
              <a:buNone/>
            </a:pPr>
            <a:r>
              <a:t/>
            </a:r>
            <a:endParaRPr>
              <a:latin typeface="Droid Sans Mono"/>
              <a:ea typeface="Droid Sans Mono"/>
              <a:cs typeface="Droid Sans Mono"/>
              <a:sym typeface="Droid Sans Mono"/>
            </a:endParaRPr>
          </a:p>
          <a:p>
            <a:pPr indent="0" lvl="0" marL="0" rtl="0" algn="l">
              <a:spcBef>
                <a:spcPts val="0"/>
              </a:spcBef>
              <a:spcAft>
                <a:spcPts val="0"/>
              </a:spcAft>
              <a:buNone/>
            </a:pPr>
            <a:r>
              <a:rPr lang="en">
                <a:latin typeface="Droid Sans Mono"/>
                <a:ea typeface="Droid Sans Mono"/>
                <a:cs typeface="Droid Sans Mono"/>
                <a:sym typeface="Droid Sans Mono"/>
              </a:rPr>
              <a:t>  output[i], end_state = </a:t>
            </a:r>
            <a:endParaRPr>
              <a:latin typeface="Droid Sans Mono"/>
              <a:ea typeface="Droid Sans Mono"/>
              <a:cs typeface="Droid Sans Mono"/>
              <a:sym typeface="Droid Sans Mono"/>
            </a:endParaRPr>
          </a:p>
          <a:p>
            <a:pPr indent="0" lvl="0" marL="0" rtl="0" algn="l">
              <a:spcBef>
                <a:spcPts val="0"/>
              </a:spcBef>
              <a:spcAft>
                <a:spcPts val="0"/>
              </a:spcAft>
              <a:buNone/>
            </a:pPr>
            <a:r>
              <a:rPr lang="en">
                <a:latin typeface="Droid Sans Mono"/>
                <a:ea typeface="Droid Sans Mono"/>
                <a:cs typeface="Droid Sans Mono"/>
                <a:sym typeface="Droid Sans Mono"/>
              </a:rPr>
              <a:t>    rnn_cell(input[i], start_state)</a:t>
            </a:r>
            <a:endParaRPr>
              <a:latin typeface="Droid Sans Mono"/>
              <a:ea typeface="Droid Sans Mono"/>
              <a:cs typeface="Droid Sans Mono"/>
              <a:sym typeface="Droid Sans Mono"/>
            </a:endParaRPr>
          </a:p>
          <a:p>
            <a:pPr indent="0" lvl="0" marL="0" rtl="0" algn="l">
              <a:spcBef>
                <a:spcPts val="0"/>
              </a:spcBef>
              <a:spcAft>
                <a:spcPts val="0"/>
              </a:spcAft>
              <a:buNone/>
            </a:pPr>
            <a:r>
              <a:t/>
            </a:r>
            <a:endParaRPr>
              <a:latin typeface="Droid Sans Mono"/>
              <a:ea typeface="Droid Sans Mono"/>
              <a:cs typeface="Droid Sans Mono"/>
              <a:sym typeface="Droid Sans Mono"/>
            </a:endParaRPr>
          </a:p>
          <a:p>
            <a:pPr indent="0" lvl="0" marL="0" rtl="0" algn="l">
              <a:spcBef>
                <a:spcPts val="0"/>
              </a:spcBef>
              <a:spcAft>
                <a:spcPts val="0"/>
              </a:spcAft>
              <a:buNone/>
            </a:pPr>
            <a:r>
              <a:rPr lang="en">
                <a:latin typeface="Droid Sans Mono"/>
                <a:ea typeface="Droid Sans Mono"/>
                <a:cs typeface="Droid Sans Mono"/>
                <a:sym typeface="Droid Sans Mono"/>
              </a:rPr>
              <a:t>  start_state = end_state</a:t>
            </a:r>
            <a:endParaRPr>
              <a:latin typeface="Droid Sans Mono"/>
              <a:ea typeface="Droid Sans Mono"/>
              <a:cs typeface="Droid Sans Mono"/>
              <a:sym typeface="Droid Sans Mon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sp>
        <p:nvSpPr>
          <p:cNvPr id="1363" name="Google Shape;1363;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Recurrent Neural Nets: </a:t>
            </a:r>
            <a:r>
              <a:rPr lang="en">
                <a:solidFill>
                  <a:srgbClr val="1155CC"/>
                </a:solidFill>
              </a:rPr>
              <a:t>Unrolling the For Loop</a:t>
            </a:r>
            <a:endParaRPr>
              <a:solidFill>
                <a:srgbClr val="1155CC"/>
              </a:solidFill>
            </a:endParaRPr>
          </a:p>
          <a:p>
            <a:pPr indent="0" lvl="0" marL="0" rtl="0" algn="l">
              <a:spcBef>
                <a:spcPts val="0"/>
              </a:spcBef>
              <a:spcAft>
                <a:spcPts val="0"/>
              </a:spcAft>
              <a:buNone/>
            </a:pPr>
            <a:r>
              <a:t/>
            </a:r>
            <a:endParaRPr/>
          </a:p>
        </p:txBody>
      </p:sp>
      <p:grpSp>
        <p:nvGrpSpPr>
          <p:cNvPr id="1364" name="Google Shape;1364;p139"/>
          <p:cNvGrpSpPr/>
          <p:nvPr/>
        </p:nvGrpSpPr>
        <p:grpSpPr>
          <a:xfrm>
            <a:off x="862430" y="1518957"/>
            <a:ext cx="1175226" cy="2703726"/>
            <a:chOff x="2062550" y="1351950"/>
            <a:chExt cx="1390800" cy="3049200"/>
          </a:xfrm>
        </p:grpSpPr>
        <p:sp>
          <p:nvSpPr>
            <p:cNvPr id="1365" name="Google Shape;1365;p139"/>
            <p:cNvSpPr/>
            <p:nvPr/>
          </p:nvSpPr>
          <p:spPr>
            <a:xfrm>
              <a:off x="2062550" y="2427000"/>
              <a:ext cx="1390200" cy="899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RNN Cell</a:t>
              </a:r>
              <a:endParaRPr/>
            </a:p>
          </p:txBody>
        </p:sp>
        <p:sp>
          <p:nvSpPr>
            <p:cNvPr id="1366" name="Google Shape;1366;p139"/>
            <p:cNvSpPr txBox="1"/>
            <p:nvPr/>
          </p:nvSpPr>
          <p:spPr>
            <a:xfrm>
              <a:off x="2062550" y="1351950"/>
              <a:ext cx="13902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output</a:t>
              </a:r>
              <a:endParaRPr/>
            </a:p>
          </p:txBody>
        </p:sp>
        <p:sp>
          <p:nvSpPr>
            <p:cNvPr id="1367" name="Google Shape;1367;p139"/>
            <p:cNvSpPr txBox="1"/>
            <p:nvPr/>
          </p:nvSpPr>
          <p:spPr>
            <a:xfrm>
              <a:off x="2062550" y="4021050"/>
              <a:ext cx="13902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input</a:t>
              </a:r>
              <a:endParaRPr/>
            </a:p>
          </p:txBody>
        </p:sp>
        <p:cxnSp>
          <p:nvCxnSpPr>
            <p:cNvPr id="1368" name="Google Shape;1368;p139"/>
            <p:cNvCxnSpPr>
              <a:stCxn id="1367" idx="0"/>
              <a:endCxn id="1365" idx="2"/>
            </p:cNvCxnSpPr>
            <p:nvPr/>
          </p:nvCxnSpPr>
          <p:spPr>
            <a:xfrm rot="10800000">
              <a:off x="2757650" y="3326250"/>
              <a:ext cx="0" cy="694800"/>
            </a:xfrm>
            <a:prstGeom prst="straightConnector1">
              <a:avLst/>
            </a:prstGeom>
            <a:noFill/>
            <a:ln cap="flat" cmpd="sng" w="19050">
              <a:solidFill>
                <a:srgbClr val="595959"/>
              </a:solidFill>
              <a:prstDash val="solid"/>
              <a:round/>
              <a:headEnd len="med" w="med" type="none"/>
              <a:tailEnd len="med" w="med" type="triangle"/>
            </a:ln>
          </p:spPr>
        </p:cxnSp>
        <p:cxnSp>
          <p:nvCxnSpPr>
            <p:cNvPr id="1369" name="Google Shape;1369;p139"/>
            <p:cNvCxnSpPr>
              <a:stCxn id="1365" idx="0"/>
              <a:endCxn id="1366" idx="2"/>
            </p:cNvCxnSpPr>
            <p:nvPr/>
          </p:nvCxnSpPr>
          <p:spPr>
            <a:xfrm rot="10800000">
              <a:off x="2757650" y="1732200"/>
              <a:ext cx="0" cy="694800"/>
            </a:xfrm>
            <a:prstGeom prst="straightConnector1">
              <a:avLst/>
            </a:prstGeom>
            <a:noFill/>
            <a:ln cap="flat" cmpd="sng" w="19050">
              <a:solidFill>
                <a:srgbClr val="595959"/>
              </a:solidFill>
              <a:prstDash val="solid"/>
              <a:round/>
              <a:headEnd len="med" w="med" type="none"/>
              <a:tailEnd len="med" w="med" type="triangle"/>
            </a:ln>
          </p:spPr>
        </p:cxnSp>
        <p:cxnSp>
          <p:nvCxnSpPr>
            <p:cNvPr id="1370" name="Google Shape;1370;p139"/>
            <p:cNvCxnSpPr>
              <a:stCxn id="1365" idx="3"/>
            </p:cNvCxnSpPr>
            <p:nvPr/>
          </p:nvCxnSpPr>
          <p:spPr>
            <a:xfrm>
              <a:off x="3452750" y="2876550"/>
              <a:ext cx="600" cy="600"/>
            </a:xfrm>
            <a:prstGeom prst="bentConnector2">
              <a:avLst/>
            </a:prstGeom>
            <a:noFill/>
            <a:ln cap="flat" cmpd="sng" w="9525">
              <a:solidFill>
                <a:srgbClr val="595959"/>
              </a:solidFill>
              <a:prstDash val="solid"/>
              <a:round/>
              <a:headEnd len="med" w="med" type="none"/>
              <a:tailEnd len="med" w="med" type="none"/>
            </a:ln>
          </p:spPr>
        </p:cxnSp>
        <p:cxnSp>
          <p:nvCxnSpPr>
            <p:cNvPr id="1371" name="Google Shape;1371;p139"/>
            <p:cNvCxnSpPr>
              <a:stCxn id="1365" idx="3"/>
              <a:endCxn id="1365" idx="1"/>
            </p:cNvCxnSpPr>
            <p:nvPr/>
          </p:nvCxnSpPr>
          <p:spPr>
            <a:xfrm flipH="1">
              <a:off x="2062550" y="2876550"/>
              <a:ext cx="1390200" cy="600"/>
            </a:xfrm>
            <a:prstGeom prst="bentConnector5">
              <a:avLst>
                <a:gd fmla="val -20271" name="adj1"/>
                <a:gd fmla="val -119683656" name="adj2"/>
                <a:gd fmla="val 120271" name="adj3"/>
              </a:avLst>
            </a:prstGeom>
            <a:noFill/>
            <a:ln cap="flat" cmpd="sng" w="28575">
              <a:solidFill>
                <a:srgbClr val="CC0000"/>
              </a:solidFill>
              <a:prstDash val="solid"/>
              <a:round/>
              <a:headEnd len="med" w="med" type="none"/>
              <a:tailEnd len="med" w="med" type="triangle"/>
            </a:ln>
          </p:spPr>
        </p:cxnSp>
      </p:grpSp>
      <p:grpSp>
        <p:nvGrpSpPr>
          <p:cNvPr id="1372" name="Google Shape;1372;p139"/>
          <p:cNvGrpSpPr/>
          <p:nvPr/>
        </p:nvGrpSpPr>
        <p:grpSpPr>
          <a:xfrm>
            <a:off x="3240182" y="1747694"/>
            <a:ext cx="5957319" cy="2222076"/>
            <a:chOff x="3240182" y="1707839"/>
            <a:chExt cx="5957319" cy="2222076"/>
          </a:xfrm>
        </p:grpSpPr>
        <p:sp>
          <p:nvSpPr>
            <p:cNvPr id="1373" name="Google Shape;1373;p139"/>
            <p:cNvSpPr txBox="1"/>
            <p:nvPr/>
          </p:nvSpPr>
          <p:spPr>
            <a:xfrm>
              <a:off x="3240182" y="2687754"/>
              <a:ext cx="1022400" cy="27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t>start state</a:t>
              </a:r>
              <a:endParaRPr/>
            </a:p>
          </p:txBody>
        </p:sp>
        <p:cxnSp>
          <p:nvCxnSpPr>
            <p:cNvPr id="1374" name="Google Shape;1374;p139"/>
            <p:cNvCxnSpPr>
              <a:endCxn id="1375" idx="1"/>
            </p:cNvCxnSpPr>
            <p:nvPr/>
          </p:nvCxnSpPr>
          <p:spPr>
            <a:xfrm flipH="1" rot="10800000">
              <a:off x="4211780" y="2829025"/>
              <a:ext cx="274800" cy="3900"/>
            </a:xfrm>
            <a:prstGeom prst="straightConnector1">
              <a:avLst/>
            </a:prstGeom>
            <a:noFill/>
            <a:ln cap="flat" cmpd="sng" w="19050">
              <a:solidFill>
                <a:srgbClr val="595959"/>
              </a:solidFill>
              <a:prstDash val="solid"/>
              <a:round/>
              <a:headEnd len="med" w="med" type="none"/>
              <a:tailEnd len="med" w="med" type="triangle"/>
            </a:ln>
          </p:spPr>
        </p:cxnSp>
        <p:cxnSp>
          <p:nvCxnSpPr>
            <p:cNvPr id="1376" name="Google Shape;1376;p139"/>
            <p:cNvCxnSpPr>
              <a:stCxn id="1377" idx="0"/>
              <a:endCxn id="1375" idx="2"/>
            </p:cNvCxnSpPr>
            <p:nvPr/>
          </p:nvCxnSpPr>
          <p:spPr>
            <a:xfrm rot="10800000">
              <a:off x="4922241" y="3159515"/>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378" name="Google Shape;1378;p139"/>
            <p:cNvCxnSpPr>
              <a:stCxn id="1375" idx="0"/>
              <a:endCxn id="1379" idx="2"/>
            </p:cNvCxnSpPr>
            <p:nvPr/>
          </p:nvCxnSpPr>
          <p:spPr>
            <a:xfrm rot="10800000">
              <a:off x="4922180" y="1987525"/>
              <a:ext cx="0" cy="510900"/>
            </a:xfrm>
            <a:prstGeom prst="straightConnector1">
              <a:avLst/>
            </a:prstGeom>
            <a:noFill/>
            <a:ln cap="flat" cmpd="sng" w="19050">
              <a:solidFill>
                <a:srgbClr val="595959"/>
              </a:solidFill>
              <a:prstDash val="solid"/>
              <a:round/>
              <a:headEnd len="med" w="med" type="none"/>
              <a:tailEnd len="med" w="med" type="triangle"/>
            </a:ln>
          </p:spPr>
        </p:cxnSp>
        <p:grpSp>
          <p:nvGrpSpPr>
            <p:cNvPr id="1380" name="Google Shape;1380;p139"/>
            <p:cNvGrpSpPr/>
            <p:nvPr/>
          </p:nvGrpSpPr>
          <p:grpSpPr>
            <a:xfrm>
              <a:off x="4411017" y="1707839"/>
              <a:ext cx="1022423" cy="2222076"/>
              <a:chOff x="4343083" y="1707839"/>
              <a:chExt cx="1022423" cy="2222076"/>
            </a:xfrm>
          </p:grpSpPr>
          <p:sp>
            <p:nvSpPr>
              <p:cNvPr id="1377" name="Google Shape;1377;p139"/>
              <p:cNvSpPr txBox="1"/>
              <p:nvPr/>
            </p:nvSpPr>
            <p:spPr>
              <a:xfrm>
                <a:off x="4343106" y="3650315"/>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input[0]</a:t>
                </a:r>
                <a:endParaRPr/>
              </a:p>
            </p:txBody>
          </p:sp>
          <p:grpSp>
            <p:nvGrpSpPr>
              <p:cNvPr id="1381" name="Google Shape;1381;p139"/>
              <p:cNvGrpSpPr/>
              <p:nvPr/>
            </p:nvGrpSpPr>
            <p:grpSpPr>
              <a:xfrm>
                <a:off x="4343083" y="1707839"/>
                <a:ext cx="1022400" cy="1451786"/>
                <a:chOff x="4360144" y="1707839"/>
                <a:chExt cx="1022400" cy="1451786"/>
              </a:xfrm>
            </p:grpSpPr>
            <p:sp>
              <p:nvSpPr>
                <p:cNvPr id="1379" name="Google Shape;1379;p139"/>
                <p:cNvSpPr txBox="1"/>
                <p:nvPr/>
              </p:nvSpPr>
              <p:spPr>
                <a:xfrm>
                  <a:off x="4360144" y="170783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output[0]</a:t>
                  </a:r>
                  <a:endParaRPr/>
                </a:p>
              </p:txBody>
            </p:sp>
            <p:sp>
              <p:nvSpPr>
                <p:cNvPr id="1375" name="Google Shape;1375;p139"/>
                <p:cNvSpPr/>
                <p:nvPr/>
              </p:nvSpPr>
              <p:spPr>
                <a:xfrm>
                  <a:off x="4435707" y="2498425"/>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1382" name="Google Shape;1382;p139"/>
            <p:cNvGrpSpPr/>
            <p:nvPr/>
          </p:nvGrpSpPr>
          <p:grpSpPr>
            <a:xfrm>
              <a:off x="5681551" y="1707839"/>
              <a:ext cx="1022423" cy="2222076"/>
              <a:chOff x="5584931" y="1707839"/>
              <a:chExt cx="1022423" cy="2222076"/>
            </a:xfrm>
          </p:grpSpPr>
          <p:grpSp>
            <p:nvGrpSpPr>
              <p:cNvPr id="1383" name="Google Shape;1383;p139"/>
              <p:cNvGrpSpPr/>
              <p:nvPr/>
            </p:nvGrpSpPr>
            <p:grpSpPr>
              <a:xfrm>
                <a:off x="5584931" y="1707839"/>
                <a:ext cx="1022400" cy="1451786"/>
                <a:chOff x="5707438" y="1707839"/>
                <a:chExt cx="1022400" cy="1451786"/>
              </a:xfrm>
            </p:grpSpPr>
            <p:sp>
              <p:nvSpPr>
                <p:cNvPr id="1384" name="Google Shape;1384;p139"/>
                <p:cNvSpPr/>
                <p:nvPr/>
              </p:nvSpPr>
              <p:spPr>
                <a:xfrm>
                  <a:off x="5783024" y="2498425"/>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5" name="Google Shape;1385;p139"/>
                <p:cNvSpPr txBox="1"/>
                <p:nvPr/>
              </p:nvSpPr>
              <p:spPr>
                <a:xfrm>
                  <a:off x="5707438" y="170783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output[1]</a:t>
                  </a:r>
                  <a:endParaRPr/>
                </a:p>
              </p:txBody>
            </p:sp>
          </p:grpSp>
          <p:sp>
            <p:nvSpPr>
              <p:cNvPr id="1386" name="Google Shape;1386;p139"/>
              <p:cNvSpPr txBox="1"/>
              <p:nvPr/>
            </p:nvSpPr>
            <p:spPr>
              <a:xfrm>
                <a:off x="5584954" y="3650315"/>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input[1]</a:t>
                </a:r>
                <a:endParaRPr/>
              </a:p>
            </p:txBody>
          </p:sp>
        </p:grpSp>
        <p:cxnSp>
          <p:nvCxnSpPr>
            <p:cNvPr id="1387" name="Google Shape;1387;p139"/>
            <p:cNvCxnSpPr>
              <a:stCxn id="1375" idx="3"/>
              <a:endCxn id="1384" idx="1"/>
            </p:cNvCxnSpPr>
            <p:nvPr/>
          </p:nvCxnSpPr>
          <p:spPr>
            <a:xfrm>
              <a:off x="5357780" y="2829025"/>
              <a:ext cx="399300" cy="0"/>
            </a:xfrm>
            <a:prstGeom prst="straightConnector1">
              <a:avLst/>
            </a:prstGeom>
            <a:noFill/>
            <a:ln cap="flat" cmpd="sng" w="19050">
              <a:solidFill>
                <a:srgbClr val="595959"/>
              </a:solidFill>
              <a:prstDash val="solid"/>
              <a:round/>
              <a:headEnd len="med" w="med" type="none"/>
              <a:tailEnd len="med" w="med" type="triangle"/>
            </a:ln>
          </p:spPr>
        </p:cxnSp>
        <p:cxnSp>
          <p:nvCxnSpPr>
            <p:cNvPr id="1388" name="Google Shape;1388;p139"/>
            <p:cNvCxnSpPr>
              <a:stCxn id="1384" idx="3"/>
              <a:endCxn id="1389" idx="1"/>
            </p:cNvCxnSpPr>
            <p:nvPr/>
          </p:nvCxnSpPr>
          <p:spPr>
            <a:xfrm>
              <a:off x="6628337" y="2829025"/>
              <a:ext cx="399300" cy="0"/>
            </a:xfrm>
            <a:prstGeom prst="straightConnector1">
              <a:avLst/>
            </a:prstGeom>
            <a:noFill/>
            <a:ln cap="flat" cmpd="sng" w="19050">
              <a:solidFill>
                <a:srgbClr val="595959"/>
              </a:solidFill>
              <a:prstDash val="solid"/>
              <a:round/>
              <a:headEnd len="med" w="med" type="none"/>
              <a:tailEnd len="med" w="med" type="triangle"/>
            </a:ln>
          </p:spPr>
        </p:cxnSp>
        <p:cxnSp>
          <p:nvCxnSpPr>
            <p:cNvPr id="1390" name="Google Shape;1390;p139"/>
            <p:cNvCxnSpPr>
              <a:stCxn id="1386" idx="0"/>
              <a:endCxn id="1384" idx="2"/>
            </p:cNvCxnSpPr>
            <p:nvPr/>
          </p:nvCxnSpPr>
          <p:spPr>
            <a:xfrm rot="10800000">
              <a:off x="6192775" y="3159515"/>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391" name="Google Shape;1391;p139"/>
            <p:cNvCxnSpPr>
              <a:stCxn id="1384" idx="0"/>
              <a:endCxn id="1385" idx="2"/>
            </p:cNvCxnSpPr>
            <p:nvPr/>
          </p:nvCxnSpPr>
          <p:spPr>
            <a:xfrm rot="10800000">
              <a:off x="6192737" y="1987525"/>
              <a:ext cx="0" cy="510900"/>
            </a:xfrm>
            <a:prstGeom prst="straightConnector1">
              <a:avLst/>
            </a:prstGeom>
            <a:noFill/>
            <a:ln cap="flat" cmpd="sng" w="19050">
              <a:solidFill>
                <a:srgbClr val="595959"/>
              </a:solidFill>
              <a:prstDash val="solid"/>
              <a:round/>
              <a:headEnd len="med" w="med" type="none"/>
              <a:tailEnd len="med" w="med" type="triangle"/>
            </a:ln>
          </p:spPr>
        </p:cxnSp>
        <p:grpSp>
          <p:nvGrpSpPr>
            <p:cNvPr id="1392" name="Google Shape;1392;p139"/>
            <p:cNvGrpSpPr/>
            <p:nvPr/>
          </p:nvGrpSpPr>
          <p:grpSpPr>
            <a:xfrm>
              <a:off x="6952085" y="1707839"/>
              <a:ext cx="1022400" cy="2222076"/>
              <a:chOff x="6884151" y="1707839"/>
              <a:chExt cx="1022400" cy="2222076"/>
            </a:xfrm>
          </p:grpSpPr>
          <p:grpSp>
            <p:nvGrpSpPr>
              <p:cNvPr id="1393" name="Google Shape;1393;p139"/>
              <p:cNvGrpSpPr/>
              <p:nvPr/>
            </p:nvGrpSpPr>
            <p:grpSpPr>
              <a:xfrm>
                <a:off x="6884151" y="1707839"/>
                <a:ext cx="1022400" cy="1451786"/>
                <a:chOff x="6979259" y="1707839"/>
                <a:chExt cx="1022400" cy="1451786"/>
              </a:xfrm>
            </p:grpSpPr>
            <p:sp>
              <p:nvSpPr>
                <p:cNvPr id="1389" name="Google Shape;1389;p139"/>
                <p:cNvSpPr/>
                <p:nvPr/>
              </p:nvSpPr>
              <p:spPr>
                <a:xfrm>
                  <a:off x="7054821" y="2498425"/>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4" name="Google Shape;1394;p139"/>
                <p:cNvSpPr txBox="1"/>
                <p:nvPr/>
              </p:nvSpPr>
              <p:spPr>
                <a:xfrm>
                  <a:off x="6979259" y="170783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output[2]</a:t>
                  </a:r>
                  <a:endParaRPr/>
                </a:p>
              </p:txBody>
            </p:sp>
          </p:grpSp>
          <p:sp>
            <p:nvSpPr>
              <p:cNvPr id="1395" name="Google Shape;1395;p139"/>
              <p:cNvSpPr txBox="1"/>
              <p:nvPr/>
            </p:nvSpPr>
            <p:spPr>
              <a:xfrm>
                <a:off x="6884151" y="3650315"/>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input[2]</a:t>
                </a:r>
                <a:endParaRPr/>
              </a:p>
            </p:txBody>
          </p:sp>
        </p:grpSp>
        <p:sp>
          <p:nvSpPr>
            <p:cNvPr id="1396" name="Google Shape;1396;p139"/>
            <p:cNvSpPr txBox="1"/>
            <p:nvPr/>
          </p:nvSpPr>
          <p:spPr>
            <a:xfrm>
              <a:off x="8175101" y="2687754"/>
              <a:ext cx="1022400" cy="2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end state</a:t>
              </a:r>
              <a:endParaRPr/>
            </a:p>
          </p:txBody>
        </p:sp>
        <p:cxnSp>
          <p:nvCxnSpPr>
            <p:cNvPr id="1397" name="Google Shape;1397;p139"/>
            <p:cNvCxnSpPr>
              <a:stCxn id="1389" idx="3"/>
              <a:endCxn id="1396" idx="1"/>
            </p:cNvCxnSpPr>
            <p:nvPr/>
          </p:nvCxnSpPr>
          <p:spPr>
            <a:xfrm flipH="1" rot="10800000">
              <a:off x="7898847" y="2827525"/>
              <a:ext cx="276300" cy="1500"/>
            </a:xfrm>
            <a:prstGeom prst="straightConnector1">
              <a:avLst/>
            </a:prstGeom>
            <a:noFill/>
            <a:ln cap="flat" cmpd="sng" w="19050">
              <a:solidFill>
                <a:srgbClr val="595959"/>
              </a:solidFill>
              <a:prstDash val="solid"/>
              <a:round/>
              <a:headEnd len="med" w="med" type="none"/>
              <a:tailEnd len="med" w="med" type="triangle"/>
            </a:ln>
          </p:spPr>
        </p:cxnSp>
        <p:cxnSp>
          <p:nvCxnSpPr>
            <p:cNvPr id="1398" name="Google Shape;1398;p139"/>
            <p:cNvCxnSpPr>
              <a:stCxn id="1395" idx="0"/>
              <a:endCxn id="1389" idx="2"/>
            </p:cNvCxnSpPr>
            <p:nvPr/>
          </p:nvCxnSpPr>
          <p:spPr>
            <a:xfrm rot="10800000">
              <a:off x="7463285" y="3159515"/>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399" name="Google Shape;1399;p139"/>
            <p:cNvCxnSpPr>
              <a:stCxn id="1389" idx="0"/>
              <a:endCxn id="1394" idx="2"/>
            </p:cNvCxnSpPr>
            <p:nvPr/>
          </p:nvCxnSpPr>
          <p:spPr>
            <a:xfrm rot="10800000">
              <a:off x="7463247" y="1987525"/>
              <a:ext cx="0" cy="510900"/>
            </a:xfrm>
            <a:prstGeom prst="straightConnector1">
              <a:avLst/>
            </a:prstGeom>
            <a:noFill/>
            <a:ln cap="flat" cmpd="sng" w="19050">
              <a:solidFill>
                <a:srgbClr val="595959"/>
              </a:solidFill>
              <a:prstDash val="solid"/>
              <a:round/>
              <a:headEnd len="med" w="med" type="none"/>
              <a:tailEnd len="med" w="med" type="triangle"/>
            </a:ln>
          </p:spPr>
        </p:cxnSp>
      </p:grpSp>
      <p:sp>
        <p:nvSpPr>
          <p:cNvPr id="1400" name="Google Shape;1400;p139"/>
          <p:cNvSpPr txBox="1"/>
          <p:nvPr/>
        </p:nvSpPr>
        <p:spPr>
          <a:xfrm>
            <a:off x="2553537" y="2513230"/>
            <a:ext cx="563100" cy="71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38761D"/>
                </a:solidFill>
              </a:rPr>
              <a:t>=</a:t>
            </a:r>
            <a:endParaRPr b="1" sz="3600">
              <a:solidFill>
                <a:srgbClr val="38761D"/>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sp>
        <p:nvSpPr>
          <p:cNvPr id="1405" name="Google Shape;1405;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Recurrent Neural Nets: </a:t>
            </a:r>
            <a:r>
              <a:rPr lang="en">
                <a:solidFill>
                  <a:srgbClr val="1155CC"/>
                </a:solidFill>
              </a:rPr>
              <a:t>Unrolling the For Loop</a:t>
            </a:r>
            <a:endParaRPr>
              <a:solidFill>
                <a:srgbClr val="1155CC"/>
              </a:solidFill>
            </a:endParaRPr>
          </a:p>
          <a:p>
            <a:pPr indent="0" lvl="0" marL="0" rtl="0" algn="l">
              <a:spcBef>
                <a:spcPts val="0"/>
              </a:spcBef>
              <a:spcAft>
                <a:spcPts val="0"/>
              </a:spcAft>
              <a:buNone/>
            </a:pPr>
            <a:r>
              <a:t/>
            </a:r>
            <a:endParaRPr/>
          </a:p>
        </p:txBody>
      </p:sp>
      <p:grpSp>
        <p:nvGrpSpPr>
          <p:cNvPr id="1406" name="Google Shape;1406;p140"/>
          <p:cNvGrpSpPr/>
          <p:nvPr/>
        </p:nvGrpSpPr>
        <p:grpSpPr>
          <a:xfrm>
            <a:off x="3240182" y="1747694"/>
            <a:ext cx="5957319" cy="2222076"/>
            <a:chOff x="3240182" y="1707839"/>
            <a:chExt cx="5957319" cy="2222076"/>
          </a:xfrm>
        </p:grpSpPr>
        <p:sp>
          <p:nvSpPr>
            <p:cNvPr id="1407" name="Google Shape;1407;p140"/>
            <p:cNvSpPr txBox="1"/>
            <p:nvPr/>
          </p:nvSpPr>
          <p:spPr>
            <a:xfrm>
              <a:off x="3240182" y="2687754"/>
              <a:ext cx="1022400" cy="27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t>start state</a:t>
              </a:r>
              <a:endParaRPr/>
            </a:p>
          </p:txBody>
        </p:sp>
        <p:cxnSp>
          <p:nvCxnSpPr>
            <p:cNvPr id="1408" name="Google Shape;1408;p140"/>
            <p:cNvCxnSpPr>
              <a:endCxn id="1409" idx="1"/>
            </p:cNvCxnSpPr>
            <p:nvPr/>
          </p:nvCxnSpPr>
          <p:spPr>
            <a:xfrm flipH="1" rot="10800000">
              <a:off x="4211780" y="2829025"/>
              <a:ext cx="274800" cy="3900"/>
            </a:xfrm>
            <a:prstGeom prst="straightConnector1">
              <a:avLst/>
            </a:prstGeom>
            <a:noFill/>
            <a:ln cap="flat" cmpd="sng" w="19050">
              <a:solidFill>
                <a:srgbClr val="595959"/>
              </a:solidFill>
              <a:prstDash val="solid"/>
              <a:round/>
              <a:headEnd len="med" w="med" type="none"/>
              <a:tailEnd len="med" w="med" type="triangle"/>
            </a:ln>
          </p:spPr>
        </p:cxnSp>
        <p:cxnSp>
          <p:nvCxnSpPr>
            <p:cNvPr id="1410" name="Google Shape;1410;p140"/>
            <p:cNvCxnSpPr>
              <a:stCxn id="1411" idx="0"/>
              <a:endCxn id="1409" idx="2"/>
            </p:cNvCxnSpPr>
            <p:nvPr/>
          </p:nvCxnSpPr>
          <p:spPr>
            <a:xfrm rot="10800000">
              <a:off x="4922241" y="3159515"/>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412" name="Google Shape;1412;p140"/>
            <p:cNvCxnSpPr>
              <a:stCxn id="1409" idx="0"/>
              <a:endCxn id="1413" idx="2"/>
            </p:cNvCxnSpPr>
            <p:nvPr/>
          </p:nvCxnSpPr>
          <p:spPr>
            <a:xfrm rot="10800000">
              <a:off x="4922180" y="1987525"/>
              <a:ext cx="0" cy="510900"/>
            </a:xfrm>
            <a:prstGeom prst="straightConnector1">
              <a:avLst/>
            </a:prstGeom>
            <a:noFill/>
            <a:ln cap="flat" cmpd="sng" w="19050">
              <a:solidFill>
                <a:srgbClr val="595959"/>
              </a:solidFill>
              <a:prstDash val="solid"/>
              <a:round/>
              <a:headEnd len="med" w="med" type="none"/>
              <a:tailEnd len="med" w="med" type="triangle"/>
            </a:ln>
          </p:spPr>
        </p:cxnSp>
        <p:grpSp>
          <p:nvGrpSpPr>
            <p:cNvPr id="1414" name="Google Shape;1414;p140"/>
            <p:cNvGrpSpPr/>
            <p:nvPr/>
          </p:nvGrpSpPr>
          <p:grpSpPr>
            <a:xfrm>
              <a:off x="4411017" y="1707839"/>
              <a:ext cx="1022423" cy="2222076"/>
              <a:chOff x="4343083" y="1707839"/>
              <a:chExt cx="1022423" cy="2222076"/>
            </a:xfrm>
          </p:grpSpPr>
          <p:sp>
            <p:nvSpPr>
              <p:cNvPr id="1411" name="Google Shape;1411;p140"/>
              <p:cNvSpPr txBox="1"/>
              <p:nvPr/>
            </p:nvSpPr>
            <p:spPr>
              <a:xfrm>
                <a:off x="4343106" y="3650315"/>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input[0]</a:t>
                </a:r>
                <a:endParaRPr/>
              </a:p>
            </p:txBody>
          </p:sp>
          <p:grpSp>
            <p:nvGrpSpPr>
              <p:cNvPr id="1415" name="Google Shape;1415;p140"/>
              <p:cNvGrpSpPr/>
              <p:nvPr/>
            </p:nvGrpSpPr>
            <p:grpSpPr>
              <a:xfrm>
                <a:off x="4343083" y="1707839"/>
                <a:ext cx="1022400" cy="1451786"/>
                <a:chOff x="4360144" y="1707839"/>
                <a:chExt cx="1022400" cy="1451786"/>
              </a:xfrm>
            </p:grpSpPr>
            <p:sp>
              <p:nvSpPr>
                <p:cNvPr id="1413" name="Google Shape;1413;p140"/>
                <p:cNvSpPr txBox="1"/>
                <p:nvPr/>
              </p:nvSpPr>
              <p:spPr>
                <a:xfrm>
                  <a:off x="4360144" y="170783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output[0]</a:t>
                  </a:r>
                  <a:endParaRPr/>
                </a:p>
              </p:txBody>
            </p:sp>
            <p:sp>
              <p:nvSpPr>
                <p:cNvPr id="1409" name="Google Shape;1409;p140"/>
                <p:cNvSpPr/>
                <p:nvPr/>
              </p:nvSpPr>
              <p:spPr>
                <a:xfrm>
                  <a:off x="4435707" y="2498425"/>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H</a:t>
                  </a:r>
                  <a:endParaRPr sz="2400">
                    <a:solidFill>
                      <a:srgbClr val="38761D"/>
                    </a:solidFill>
                  </a:endParaRPr>
                </a:p>
              </p:txBody>
            </p:sp>
          </p:grpSp>
        </p:grpSp>
        <p:grpSp>
          <p:nvGrpSpPr>
            <p:cNvPr id="1416" name="Google Shape;1416;p140"/>
            <p:cNvGrpSpPr/>
            <p:nvPr/>
          </p:nvGrpSpPr>
          <p:grpSpPr>
            <a:xfrm>
              <a:off x="5681551" y="1707839"/>
              <a:ext cx="1022423" cy="2222076"/>
              <a:chOff x="5584931" y="1707839"/>
              <a:chExt cx="1022423" cy="2222076"/>
            </a:xfrm>
          </p:grpSpPr>
          <p:grpSp>
            <p:nvGrpSpPr>
              <p:cNvPr id="1417" name="Google Shape;1417;p140"/>
              <p:cNvGrpSpPr/>
              <p:nvPr/>
            </p:nvGrpSpPr>
            <p:grpSpPr>
              <a:xfrm>
                <a:off x="5584931" y="1707839"/>
                <a:ext cx="1022400" cy="1451786"/>
                <a:chOff x="5707438" y="1707839"/>
                <a:chExt cx="1022400" cy="1451786"/>
              </a:xfrm>
            </p:grpSpPr>
            <p:sp>
              <p:nvSpPr>
                <p:cNvPr id="1418" name="Google Shape;1418;p140"/>
                <p:cNvSpPr/>
                <p:nvPr/>
              </p:nvSpPr>
              <p:spPr>
                <a:xfrm>
                  <a:off x="5783024" y="2498425"/>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38761D"/>
                      </a:solidFill>
                    </a:rPr>
                    <a:t>H</a:t>
                  </a:r>
                  <a:endParaRPr sz="2400">
                    <a:solidFill>
                      <a:srgbClr val="38761D"/>
                    </a:solidFill>
                  </a:endParaRPr>
                </a:p>
              </p:txBody>
            </p:sp>
            <p:sp>
              <p:nvSpPr>
                <p:cNvPr id="1419" name="Google Shape;1419;p140"/>
                <p:cNvSpPr txBox="1"/>
                <p:nvPr/>
              </p:nvSpPr>
              <p:spPr>
                <a:xfrm>
                  <a:off x="5707438" y="170783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output[1]</a:t>
                  </a:r>
                  <a:endParaRPr/>
                </a:p>
              </p:txBody>
            </p:sp>
          </p:grpSp>
          <p:sp>
            <p:nvSpPr>
              <p:cNvPr id="1420" name="Google Shape;1420;p140"/>
              <p:cNvSpPr txBox="1"/>
              <p:nvPr/>
            </p:nvSpPr>
            <p:spPr>
              <a:xfrm>
                <a:off x="5584954" y="3650315"/>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input[1]</a:t>
                </a:r>
                <a:endParaRPr/>
              </a:p>
            </p:txBody>
          </p:sp>
        </p:grpSp>
        <p:cxnSp>
          <p:nvCxnSpPr>
            <p:cNvPr id="1421" name="Google Shape;1421;p140"/>
            <p:cNvCxnSpPr>
              <a:stCxn id="1409" idx="3"/>
              <a:endCxn id="1418" idx="1"/>
            </p:cNvCxnSpPr>
            <p:nvPr/>
          </p:nvCxnSpPr>
          <p:spPr>
            <a:xfrm>
              <a:off x="5357780" y="2829025"/>
              <a:ext cx="399300" cy="0"/>
            </a:xfrm>
            <a:prstGeom prst="straightConnector1">
              <a:avLst/>
            </a:prstGeom>
            <a:noFill/>
            <a:ln cap="flat" cmpd="sng" w="19050">
              <a:solidFill>
                <a:srgbClr val="595959"/>
              </a:solidFill>
              <a:prstDash val="solid"/>
              <a:round/>
              <a:headEnd len="med" w="med" type="none"/>
              <a:tailEnd len="med" w="med" type="triangle"/>
            </a:ln>
          </p:spPr>
        </p:cxnSp>
        <p:cxnSp>
          <p:nvCxnSpPr>
            <p:cNvPr id="1422" name="Google Shape;1422;p140"/>
            <p:cNvCxnSpPr>
              <a:stCxn id="1418" idx="3"/>
              <a:endCxn id="1423" idx="1"/>
            </p:cNvCxnSpPr>
            <p:nvPr/>
          </p:nvCxnSpPr>
          <p:spPr>
            <a:xfrm>
              <a:off x="6628337" y="2829025"/>
              <a:ext cx="399300" cy="0"/>
            </a:xfrm>
            <a:prstGeom prst="straightConnector1">
              <a:avLst/>
            </a:prstGeom>
            <a:noFill/>
            <a:ln cap="flat" cmpd="sng" w="19050">
              <a:solidFill>
                <a:srgbClr val="595959"/>
              </a:solidFill>
              <a:prstDash val="solid"/>
              <a:round/>
              <a:headEnd len="med" w="med" type="none"/>
              <a:tailEnd len="med" w="med" type="triangle"/>
            </a:ln>
          </p:spPr>
        </p:cxnSp>
        <p:cxnSp>
          <p:nvCxnSpPr>
            <p:cNvPr id="1424" name="Google Shape;1424;p140"/>
            <p:cNvCxnSpPr>
              <a:stCxn id="1420" idx="0"/>
              <a:endCxn id="1418" idx="2"/>
            </p:cNvCxnSpPr>
            <p:nvPr/>
          </p:nvCxnSpPr>
          <p:spPr>
            <a:xfrm rot="10800000">
              <a:off x="6192775" y="3159515"/>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425" name="Google Shape;1425;p140"/>
            <p:cNvCxnSpPr>
              <a:stCxn id="1418" idx="0"/>
              <a:endCxn id="1419" idx="2"/>
            </p:cNvCxnSpPr>
            <p:nvPr/>
          </p:nvCxnSpPr>
          <p:spPr>
            <a:xfrm rot="10800000">
              <a:off x="6192737" y="1987525"/>
              <a:ext cx="0" cy="510900"/>
            </a:xfrm>
            <a:prstGeom prst="straightConnector1">
              <a:avLst/>
            </a:prstGeom>
            <a:noFill/>
            <a:ln cap="flat" cmpd="sng" w="19050">
              <a:solidFill>
                <a:srgbClr val="595959"/>
              </a:solidFill>
              <a:prstDash val="solid"/>
              <a:round/>
              <a:headEnd len="med" w="med" type="none"/>
              <a:tailEnd len="med" w="med" type="triangle"/>
            </a:ln>
          </p:spPr>
        </p:cxnSp>
        <p:grpSp>
          <p:nvGrpSpPr>
            <p:cNvPr id="1426" name="Google Shape;1426;p140"/>
            <p:cNvGrpSpPr/>
            <p:nvPr/>
          </p:nvGrpSpPr>
          <p:grpSpPr>
            <a:xfrm>
              <a:off x="6952085" y="1707839"/>
              <a:ext cx="1022400" cy="2222076"/>
              <a:chOff x="6884151" y="1707839"/>
              <a:chExt cx="1022400" cy="2222076"/>
            </a:xfrm>
          </p:grpSpPr>
          <p:grpSp>
            <p:nvGrpSpPr>
              <p:cNvPr id="1427" name="Google Shape;1427;p140"/>
              <p:cNvGrpSpPr/>
              <p:nvPr/>
            </p:nvGrpSpPr>
            <p:grpSpPr>
              <a:xfrm>
                <a:off x="6884151" y="1707839"/>
                <a:ext cx="1022400" cy="1451786"/>
                <a:chOff x="6979259" y="1707839"/>
                <a:chExt cx="1022400" cy="1451786"/>
              </a:xfrm>
            </p:grpSpPr>
            <p:sp>
              <p:nvSpPr>
                <p:cNvPr id="1423" name="Google Shape;1423;p140"/>
                <p:cNvSpPr/>
                <p:nvPr/>
              </p:nvSpPr>
              <p:spPr>
                <a:xfrm>
                  <a:off x="7054821" y="2498425"/>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38761D"/>
                      </a:solidFill>
                    </a:rPr>
                    <a:t>H</a:t>
                  </a:r>
                  <a:endParaRPr sz="2400">
                    <a:solidFill>
                      <a:srgbClr val="38761D"/>
                    </a:solidFill>
                  </a:endParaRPr>
                </a:p>
              </p:txBody>
            </p:sp>
            <p:sp>
              <p:nvSpPr>
                <p:cNvPr id="1428" name="Google Shape;1428;p140"/>
                <p:cNvSpPr txBox="1"/>
                <p:nvPr/>
              </p:nvSpPr>
              <p:spPr>
                <a:xfrm>
                  <a:off x="6979259" y="170783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output[2]</a:t>
                  </a:r>
                  <a:endParaRPr/>
                </a:p>
              </p:txBody>
            </p:sp>
          </p:grpSp>
          <p:sp>
            <p:nvSpPr>
              <p:cNvPr id="1429" name="Google Shape;1429;p140"/>
              <p:cNvSpPr txBox="1"/>
              <p:nvPr/>
            </p:nvSpPr>
            <p:spPr>
              <a:xfrm>
                <a:off x="6884151" y="3650315"/>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input[2]</a:t>
                </a:r>
                <a:endParaRPr/>
              </a:p>
            </p:txBody>
          </p:sp>
        </p:grpSp>
        <p:sp>
          <p:nvSpPr>
            <p:cNvPr id="1430" name="Google Shape;1430;p140"/>
            <p:cNvSpPr txBox="1"/>
            <p:nvPr/>
          </p:nvSpPr>
          <p:spPr>
            <a:xfrm>
              <a:off x="8175101" y="2687754"/>
              <a:ext cx="1022400" cy="2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end state</a:t>
              </a:r>
              <a:endParaRPr/>
            </a:p>
          </p:txBody>
        </p:sp>
        <p:cxnSp>
          <p:nvCxnSpPr>
            <p:cNvPr id="1431" name="Google Shape;1431;p140"/>
            <p:cNvCxnSpPr>
              <a:stCxn id="1423" idx="3"/>
              <a:endCxn id="1430" idx="1"/>
            </p:cNvCxnSpPr>
            <p:nvPr/>
          </p:nvCxnSpPr>
          <p:spPr>
            <a:xfrm flipH="1" rot="10800000">
              <a:off x="7898847" y="2827525"/>
              <a:ext cx="276300" cy="1500"/>
            </a:xfrm>
            <a:prstGeom prst="straightConnector1">
              <a:avLst/>
            </a:prstGeom>
            <a:noFill/>
            <a:ln cap="flat" cmpd="sng" w="19050">
              <a:solidFill>
                <a:srgbClr val="595959"/>
              </a:solidFill>
              <a:prstDash val="solid"/>
              <a:round/>
              <a:headEnd len="med" w="med" type="none"/>
              <a:tailEnd len="med" w="med" type="triangle"/>
            </a:ln>
          </p:spPr>
        </p:cxnSp>
        <p:cxnSp>
          <p:nvCxnSpPr>
            <p:cNvPr id="1432" name="Google Shape;1432;p140"/>
            <p:cNvCxnSpPr>
              <a:stCxn id="1429" idx="0"/>
              <a:endCxn id="1423" idx="2"/>
            </p:cNvCxnSpPr>
            <p:nvPr/>
          </p:nvCxnSpPr>
          <p:spPr>
            <a:xfrm rot="10800000">
              <a:off x="7463285" y="3159515"/>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433" name="Google Shape;1433;p140"/>
            <p:cNvCxnSpPr>
              <a:stCxn id="1423" idx="0"/>
              <a:endCxn id="1428" idx="2"/>
            </p:cNvCxnSpPr>
            <p:nvPr/>
          </p:nvCxnSpPr>
          <p:spPr>
            <a:xfrm rot="10800000">
              <a:off x="7463247" y="1987525"/>
              <a:ext cx="0" cy="510900"/>
            </a:xfrm>
            <a:prstGeom prst="straightConnector1">
              <a:avLst/>
            </a:prstGeom>
            <a:noFill/>
            <a:ln cap="flat" cmpd="sng" w="19050">
              <a:solidFill>
                <a:srgbClr val="595959"/>
              </a:solidFill>
              <a:prstDash val="solid"/>
              <a:round/>
              <a:headEnd len="med" w="med" type="none"/>
              <a:tailEnd len="med" w="med" type="triangle"/>
            </a:ln>
          </p:spPr>
        </p:cxnSp>
      </p:grpSp>
      <p:sp>
        <p:nvSpPr>
          <p:cNvPr id="1434" name="Google Shape;1434;p140"/>
          <p:cNvSpPr txBox="1"/>
          <p:nvPr>
            <p:ph idx="1" type="body"/>
          </p:nvPr>
        </p:nvSpPr>
        <p:spPr>
          <a:xfrm>
            <a:off x="180900" y="128195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Each cell is </a:t>
            </a:r>
            <a:r>
              <a:rPr lang="en">
                <a:solidFill>
                  <a:srgbClr val="CC0000"/>
                </a:solidFill>
              </a:rPr>
              <a:t>identical</a:t>
            </a:r>
            <a:r>
              <a:rPr lang="en"/>
              <a:t> and they </a:t>
            </a:r>
            <a:r>
              <a:rPr lang="en">
                <a:solidFill>
                  <a:srgbClr val="38761D"/>
                </a:solidFill>
              </a:rPr>
              <a:t>share weights</a:t>
            </a:r>
            <a:r>
              <a:rPr lang="en"/>
              <a: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Recurrent Neural Nets: </a:t>
            </a:r>
            <a:r>
              <a:rPr lang="en">
                <a:solidFill>
                  <a:srgbClr val="1155CC"/>
                </a:solidFill>
              </a:rPr>
              <a:t>Unrolling the For Loop</a:t>
            </a:r>
            <a:endParaRPr>
              <a:solidFill>
                <a:srgbClr val="1155CC"/>
              </a:solidFill>
            </a:endParaRPr>
          </a:p>
          <a:p>
            <a:pPr indent="0" lvl="0" marL="0" rtl="0" algn="l">
              <a:spcBef>
                <a:spcPts val="0"/>
              </a:spcBef>
              <a:spcAft>
                <a:spcPts val="0"/>
              </a:spcAft>
              <a:buNone/>
            </a:pPr>
            <a:r>
              <a:t/>
            </a:r>
            <a:endParaRPr/>
          </a:p>
        </p:txBody>
      </p:sp>
      <p:grpSp>
        <p:nvGrpSpPr>
          <p:cNvPr id="1440" name="Google Shape;1440;p141"/>
          <p:cNvGrpSpPr/>
          <p:nvPr/>
        </p:nvGrpSpPr>
        <p:grpSpPr>
          <a:xfrm>
            <a:off x="3240182" y="1747694"/>
            <a:ext cx="5957319" cy="2222076"/>
            <a:chOff x="3240182" y="1707839"/>
            <a:chExt cx="5957319" cy="2222076"/>
          </a:xfrm>
        </p:grpSpPr>
        <p:sp>
          <p:nvSpPr>
            <p:cNvPr id="1441" name="Google Shape;1441;p141"/>
            <p:cNvSpPr txBox="1"/>
            <p:nvPr/>
          </p:nvSpPr>
          <p:spPr>
            <a:xfrm>
              <a:off x="3240182" y="2687754"/>
              <a:ext cx="1022400" cy="27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t>start state</a:t>
              </a:r>
              <a:endParaRPr/>
            </a:p>
          </p:txBody>
        </p:sp>
        <p:cxnSp>
          <p:nvCxnSpPr>
            <p:cNvPr id="1442" name="Google Shape;1442;p141"/>
            <p:cNvCxnSpPr>
              <a:endCxn id="1443" idx="1"/>
            </p:cNvCxnSpPr>
            <p:nvPr/>
          </p:nvCxnSpPr>
          <p:spPr>
            <a:xfrm flipH="1" rot="10800000">
              <a:off x="4211780" y="2829025"/>
              <a:ext cx="274800" cy="3900"/>
            </a:xfrm>
            <a:prstGeom prst="straightConnector1">
              <a:avLst/>
            </a:prstGeom>
            <a:noFill/>
            <a:ln cap="flat" cmpd="sng" w="19050">
              <a:solidFill>
                <a:srgbClr val="595959"/>
              </a:solidFill>
              <a:prstDash val="solid"/>
              <a:round/>
              <a:headEnd len="med" w="med" type="none"/>
              <a:tailEnd len="med" w="med" type="triangle"/>
            </a:ln>
          </p:spPr>
        </p:cxnSp>
        <p:cxnSp>
          <p:nvCxnSpPr>
            <p:cNvPr id="1444" name="Google Shape;1444;p141"/>
            <p:cNvCxnSpPr>
              <a:stCxn id="1445" idx="0"/>
              <a:endCxn id="1443" idx="2"/>
            </p:cNvCxnSpPr>
            <p:nvPr/>
          </p:nvCxnSpPr>
          <p:spPr>
            <a:xfrm rot="10800000">
              <a:off x="4922241" y="3159515"/>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446" name="Google Shape;1446;p141"/>
            <p:cNvCxnSpPr>
              <a:stCxn id="1443" idx="0"/>
              <a:endCxn id="1447" idx="2"/>
            </p:cNvCxnSpPr>
            <p:nvPr/>
          </p:nvCxnSpPr>
          <p:spPr>
            <a:xfrm rot="10800000">
              <a:off x="4922180" y="1987525"/>
              <a:ext cx="0" cy="510900"/>
            </a:xfrm>
            <a:prstGeom prst="straightConnector1">
              <a:avLst/>
            </a:prstGeom>
            <a:noFill/>
            <a:ln cap="flat" cmpd="sng" w="19050">
              <a:solidFill>
                <a:srgbClr val="595959"/>
              </a:solidFill>
              <a:prstDash val="solid"/>
              <a:round/>
              <a:headEnd len="med" w="med" type="none"/>
              <a:tailEnd len="med" w="med" type="triangle"/>
            </a:ln>
          </p:spPr>
        </p:cxnSp>
        <p:grpSp>
          <p:nvGrpSpPr>
            <p:cNvPr id="1448" name="Google Shape;1448;p141"/>
            <p:cNvGrpSpPr/>
            <p:nvPr/>
          </p:nvGrpSpPr>
          <p:grpSpPr>
            <a:xfrm>
              <a:off x="4411017" y="1707839"/>
              <a:ext cx="1022423" cy="2222076"/>
              <a:chOff x="4343083" y="1707839"/>
              <a:chExt cx="1022423" cy="2222076"/>
            </a:xfrm>
          </p:grpSpPr>
          <p:sp>
            <p:nvSpPr>
              <p:cNvPr id="1445" name="Google Shape;1445;p141"/>
              <p:cNvSpPr txBox="1"/>
              <p:nvPr/>
            </p:nvSpPr>
            <p:spPr>
              <a:xfrm>
                <a:off x="4343106" y="3650315"/>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input[0]</a:t>
                </a:r>
                <a:endParaRPr/>
              </a:p>
            </p:txBody>
          </p:sp>
          <p:grpSp>
            <p:nvGrpSpPr>
              <p:cNvPr id="1449" name="Google Shape;1449;p141"/>
              <p:cNvGrpSpPr/>
              <p:nvPr/>
            </p:nvGrpSpPr>
            <p:grpSpPr>
              <a:xfrm>
                <a:off x="4343083" y="1707839"/>
                <a:ext cx="1022400" cy="1451786"/>
                <a:chOff x="4360144" y="1707839"/>
                <a:chExt cx="1022400" cy="1451786"/>
              </a:xfrm>
            </p:grpSpPr>
            <p:sp>
              <p:nvSpPr>
                <p:cNvPr id="1447" name="Google Shape;1447;p141"/>
                <p:cNvSpPr txBox="1"/>
                <p:nvPr/>
              </p:nvSpPr>
              <p:spPr>
                <a:xfrm>
                  <a:off x="4360144" y="170783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output[0]</a:t>
                  </a:r>
                  <a:endParaRPr/>
                </a:p>
              </p:txBody>
            </p:sp>
            <p:sp>
              <p:nvSpPr>
                <p:cNvPr id="1443" name="Google Shape;1443;p141"/>
                <p:cNvSpPr/>
                <p:nvPr/>
              </p:nvSpPr>
              <p:spPr>
                <a:xfrm>
                  <a:off x="4435707" y="2498425"/>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H</a:t>
                  </a:r>
                  <a:endParaRPr sz="2400">
                    <a:solidFill>
                      <a:srgbClr val="38761D"/>
                    </a:solidFill>
                  </a:endParaRPr>
                </a:p>
              </p:txBody>
            </p:sp>
          </p:grpSp>
        </p:grpSp>
        <p:grpSp>
          <p:nvGrpSpPr>
            <p:cNvPr id="1450" name="Google Shape;1450;p141"/>
            <p:cNvGrpSpPr/>
            <p:nvPr/>
          </p:nvGrpSpPr>
          <p:grpSpPr>
            <a:xfrm>
              <a:off x="5681551" y="1707839"/>
              <a:ext cx="1022423" cy="2222076"/>
              <a:chOff x="5584931" y="1707839"/>
              <a:chExt cx="1022423" cy="2222076"/>
            </a:xfrm>
          </p:grpSpPr>
          <p:grpSp>
            <p:nvGrpSpPr>
              <p:cNvPr id="1451" name="Google Shape;1451;p141"/>
              <p:cNvGrpSpPr/>
              <p:nvPr/>
            </p:nvGrpSpPr>
            <p:grpSpPr>
              <a:xfrm>
                <a:off x="5584931" y="1707839"/>
                <a:ext cx="1022400" cy="1451786"/>
                <a:chOff x="5707438" y="1707839"/>
                <a:chExt cx="1022400" cy="1451786"/>
              </a:xfrm>
            </p:grpSpPr>
            <p:sp>
              <p:nvSpPr>
                <p:cNvPr id="1452" name="Google Shape;1452;p141"/>
                <p:cNvSpPr/>
                <p:nvPr/>
              </p:nvSpPr>
              <p:spPr>
                <a:xfrm>
                  <a:off x="5783024" y="2498425"/>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H</a:t>
                  </a:r>
                  <a:endParaRPr sz="2400">
                    <a:solidFill>
                      <a:srgbClr val="38761D"/>
                    </a:solidFill>
                  </a:endParaRPr>
                </a:p>
              </p:txBody>
            </p:sp>
            <p:sp>
              <p:nvSpPr>
                <p:cNvPr id="1453" name="Google Shape;1453;p141"/>
                <p:cNvSpPr txBox="1"/>
                <p:nvPr/>
              </p:nvSpPr>
              <p:spPr>
                <a:xfrm>
                  <a:off x="5707438" y="170783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output[1]</a:t>
                  </a:r>
                  <a:endParaRPr/>
                </a:p>
              </p:txBody>
            </p:sp>
          </p:grpSp>
          <p:sp>
            <p:nvSpPr>
              <p:cNvPr id="1454" name="Google Shape;1454;p141"/>
              <p:cNvSpPr txBox="1"/>
              <p:nvPr/>
            </p:nvSpPr>
            <p:spPr>
              <a:xfrm>
                <a:off x="5584954" y="3650315"/>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input[1]</a:t>
                </a:r>
                <a:endParaRPr/>
              </a:p>
            </p:txBody>
          </p:sp>
        </p:grpSp>
        <p:cxnSp>
          <p:nvCxnSpPr>
            <p:cNvPr id="1455" name="Google Shape;1455;p141"/>
            <p:cNvCxnSpPr>
              <a:stCxn id="1443" idx="3"/>
              <a:endCxn id="1452" idx="1"/>
            </p:cNvCxnSpPr>
            <p:nvPr/>
          </p:nvCxnSpPr>
          <p:spPr>
            <a:xfrm>
              <a:off x="5357780" y="2829025"/>
              <a:ext cx="399300" cy="0"/>
            </a:xfrm>
            <a:prstGeom prst="straightConnector1">
              <a:avLst/>
            </a:prstGeom>
            <a:noFill/>
            <a:ln cap="flat" cmpd="sng" w="19050">
              <a:solidFill>
                <a:srgbClr val="595959"/>
              </a:solidFill>
              <a:prstDash val="solid"/>
              <a:round/>
              <a:headEnd len="med" w="med" type="none"/>
              <a:tailEnd len="med" w="med" type="triangle"/>
            </a:ln>
          </p:spPr>
        </p:cxnSp>
        <p:cxnSp>
          <p:nvCxnSpPr>
            <p:cNvPr id="1456" name="Google Shape;1456;p141"/>
            <p:cNvCxnSpPr>
              <a:stCxn id="1452" idx="3"/>
              <a:endCxn id="1457" idx="1"/>
            </p:cNvCxnSpPr>
            <p:nvPr/>
          </p:nvCxnSpPr>
          <p:spPr>
            <a:xfrm>
              <a:off x="6628337" y="2829025"/>
              <a:ext cx="399300" cy="0"/>
            </a:xfrm>
            <a:prstGeom prst="straightConnector1">
              <a:avLst/>
            </a:prstGeom>
            <a:noFill/>
            <a:ln cap="flat" cmpd="sng" w="19050">
              <a:solidFill>
                <a:srgbClr val="595959"/>
              </a:solidFill>
              <a:prstDash val="solid"/>
              <a:round/>
              <a:headEnd len="med" w="med" type="none"/>
              <a:tailEnd len="med" w="med" type="triangle"/>
            </a:ln>
          </p:spPr>
        </p:cxnSp>
        <p:cxnSp>
          <p:nvCxnSpPr>
            <p:cNvPr id="1458" name="Google Shape;1458;p141"/>
            <p:cNvCxnSpPr>
              <a:stCxn id="1454" idx="0"/>
              <a:endCxn id="1452" idx="2"/>
            </p:cNvCxnSpPr>
            <p:nvPr/>
          </p:nvCxnSpPr>
          <p:spPr>
            <a:xfrm rot="10800000">
              <a:off x="6192775" y="3159515"/>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459" name="Google Shape;1459;p141"/>
            <p:cNvCxnSpPr>
              <a:stCxn id="1452" idx="0"/>
              <a:endCxn id="1453" idx="2"/>
            </p:cNvCxnSpPr>
            <p:nvPr/>
          </p:nvCxnSpPr>
          <p:spPr>
            <a:xfrm rot="10800000">
              <a:off x="6192737" y="1987525"/>
              <a:ext cx="0" cy="510900"/>
            </a:xfrm>
            <a:prstGeom prst="straightConnector1">
              <a:avLst/>
            </a:prstGeom>
            <a:noFill/>
            <a:ln cap="flat" cmpd="sng" w="19050">
              <a:solidFill>
                <a:srgbClr val="595959"/>
              </a:solidFill>
              <a:prstDash val="solid"/>
              <a:round/>
              <a:headEnd len="med" w="med" type="none"/>
              <a:tailEnd len="med" w="med" type="triangle"/>
            </a:ln>
          </p:spPr>
        </p:cxnSp>
        <p:grpSp>
          <p:nvGrpSpPr>
            <p:cNvPr id="1460" name="Google Shape;1460;p141"/>
            <p:cNvGrpSpPr/>
            <p:nvPr/>
          </p:nvGrpSpPr>
          <p:grpSpPr>
            <a:xfrm>
              <a:off x="6952085" y="1707839"/>
              <a:ext cx="1022400" cy="2222076"/>
              <a:chOff x="6884151" y="1707839"/>
              <a:chExt cx="1022400" cy="2222076"/>
            </a:xfrm>
          </p:grpSpPr>
          <p:grpSp>
            <p:nvGrpSpPr>
              <p:cNvPr id="1461" name="Google Shape;1461;p141"/>
              <p:cNvGrpSpPr/>
              <p:nvPr/>
            </p:nvGrpSpPr>
            <p:grpSpPr>
              <a:xfrm>
                <a:off x="6884151" y="1707839"/>
                <a:ext cx="1022400" cy="1451786"/>
                <a:chOff x="6979259" y="1707839"/>
                <a:chExt cx="1022400" cy="1451786"/>
              </a:xfrm>
            </p:grpSpPr>
            <p:sp>
              <p:nvSpPr>
                <p:cNvPr id="1457" name="Google Shape;1457;p141"/>
                <p:cNvSpPr/>
                <p:nvPr/>
              </p:nvSpPr>
              <p:spPr>
                <a:xfrm>
                  <a:off x="7054821" y="2498425"/>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H</a:t>
                  </a:r>
                  <a:endParaRPr sz="2400">
                    <a:solidFill>
                      <a:srgbClr val="38761D"/>
                    </a:solidFill>
                  </a:endParaRPr>
                </a:p>
              </p:txBody>
            </p:sp>
            <p:sp>
              <p:nvSpPr>
                <p:cNvPr id="1462" name="Google Shape;1462;p141"/>
                <p:cNvSpPr txBox="1"/>
                <p:nvPr/>
              </p:nvSpPr>
              <p:spPr>
                <a:xfrm>
                  <a:off x="6979259" y="170783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output[2]</a:t>
                  </a:r>
                  <a:endParaRPr/>
                </a:p>
              </p:txBody>
            </p:sp>
          </p:grpSp>
          <p:sp>
            <p:nvSpPr>
              <p:cNvPr id="1463" name="Google Shape;1463;p141"/>
              <p:cNvSpPr txBox="1"/>
              <p:nvPr/>
            </p:nvSpPr>
            <p:spPr>
              <a:xfrm>
                <a:off x="6884151" y="3650315"/>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input[2]</a:t>
                </a:r>
                <a:endParaRPr/>
              </a:p>
            </p:txBody>
          </p:sp>
        </p:grpSp>
        <p:sp>
          <p:nvSpPr>
            <p:cNvPr id="1464" name="Google Shape;1464;p141"/>
            <p:cNvSpPr txBox="1"/>
            <p:nvPr/>
          </p:nvSpPr>
          <p:spPr>
            <a:xfrm>
              <a:off x="8175101" y="2687754"/>
              <a:ext cx="1022400" cy="2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end state</a:t>
              </a:r>
              <a:endParaRPr/>
            </a:p>
          </p:txBody>
        </p:sp>
        <p:cxnSp>
          <p:nvCxnSpPr>
            <p:cNvPr id="1465" name="Google Shape;1465;p141"/>
            <p:cNvCxnSpPr>
              <a:stCxn id="1457" idx="3"/>
              <a:endCxn id="1464" idx="1"/>
            </p:cNvCxnSpPr>
            <p:nvPr/>
          </p:nvCxnSpPr>
          <p:spPr>
            <a:xfrm flipH="1" rot="10800000">
              <a:off x="7898847" y="2827525"/>
              <a:ext cx="276300" cy="1500"/>
            </a:xfrm>
            <a:prstGeom prst="straightConnector1">
              <a:avLst/>
            </a:prstGeom>
            <a:noFill/>
            <a:ln cap="flat" cmpd="sng" w="19050">
              <a:solidFill>
                <a:srgbClr val="595959"/>
              </a:solidFill>
              <a:prstDash val="solid"/>
              <a:round/>
              <a:headEnd len="med" w="med" type="none"/>
              <a:tailEnd len="med" w="med" type="triangle"/>
            </a:ln>
          </p:spPr>
        </p:cxnSp>
        <p:cxnSp>
          <p:nvCxnSpPr>
            <p:cNvPr id="1466" name="Google Shape;1466;p141"/>
            <p:cNvCxnSpPr>
              <a:stCxn id="1463" idx="0"/>
              <a:endCxn id="1457" idx="2"/>
            </p:cNvCxnSpPr>
            <p:nvPr/>
          </p:nvCxnSpPr>
          <p:spPr>
            <a:xfrm rot="10800000">
              <a:off x="7463285" y="3159515"/>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467" name="Google Shape;1467;p141"/>
            <p:cNvCxnSpPr>
              <a:stCxn id="1457" idx="0"/>
              <a:endCxn id="1462" idx="2"/>
            </p:cNvCxnSpPr>
            <p:nvPr/>
          </p:nvCxnSpPr>
          <p:spPr>
            <a:xfrm rot="10800000">
              <a:off x="7463247" y="1987525"/>
              <a:ext cx="0" cy="510900"/>
            </a:xfrm>
            <a:prstGeom prst="straightConnector1">
              <a:avLst/>
            </a:prstGeom>
            <a:noFill/>
            <a:ln cap="flat" cmpd="sng" w="19050">
              <a:solidFill>
                <a:srgbClr val="595959"/>
              </a:solidFill>
              <a:prstDash val="solid"/>
              <a:round/>
              <a:headEnd len="med" w="med" type="none"/>
              <a:tailEnd len="med" w="med" type="triangle"/>
            </a:ln>
          </p:spPr>
        </p:cxnSp>
      </p:grpSp>
      <p:sp>
        <p:nvSpPr>
          <p:cNvPr id="1468" name="Google Shape;1468;p141"/>
          <p:cNvSpPr txBox="1"/>
          <p:nvPr>
            <p:ph idx="1" type="body"/>
          </p:nvPr>
        </p:nvSpPr>
        <p:spPr>
          <a:xfrm>
            <a:off x="180900" y="128195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Each cell is </a:t>
            </a:r>
            <a:r>
              <a:rPr lang="en">
                <a:solidFill>
                  <a:srgbClr val="CC0000"/>
                </a:solidFill>
              </a:rPr>
              <a:t>identical</a:t>
            </a:r>
            <a:r>
              <a:rPr lang="en"/>
              <a:t> and they </a:t>
            </a:r>
            <a:r>
              <a:rPr lang="en">
                <a:solidFill>
                  <a:srgbClr val="38761D"/>
                </a:solidFill>
              </a:rPr>
              <a:t>share weights</a:t>
            </a:r>
            <a:r>
              <a:rPr lang="en"/>
              <a:t>.</a:t>
            </a:r>
            <a:endParaRPr/>
          </a:p>
          <a:p>
            <a:pPr indent="0" lvl="0" marL="0" rtl="0" algn="l">
              <a:spcBef>
                <a:spcPts val="1600"/>
              </a:spcBef>
              <a:spcAft>
                <a:spcPts val="1600"/>
              </a:spcAft>
              <a:buNone/>
            </a:pPr>
            <a:r>
              <a:rPr lang="en"/>
              <a:t>When we train an RNN, we are really training a </a:t>
            </a:r>
            <a:r>
              <a:rPr lang="en">
                <a:solidFill>
                  <a:srgbClr val="B45F06"/>
                </a:solidFill>
              </a:rPr>
              <a:t>single cell</a:t>
            </a:r>
            <a:r>
              <a:rPr lang="en"/>
              <a:t> that is used repeatedly.</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Recurrent Neural Nets: </a:t>
            </a:r>
            <a:r>
              <a:rPr lang="en">
                <a:solidFill>
                  <a:srgbClr val="1155CC"/>
                </a:solidFill>
              </a:rPr>
              <a:t>Error computation</a:t>
            </a:r>
            <a:endParaRPr>
              <a:solidFill>
                <a:srgbClr val="1155CC"/>
              </a:solidFill>
            </a:endParaRPr>
          </a:p>
          <a:p>
            <a:pPr indent="0" lvl="0" marL="0" rtl="0" algn="l">
              <a:spcBef>
                <a:spcPts val="0"/>
              </a:spcBef>
              <a:spcAft>
                <a:spcPts val="0"/>
              </a:spcAft>
              <a:buNone/>
            </a:pPr>
            <a:r>
              <a:t/>
            </a:r>
            <a:endParaRPr/>
          </a:p>
        </p:txBody>
      </p:sp>
      <p:sp>
        <p:nvSpPr>
          <p:cNvPr id="1474" name="Google Shape;1474;p142"/>
          <p:cNvSpPr txBox="1"/>
          <p:nvPr/>
        </p:nvSpPr>
        <p:spPr>
          <a:xfrm>
            <a:off x="3240182" y="2727609"/>
            <a:ext cx="1022400" cy="27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t>start state</a:t>
            </a:r>
            <a:endParaRPr/>
          </a:p>
        </p:txBody>
      </p:sp>
      <p:cxnSp>
        <p:nvCxnSpPr>
          <p:cNvPr id="1475" name="Google Shape;1475;p142"/>
          <p:cNvCxnSpPr>
            <a:endCxn id="1476" idx="1"/>
          </p:cNvCxnSpPr>
          <p:nvPr/>
        </p:nvCxnSpPr>
        <p:spPr>
          <a:xfrm flipH="1" rot="10800000">
            <a:off x="4211780" y="2868880"/>
            <a:ext cx="274800" cy="3900"/>
          </a:xfrm>
          <a:prstGeom prst="straightConnector1">
            <a:avLst/>
          </a:prstGeom>
          <a:noFill/>
          <a:ln cap="flat" cmpd="sng" w="19050">
            <a:solidFill>
              <a:srgbClr val="595959"/>
            </a:solidFill>
            <a:prstDash val="solid"/>
            <a:round/>
            <a:headEnd len="med" w="med" type="none"/>
            <a:tailEnd len="med" w="med" type="triangle"/>
          </a:ln>
        </p:spPr>
      </p:cxnSp>
      <p:cxnSp>
        <p:nvCxnSpPr>
          <p:cNvPr id="1477" name="Google Shape;1477;p142"/>
          <p:cNvCxnSpPr>
            <a:stCxn id="1478" idx="0"/>
            <a:endCxn id="1476" idx="2"/>
          </p:cNvCxnSpPr>
          <p:nvPr/>
        </p:nvCxnSpPr>
        <p:spPr>
          <a:xfrm rot="10800000">
            <a:off x="4922241" y="3199370"/>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479" name="Google Shape;1479;p142"/>
          <p:cNvCxnSpPr>
            <a:stCxn id="1476" idx="0"/>
            <a:endCxn id="1480" idx="2"/>
          </p:cNvCxnSpPr>
          <p:nvPr/>
        </p:nvCxnSpPr>
        <p:spPr>
          <a:xfrm rot="10800000">
            <a:off x="4922180" y="2027380"/>
            <a:ext cx="0" cy="510900"/>
          </a:xfrm>
          <a:prstGeom prst="straightConnector1">
            <a:avLst/>
          </a:prstGeom>
          <a:noFill/>
          <a:ln cap="flat" cmpd="sng" w="19050">
            <a:solidFill>
              <a:srgbClr val="595959"/>
            </a:solidFill>
            <a:prstDash val="solid"/>
            <a:round/>
            <a:headEnd len="med" w="med" type="none"/>
            <a:tailEnd len="med" w="med" type="triangle"/>
          </a:ln>
        </p:spPr>
      </p:cxnSp>
      <p:sp>
        <p:nvSpPr>
          <p:cNvPr id="1478" name="Google Shape;1478;p142"/>
          <p:cNvSpPr txBox="1"/>
          <p:nvPr/>
        </p:nvSpPr>
        <p:spPr>
          <a:xfrm>
            <a:off x="4411041" y="3690170"/>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input[0]</a:t>
            </a:r>
            <a:endParaRPr/>
          </a:p>
        </p:txBody>
      </p:sp>
      <p:sp>
        <p:nvSpPr>
          <p:cNvPr id="1480" name="Google Shape;1480;p142"/>
          <p:cNvSpPr txBox="1"/>
          <p:nvPr/>
        </p:nvSpPr>
        <p:spPr>
          <a:xfrm>
            <a:off x="4411017" y="1747694"/>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output[0]</a:t>
            </a:r>
            <a:endParaRPr/>
          </a:p>
        </p:txBody>
      </p:sp>
      <p:sp>
        <p:nvSpPr>
          <p:cNvPr id="1476" name="Google Shape;1476;p142"/>
          <p:cNvSpPr/>
          <p:nvPr/>
        </p:nvSpPr>
        <p:spPr>
          <a:xfrm>
            <a:off x="4486580" y="2538280"/>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H</a:t>
            </a:r>
            <a:endParaRPr sz="2400">
              <a:solidFill>
                <a:srgbClr val="38761D"/>
              </a:solidFill>
            </a:endParaRPr>
          </a:p>
        </p:txBody>
      </p:sp>
      <p:sp>
        <p:nvSpPr>
          <p:cNvPr id="1481" name="Google Shape;1481;p142"/>
          <p:cNvSpPr/>
          <p:nvPr/>
        </p:nvSpPr>
        <p:spPr>
          <a:xfrm>
            <a:off x="5757137" y="2538280"/>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H</a:t>
            </a:r>
            <a:endParaRPr sz="2400">
              <a:solidFill>
                <a:srgbClr val="38761D"/>
              </a:solidFill>
            </a:endParaRPr>
          </a:p>
        </p:txBody>
      </p:sp>
      <p:sp>
        <p:nvSpPr>
          <p:cNvPr id="1482" name="Google Shape;1482;p142"/>
          <p:cNvSpPr txBox="1"/>
          <p:nvPr/>
        </p:nvSpPr>
        <p:spPr>
          <a:xfrm>
            <a:off x="5681551" y="1747694"/>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output[1]</a:t>
            </a:r>
            <a:endParaRPr/>
          </a:p>
        </p:txBody>
      </p:sp>
      <p:sp>
        <p:nvSpPr>
          <p:cNvPr id="1483" name="Google Shape;1483;p142"/>
          <p:cNvSpPr txBox="1"/>
          <p:nvPr/>
        </p:nvSpPr>
        <p:spPr>
          <a:xfrm>
            <a:off x="5681575" y="3690170"/>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input[1]</a:t>
            </a:r>
            <a:endParaRPr/>
          </a:p>
        </p:txBody>
      </p:sp>
      <p:cxnSp>
        <p:nvCxnSpPr>
          <p:cNvPr id="1484" name="Google Shape;1484;p142"/>
          <p:cNvCxnSpPr>
            <a:stCxn id="1476" idx="3"/>
            <a:endCxn id="1481" idx="1"/>
          </p:cNvCxnSpPr>
          <p:nvPr/>
        </p:nvCxnSpPr>
        <p:spPr>
          <a:xfrm>
            <a:off x="5357780" y="2868880"/>
            <a:ext cx="399300" cy="0"/>
          </a:xfrm>
          <a:prstGeom prst="straightConnector1">
            <a:avLst/>
          </a:prstGeom>
          <a:noFill/>
          <a:ln cap="flat" cmpd="sng" w="19050">
            <a:solidFill>
              <a:srgbClr val="595959"/>
            </a:solidFill>
            <a:prstDash val="solid"/>
            <a:round/>
            <a:headEnd len="med" w="med" type="none"/>
            <a:tailEnd len="med" w="med" type="triangle"/>
          </a:ln>
        </p:spPr>
      </p:cxnSp>
      <p:cxnSp>
        <p:nvCxnSpPr>
          <p:cNvPr id="1485" name="Google Shape;1485;p142"/>
          <p:cNvCxnSpPr>
            <a:stCxn id="1481" idx="3"/>
            <a:endCxn id="1486" idx="1"/>
          </p:cNvCxnSpPr>
          <p:nvPr/>
        </p:nvCxnSpPr>
        <p:spPr>
          <a:xfrm>
            <a:off x="6628337" y="2868880"/>
            <a:ext cx="399300" cy="0"/>
          </a:xfrm>
          <a:prstGeom prst="straightConnector1">
            <a:avLst/>
          </a:prstGeom>
          <a:noFill/>
          <a:ln cap="flat" cmpd="sng" w="19050">
            <a:solidFill>
              <a:srgbClr val="595959"/>
            </a:solidFill>
            <a:prstDash val="solid"/>
            <a:round/>
            <a:headEnd len="med" w="med" type="none"/>
            <a:tailEnd len="med" w="med" type="triangle"/>
          </a:ln>
        </p:spPr>
      </p:cxnSp>
      <p:cxnSp>
        <p:nvCxnSpPr>
          <p:cNvPr id="1487" name="Google Shape;1487;p142"/>
          <p:cNvCxnSpPr>
            <a:stCxn id="1483" idx="0"/>
            <a:endCxn id="1481" idx="2"/>
          </p:cNvCxnSpPr>
          <p:nvPr/>
        </p:nvCxnSpPr>
        <p:spPr>
          <a:xfrm rot="10800000">
            <a:off x="6192775" y="3199370"/>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488" name="Google Shape;1488;p142"/>
          <p:cNvCxnSpPr>
            <a:stCxn id="1481" idx="0"/>
            <a:endCxn id="1482" idx="2"/>
          </p:cNvCxnSpPr>
          <p:nvPr/>
        </p:nvCxnSpPr>
        <p:spPr>
          <a:xfrm rot="10800000">
            <a:off x="6192737" y="2027380"/>
            <a:ext cx="0" cy="510900"/>
          </a:xfrm>
          <a:prstGeom prst="straightConnector1">
            <a:avLst/>
          </a:prstGeom>
          <a:noFill/>
          <a:ln cap="flat" cmpd="sng" w="19050">
            <a:solidFill>
              <a:srgbClr val="595959"/>
            </a:solidFill>
            <a:prstDash val="solid"/>
            <a:round/>
            <a:headEnd len="med" w="med" type="none"/>
            <a:tailEnd len="med" w="med" type="triangle"/>
          </a:ln>
        </p:spPr>
      </p:cxnSp>
      <p:sp>
        <p:nvSpPr>
          <p:cNvPr id="1486" name="Google Shape;1486;p142"/>
          <p:cNvSpPr/>
          <p:nvPr/>
        </p:nvSpPr>
        <p:spPr>
          <a:xfrm>
            <a:off x="7027647" y="2538280"/>
            <a:ext cx="871200" cy="661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H</a:t>
            </a:r>
            <a:endParaRPr sz="2400">
              <a:solidFill>
                <a:srgbClr val="38761D"/>
              </a:solidFill>
            </a:endParaRPr>
          </a:p>
        </p:txBody>
      </p:sp>
      <p:sp>
        <p:nvSpPr>
          <p:cNvPr id="1489" name="Google Shape;1489;p142"/>
          <p:cNvSpPr txBox="1"/>
          <p:nvPr/>
        </p:nvSpPr>
        <p:spPr>
          <a:xfrm>
            <a:off x="6952085" y="1747694"/>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output[2]</a:t>
            </a:r>
            <a:endParaRPr/>
          </a:p>
        </p:txBody>
      </p:sp>
      <p:sp>
        <p:nvSpPr>
          <p:cNvPr id="1490" name="Google Shape;1490;p142"/>
          <p:cNvSpPr txBox="1"/>
          <p:nvPr/>
        </p:nvSpPr>
        <p:spPr>
          <a:xfrm>
            <a:off x="6952085" y="3690170"/>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input[2]</a:t>
            </a:r>
            <a:endParaRPr/>
          </a:p>
        </p:txBody>
      </p:sp>
      <p:sp>
        <p:nvSpPr>
          <p:cNvPr id="1491" name="Google Shape;1491;p142"/>
          <p:cNvSpPr txBox="1"/>
          <p:nvPr/>
        </p:nvSpPr>
        <p:spPr>
          <a:xfrm>
            <a:off x="8175101" y="2727609"/>
            <a:ext cx="1022400" cy="2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end state</a:t>
            </a:r>
            <a:endParaRPr/>
          </a:p>
        </p:txBody>
      </p:sp>
      <p:cxnSp>
        <p:nvCxnSpPr>
          <p:cNvPr id="1492" name="Google Shape;1492;p142"/>
          <p:cNvCxnSpPr>
            <a:stCxn id="1486" idx="3"/>
            <a:endCxn id="1491" idx="1"/>
          </p:cNvCxnSpPr>
          <p:nvPr/>
        </p:nvCxnSpPr>
        <p:spPr>
          <a:xfrm flipH="1" rot="10800000">
            <a:off x="7898847" y="2867380"/>
            <a:ext cx="276300" cy="1500"/>
          </a:xfrm>
          <a:prstGeom prst="straightConnector1">
            <a:avLst/>
          </a:prstGeom>
          <a:noFill/>
          <a:ln cap="flat" cmpd="sng" w="19050">
            <a:solidFill>
              <a:srgbClr val="595959"/>
            </a:solidFill>
            <a:prstDash val="solid"/>
            <a:round/>
            <a:headEnd len="med" w="med" type="none"/>
            <a:tailEnd len="med" w="med" type="triangle"/>
          </a:ln>
        </p:spPr>
      </p:cxnSp>
      <p:cxnSp>
        <p:nvCxnSpPr>
          <p:cNvPr id="1493" name="Google Shape;1493;p142"/>
          <p:cNvCxnSpPr>
            <a:stCxn id="1490" idx="0"/>
            <a:endCxn id="1486" idx="2"/>
          </p:cNvCxnSpPr>
          <p:nvPr/>
        </p:nvCxnSpPr>
        <p:spPr>
          <a:xfrm rot="10800000">
            <a:off x="7463285" y="3199370"/>
            <a:ext cx="0" cy="490800"/>
          </a:xfrm>
          <a:prstGeom prst="straightConnector1">
            <a:avLst/>
          </a:prstGeom>
          <a:noFill/>
          <a:ln cap="flat" cmpd="sng" w="19050">
            <a:solidFill>
              <a:srgbClr val="595959"/>
            </a:solidFill>
            <a:prstDash val="solid"/>
            <a:round/>
            <a:headEnd len="med" w="med" type="none"/>
            <a:tailEnd len="med" w="med" type="triangle"/>
          </a:ln>
        </p:spPr>
      </p:cxnSp>
      <p:cxnSp>
        <p:nvCxnSpPr>
          <p:cNvPr id="1494" name="Google Shape;1494;p142"/>
          <p:cNvCxnSpPr>
            <a:stCxn id="1486" idx="0"/>
            <a:endCxn id="1489" idx="2"/>
          </p:cNvCxnSpPr>
          <p:nvPr/>
        </p:nvCxnSpPr>
        <p:spPr>
          <a:xfrm rot="10800000">
            <a:off x="7463247" y="2027380"/>
            <a:ext cx="0" cy="510900"/>
          </a:xfrm>
          <a:prstGeom prst="straightConnector1">
            <a:avLst/>
          </a:prstGeom>
          <a:noFill/>
          <a:ln cap="flat" cmpd="sng" w="19050">
            <a:solidFill>
              <a:srgbClr val="595959"/>
            </a:solidFill>
            <a:prstDash val="solid"/>
            <a:round/>
            <a:headEnd len="med" w="med" type="none"/>
            <a:tailEnd len="med" w="med" type="triangle"/>
          </a:ln>
        </p:spPr>
      </p:cxnSp>
      <p:sp>
        <p:nvSpPr>
          <p:cNvPr id="1495" name="Google Shape;1495;p142"/>
          <p:cNvSpPr txBox="1"/>
          <p:nvPr/>
        </p:nvSpPr>
        <p:spPr>
          <a:xfrm>
            <a:off x="4410967" y="101431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label[0]</a:t>
            </a:r>
            <a:endParaRPr/>
          </a:p>
        </p:txBody>
      </p:sp>
      <p:sp>
        <p:nvSpPr>
          <p:cNvPr id="1496" name="Google Shape;1496;p142"/>
          <p:cNvSpPr txBox="1"/>
          <p:nvPr/>
        </p:nvSpPr>
        <p:spPr>
          <a:xfrm>
            <a:off x="5681517" y="1014306"/>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label[1]</a:t>
            </a:r>
            <a:endParaRPr/>
          </a:p>
        </p:txBody>
      </p:sp>
      <p:sp>
        <p:nvSpPr>
          <p:cNvPr id="1497" name="Google Shape;1497;p142"/>
          <p:cNvSpPr txBox="1"/>
          <p:nvPr/>
        </p:nvSpPr>
        <p:spPr>
          <a:xfrm>
            <a:off x="6952067" y="101431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label[2]</a:t>
            </a:r>
            <a:endParaRPr/>
          </a:p>
        </p:txBody>
      </p:sp>
      <p:sp>
        <p:nvSpPr>
          <p:cNvPr id="1498" name="Google Shape;1498;p142"/>
          <p:cNvSpPr txBox="1"/>
          <p:nvPr/>
        </p:nvSpPr>
        <p:spPr>
          <a:xfrm>
            <a:off x="4410967" y="139531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cost</a:t>
            </a:r>
            <a:r>
              <a:rPr baseline="-25000" lang="en"/>
              <a:t>0</a:t>
            </a:r>
            <a:endParaRPr baseline="-25000"/>
          </a:p>
        </p:txBody>
      </p:sp>
      <p:sp>
        <p:nvSpPr>
          <p:cNvPr id="1499" name="Google Shape;1499;p142"/>
          <p:cNvSpPr txBox="1"/>
          <p:nvPr/>
        </p:nvSpPr>
        <p:spPr>
          <a:xfrm>
            <a:off x="5681517" y="1395306"/>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cost</a:t>
            </a:r>
            <a:r>
              <a:rPr baseline="-25000" lang="en">
                <a:solidFill>
                  <a:schemeClr val="dk1"/>
                </a:solidFill>
              </a:rPr>
              <a:t>1</a:t>
            </a:r>
            <a:endParaRPr/>
          </a:p>
        </p:txBody>
      </p:sp>
      <p:sp>
        <p:nvSpPr>
          <p:cNvPr id="1500" name="Google Shape;1500;p142"/>
          <p:cNvSpPr txBox="1"/>
          <p:nvPr/>
        </p:nvSpPr>
        <p:spPr>
          <a:xfrm>
            <a:off x="6952067" y="1395319"/>
            <a:ext cx="1022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cost</a:t>
            </a:r>
            <a:r>
              <a:rPr baseline="-25000" lang="en">
                <a:solidFill>
                  <a:schemeClr val="dk1"/>
                </a:solidFill>
              </a:rPr>
              <a:t>2</a:t>
            </a:r>
            <a:endParaRPr/>
          </a:p>
        </p:txBody>
      </p:sp>
      <p:cxnSp>
        <p:nvCxnSpPr>
          <p:cNvPr id="1501" name="Google Shape;1501;p142"/>
          <p:cNvCxnSpPr/>
          <p:nvPr/>
        </p:nvCxnSpPr>
        <p:spPr>
          <a:xfrm rot="10800000">
            <a:off x="4879950" y="1671275"/>
            <a:ext cx="0" cy="127500"/>
          </a:xfrm>
          <a:prstGeom prst="straightConnector1">
            <a:avLst/>
          </a:prstGeom>
          <a:noFill/>
          <a:ln cap="flat" cmpd="sng" w="9525">
            <a:solidFill>
              <a:schemeClr val="dk2"/>
            </a:solidFill>
            <a:prstDash val="solid"/>
            <a:round/>
            <a:headEnd len="med" w="med" type="none"/>
            <a:tailEnd len="med" w="med" type="triangle"/>
          </a:ln>
        </p:spPr>
      </p:cxnSp>
      <p:cxnSp>
        <p:nvCxnSpPr>
          <p:cNvPr id="1502" name="Google Shape;1502;p142"/>
          <p:cNvCxnSpPr/>
          <p:nvPr/>
        </p:nvCxnSpPr>
        <p:spPr>
          <a:xfrm>
            <a:off x="7421300" y="1297363"/>
            <a:ext cx="600" cy="170700"/>
          </a:xfrm>
          <a:prstGeom prst="straightConnector1">
            <a:avLst/>
          </a:prstGeom>
          <a:noFill/>
          <a:ln cap="flat" cmpd="sng" w="9525">
            <a:solidFill>
              <a:schemeClr val="dk2"/>
            </a:solidFill>
            <a:prstDash val="solid"/>
            <a:round/>
            <a:headEnd len="med" w="med" type="none"/>
            <a:tailEnd len="med" w="med" type="triangle"/>
          </a:ln>
        </p:spPr>
      </p:cxnSp>
      <p:cxnSp>
        <p:nvCxnSpPr>
          <p:cNvPr id="1503" name="Google Shape;1503;p142"/>
          <p:cNvCxnSpPr/>
          <p:nvPr/>
        </p:nvCxnSpPr>
        <p:spPr>
          <a:xfrm>
            <a:off x="4878675" y="1293900"/>
            <a:ext cx="600" cy="170700"/>
          </a:xfrm>
          <a:prstGeom prst="straightConnector1">
            <a:avLst/>
          </a:prstGeom>
          <a:noFill/>
          <a:ln cap="flat" cmpd="sng" w="9525">
            <a:solidFill>
              <a:schemeClr val="dk2"/>
            </a:solidFill>
            <a:prstDash val="solid"/>
            <a:round/>
            <a:headEnd len="med" w="med" type="none"/>
            <a:tailEnd len="med" w="med" type="triangle"/>
          </a:ln>
        </p:spPr>
      </p:cxnSp>
      <p:cxnSp>
        <p:nvCxnSpPr>
          <p:cNvPr id="1504" name="Google Shape;1504;p142"/>
          <p:cNvCxnSpPr/>
          <p:nvPr/>
        </p:nvCxnSpPr>
        <p:spPr>
          <a:xfrm>
            <a:off x="6192425" y="1297375"/>
            <a:ext cx="600" cy="170700"/>
          </a:xfrm>
          <a:prstGeom prst="straightConnector1">
            <a:avLst/>
          </a:prstGeom>
          <a:noFill/>
          <a:ln cap="flat" cmpd="sng" w="9525">
            <a:solidFill>
              <a:schemeClr val="dk2"/>
            </a:solidFill>
            <a:prstDash val="solid"/>
            <a:round/>
            <a:headEnd len="med" w="med" type="none"/>
            <a:tailEnd len="med" w="med" type="triangle"/>
          </a:ln>
        </p:spPr>
      </p:cxnSp>
      <p:cxnSp>
        <p:nvCxnSpPr>
          <p:cNvPr id="1505" name="Google Shape;1505;p142"/>
          <p:cNvCxnSpPr/>
          <p:nvPr/>
        </p:nvCxnSpPr>
        <p:spPr>
          <a:xfrm rot="10800000">
            <a:off x="6171575" y="1671275"/>
            <a:ext cx="0" cy="127500"/>
          </a:xfrm>
          <a:prstGeom prst="straightConnector1">
            <a:avLst/>
          </a:prstGeom>
          <a:noFill/>
          <a:ln cap="flat" cmpd="sng" w="9525">
            <a:solidFill>
              <a:schemeClr val="dk2"/>
            </a:solidFill>
            <a:prstDash val="solid"/>
            <a:round/>
            <a:headEnd len="med" w="med" type="none"/>
            <a:tailEnd len="med" w="med" type="triangle"/>
          </a:ln>
        </p:spPr>
      </p:cxnSp>
      <p:cxnSp>
        <p:nvCxnSpPr>
          <p:cNvPr id="1506" name="Google Shape;1506;p142"/>
          <p:cNvCxnSpPr/>
          <p:nvPr/>
        </p:nvCxnSpPr>
        <p:spPr>
          <a:xfrm rot="10800000">
            <a:off x="7421600" y="1671275"/>
            <a:ext cx="0" cy="127500"/>
          </a:xfrm>
          <a:prstGeom prst="straightConnector1">
            <a:avLst/>
          </a:prstGeom>
          <a:noFill/>
          <a:ln cap="flat" cmpd="sng" w="9525">
            <a:solidFill>
              <a:schemeClr val="dk2"/>
            </a:solidFill>
            <a:prstDash val="solid"/>
            <a:round/>
            <a:headEnd len="med" w="med" type="none"/>
            <a:tailEnd len="med" w="med" type="triangle"/>
          </a:ln>
        </p:spPr>
      </p:cxnSp>
      <p:sp>
        <p:nvSpPr>
          <p:cNvPr id="1507" name="Google Shape;1507;p142"/>
          <p:cNvSpPr txBox="1"/>
          <p:nvPr/>
        </p:nvSpPr>
        <p:spPr>
          <a:xfrm>
            <a:off x="1818752" y="1166725"/>
            <a:ext cx="12651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Total cost F</a:t>
            </a:r>
            <a:endParaRPr baseline="-25000"/>
          </a:p>
        </p:txBody>
      </p:sp>
      <p:sp>
        <p:nvSpPr>
          <p:cNvPr id="1508" name="Google Shape;1508;p142"/>
          <p:cNvSpPr/>
          <p:nvPr/>
        </p:nvSpPr>
        <p:spPr>
          <a:xfrm>
            <a:off x="3101175" y="1435400"/>
            <a:ext cx="1559425" cy="141775"/>
          </a:xfrm>
          <a:custGeom>
            <a:rect b="b" l="l" r="r" t="t"/>
            <a:pathLst>
              <a:path extrusionOk="0" h="5671" w="62377">
                <a:moveTo>
                  <a:pt x="62377" y="5671"/>
                </a:moveTo>
                <a:cubicBezTo>
                  <a:pt x="51981" y="4726"/>
                  <a:pt x="10396" y="945"/>
                  <a:pt x="0" y="0"/>
                </a:cubicBezTo>
              </a:path>
            </a:pathLst>
          </a:custGeom>
          <a:noFill/>
          <a:ln cap="flat" cmpd="sng" w="9525">
            <a:solidFill>
              <a:schemeClr val="dk2"/>
            </a:solidFill>
            <a:prstDash val="solid"/>
            <a:round/>
            <a:headEnd len="med" w="med" type="none"/>
            <a:tailEnd len="med" w="med" type="stealth"/>
          </a:ln>
        </p:spPr>
      </p:sp>
      <p:sp>
        <p:nvSpPr>
          <p:cNvPr id="1509" name="Google Shape;1509;p142"/>
          <p:cNvSpPr/>
          <p:nvPr/>
        </p:nvSpPr>
        <p:spPr>
          <a:xfrm>
            <a:off x="3136600" y="957672"/>
            <a:ext cx="2853075" cy="584050"/>
          </a:xfrm>
          <a:custGeom>
            <a:rect b="b" l="l" r="r" t="t"/>
            <a:pathLst>
              <a:path extrusionOk="0" h="23362" w="114123">
                <a:moveTo>
                  <a:pt x="114123" y="23362"/>
                </a:moveTo>
                <a:cubicBezTo>
                  <a:pt x="112233" y="21708"/>
                  <a:pt x="107862" y="17100"/>
                  <a:pt x="102782" y="13438"/>
                </a:cubicBezTo>
                <a:cubicBezTo>
                  <a:pt x="97702" y="9776"/>
                  <a:pt x="92858" y="3396"/>
                  <a:pt x="83643" y="1388"/>
                </a:cubicBezTo>
                <a:cubicBezTo>
                  <a:pt x="74428" y="-620"/>
                  <a:pt x="59660" y="-148"/>
                  <a:pt x="47492" y="1388"/>
                </a:cubicBezTo>
                <a:cubicBezTo>
                  <a:pt x="35324" y="2924"/>
                  <a:pt x="18548" y="8595"/>
                  <a:pt x="10633" y="10603"/>
                </a:cubicBezTo>
                <a:cubicBezTo>
                  <a:pt x="2718" y="12611"/>
                  <a:pt x="1772" y="12966"/>
                  <a:pt x="0" y="13438"/>
                </a:cubicBezTo>
              </a:path>
            </a:pathLst>
          </a:custGeom>
          <a:noFill/>
          <a:ln cap="flat" cmpd="sng" w="9525">
            <a:solidFill>
              <a:schemeClr val="dk2"/>
            </a:solidFill>
            <a:prstDash val="solid"/>
            <a:round/>
            <a:headEnd len="med" w="med" type="none"/>
            <a:tailEnd len="med" w="med" type="stealth"/>
          </a:ln>
        </p:spPr>
      </p:sp>
      <p:sp>
        <p:nvSpPr>
          <p:cNvPr id="1510" name="Google Shape;1510;p142"/>
          <p:cNvSpPr/>
          <p:nvPr/>
        </p:nvSpPr>
        <p:spPr>
          <a:xfrm>
            <a:off x="3136600" y="1329075"/>
            <a:ext cx="4075812" cy="230375"/>
          </a:xfrm>
          <a:custGeom>
            <a:rect b="b" l="l" r="r" t="t"/>
            <a:pathLst>
              <a:path extrusionOk="0" h="9215" w="160197">
                <a:moveTo>
                  <a:pt x="160197" y="9215"/>
                </a:moveTo>
                <a:cubicBezTo>
                  <a:pt x="155471" y="8152"/>
                  <a:pt x="143657" y="4253"/>
                  <a:pt x="131843" y="2835"/>
                </a:cubicBezTo>
                <a:cubicBezTo>
                  <a:pt x="120029" y="1417"/>
                  <a:pt x="100891" y="1063"/>
                  <a:pt x="89313" y="709"/>
                </a:cubicBezTo>
                <a:cubicBezTo>
                  <a:pt x="77735" y="355"/>
                  <a:pt x="73837" y="827"/>
                  <a:pt x="62377" y="709"/>
                </a:cubicBezTo>
                <a:cubicBezTo>
                  <a:pt x="50918" y="591"/>
                  <a:pt x="30952" y="0"/>
                  <a:pt x="20556" y="0"/>
                </a:cubicBezTo>
                <a:cubicBezTo>
                  <a:pt x="10160" y="0"/>
                  <a:pt x="3426" y="591"/>
                  <a:pt x="0" y="709"/>
                </a:cubicBezTo>
              </a:path>
            </a:pathLst>
          </a:custGeom>
          <a:noFill/>
          <a:ln cap="flat" cmpd="sng" w="9525">
            <a:solidFill>
              <a:schemeClr val="dk2"/>
            </a:solidFill>
            <a:prstDash val="solid"/>
            <a:round/>
            <a:headEnd len="med" w="med" type="none"/>
            <a:tailEnd len="med" w="med" type="stealth"/>
          </a:ln>
        </p:spPr>
      </p:sp>
      <p:pic>
        <p:nvPicPr>
          <p:cNvPr id="1511" name="Google Shape;1511;p142"/>
          <p:cNvPicPr preferRelativeResize="0"/>
          <p:nvPr/>
        </p:nvPicPr>
        <p:blipFill>
          <a:blip r:embed="rId3">
            <a:alphaModFix/>
          </a:blip>
          <a:stretch>
            <a:fillRect/>
          </a:stretch>
        </p:blipFill>
        <p:spPr>
          <a:xfrm>
            <a:off x="456162" y="2230239"/>
            <a:ext cx="3382363" cy="409963"/>
          </a:xfrm>
          <a:prstGeom prst="rect">
            <a:avLst/>
          </a:prstGeom>
          <a:noFill/>
          <a:ln>
            <a:noFill/>
          </a:ln>
        </p:spPr>
      </p:pic>
      <p:pic>
        <p:nvPicPr>
          <p:cNvPr id="1512" name="Google Shape;1512;p142"/>
          <p:cNvPicPr preferRelativeResize="0"/>
          <p:nvPr/>
        </p:nvPicPr>
        <p:blipFill>
          <a:blip r:embed="rId4">
            <a:alphaModFix/>
          </a:blip>
          <a:stretch>
            <a:fillRect/>
          </a:stretch>
        </p:blipFill>
        <p:spPr>
          <a:xfrm>
            <a:off x="520093" y="2676150"/>
            <a:ext cx="2287082" cy="409950"/>
          </a:xfrm>
          <a:prstGeom prst="rect">
            <a:avLst/>
          </a:prstGeom>
          <a:noFill/>
          <a:ln>
            <a:noFill/>
          </a:ln>
        </p:spPr>
      </p:pic>
      <p:grpSp>
        <p:nvGrpSpPr>
          <p:cNvPr id="1513" name="Google Shape;1513;p142"/>
          <p:cNvGrpSpPr/>
          <p:nvPr/>
        </p:nvGrpSpPr>
        <p:grpSpPr>
          <a:xfrm>
            <a:off x="3613213" y="2907700"/>
            <a:ext cx="4474838" cy="1688425"/>
            <a:chOff x="3613213" y="2907700"/>
            <a:chExt cx="4474838" cy="1688425"/>
          </a:xfrm>
        </p:grpSpPr>
        <p:pic>
          <p:nvPicPr>
            <p:cNvPr id="1514" name="Google Shape;1514;p142"/>
            <p:cNvPicPr preferRelativeResize="0"/>
            <p:nvPr/>
          </p:nvPicPr>
          <p:blipFill>
            <a:blip r:embed="rId5">
              <a:alphaModFix/>
            </a:blip>
            <a:stretch>
              <a:fillRect/>
            </a:stretch>
          </p:blipFill>
          <p:spPr>
            <a:xfrm>
              <a:off x="3613213" y="4157625"/>
              <a:ext cx="276300" cy="276300"/>
            </a:xfrm>
            <a:prstGeom prst="rect">
              <a:avLst/>
            </a:prstGeom>
            <a:noFill/>
            <a:ln>
              <a:noFill/>
            </a:ln>
          </p:spPr>
        </p:pic>
        <p:sp>
          <p:nvSpPr>
            <p:cNvPr id="1515" name="Google Shape;1515;p142"/>
            <p:cNvSpPr/>
            <p:nvPr/>
          </p:nvSpPr>
          <p:spPr>
            <a:xfrm>
              <a:off x="3776525" y="2942450"/>
              <a:ext cx="556075" cy="1193200"/>
            </a:xfrm>
            <a:custGeom>
              <a:rect b="b" l="l" r="r" t="t"/>
              <a:pathLst>
                <a:path extrusionOk="0" h="47728" w="22243">
                  <a:moveTo>
                    <a:pt x="0" y="47728"/>
                  </a:moveTo>
                  <a:cubicBezTo>
                    <a:pt x="618" y="45488"/>
                    <a:pt x="1699" y="38538"/>
                    <a:pt x="3707" y="34290"/>
                  </a:cubicBezTo>
                  <a:cubicBezTo>
                    <a:pt x="5715" y="30042"/>
                    <a:pt x="8959" y="27957"/>
                    <a:pt x="12048" y="22242"/>
                  </a:cubicBezTo>
                  <a:cubicBezTo>
                    <a:pt x="15137" y="16527"/>
                    <a:pt x="20544" y="3707"/>
                    <a:pt x="22243" y="0"/>
                  </a:cubicBezTo>
                </a:path>
              </a:pathLst>
            </a:custGeom>
            <a:noFill/>
            <a:ln cap="flat" cmpd="sng" w="9525">
              <a:solidFill>
                <a:schemeClr val="dk2"/>
              </a:solidFill>
              <a:prstDash val="solid"/>
              <a:round/>
              <a:headEnd len="med" w="med" type="none"/>
              <a:tailEnd len="med" w="med" type="triangle"/>
            </a:ln>
          </p:spPr>
        </p:sp>
        <p:sp>
          <p:nvSpPr>
            <p:cNvPr id="1516" name="Google Shape;1516;p142"/>
            <p:cNvSpPr/>
            <p:nvPr/>
          </p:nvSpPr>
          <p:spPr>
            <a:xfrm>
              <a:off x="3915550" y="2907700"/>
              <a:ext cx="1548450" cy="1424900"/>
            </a:xfrm>
            <a:custGeom>
              <a:rect b="b" l="l" r="r" t="t"/>
              <a:pathLst>
                <a:path extrusionOk="0" h="56996" w="61938">
                  <a:moveTo>
                    <a:pt x="0" y="56996"/>
                  </a:moveTo>
                  <a:cubicBezTo>
                    <a:pt x="6178" y="56919"/>
                    <a:pt x="28807" y="56996"/>
                    <a:pt x="37070" y="56532"/>
                  </a:cubicBezTo>
                  <a:cubicBezTo>
                    <a:pt x="45334" y="56069"/>
                    <a:pt x="45797" y="56146"/>
                    <a:pt x="49581" y="54215"/>
                  </a:cubicBezTo>
                  <a:cubicBezTo>
                    <a:pt x="53365" y="52284"/>
                    <a:pt x="58077" y="49659"/>
                    <a:pt x="59776" y="44948"/>
                  </a:cubicBezTo>
                  <a:cubicBezTo>
                    <a:pt x="61475" y="40237"/>
                    <a:pt x="59467" y="31896"/>
                    <a:pt x="59776" y="25949"/>
                  </a:cubicBezTo>
                  <a:cubicBezTo>
                    <a:pt x="60085" y="20002"/>
                    <a:pt x="61320" y="13593"/>
                    <a:pt x="61629" y="9268"/>
                  </a:cubicBezTo>
                  <a:cubicBezTo>
                    <a:pt x="61938" y="4943"/>
                    <a:pt x="61629" y="1545"/>
                    <a:pt x="61629" y="0"/>
                  </a:cubicBezTo>
                </a:path>
              </a:pathLst>
            </a:custGeom>
            <a:noFill/>
            <a:ln cap="flat" cmpd="sng" w="9525">
              <a:solidFill>
                <a:schemeClr val="dk2"/>
              </a:solidFill>
              <a:prstDash val="solid"/>
              <a:round/>
              <a:headEnd len="med" w="med" type="none"/>
              <a:tailEnd len="med" w="med" type="triangle"/>
            </a:ln>
          </p:spPr>
        </p:sp>
        <p:sp>
          <p:nvSpPr>
            <p:cNvPr id="1517" name="Google Shape;1517;p142"/>
            <p:cNvSpPr/>
            <p:nvPr/>
          </p:nvSpPr>
          <p:spPr>
            <a:xfrm>
              <a:off x="3880800" y="2942450"/>
              <a:ext cx="2937600" cy="1478950"/>
            </a:xfrm>
            <a:custGeom>
              <a:rect b="b" l="l" r="r" t="t"/>
              <a:pathLst>
                <a:path extrusionOk="0" h="59158" w="117504">
                  <a:moveTo>
                    <a:pt x="0" y="58849"/>
                  </a:moveTo>
                  <a:cubicBezTo>
                    <a:pt x="10194" y="58849"/>
                    <a:pt x="46261" y="59158"/>
                    <a:pt x="61166" y="58849"/>
                  </a:cubicBezTo>
                  <a:cubicBezTo>
                    <a:pt x="76071" y="58540"/>
                    <a:pt x="82018" y="58077"/>
                    <a:pt x="89432" y="56996"/>
                  </a:cubicBezTo>
                  <a:cubicBezTo>
                    <a:pt x="96846" y="55915"/>
                    <a:pt x="101557" y="55683"/>
                    <a:pt x="105650" y="52362"/>
                  </a:cubicBezTo>
                  <a:cubicBezTo>
                    <a:pt x="109743" y="49041"/>
                    <a:pt x="112060" y="43480"/>
                    <a:pt x="113991" y="37070"/>
                  </a:cubicBezTo>
                  <a:cubicBezTo>
                    <a:pt x="115922" y="30660"/>
                    <a:pt x="116694" y="20079"/>
                    <a:pt x="117234" y="13901"/>
                  </a:cubicBezTo>
                  <a:cubicBezTo>
                    <a:pt x="117775" y="7723"/>
                    <a:pt x="117234" y="2317"/>
                    <a:pt x="117234" y="0"/>
                  </a:cubicBezTo>
                </a:path>
              </a:pathLst>
            </a:custGeom>
            <a:noFill/>
            <a:ln cap="flat" cmpd="sng" w="9525">
              <a:solidFill>
                <a:schemeClr val="dk2"/>
              </a:solidFill>
              <a:prstDash val="solid"/>
              <a:round/>
              <a:headEnd len="med" w="med" type="none"/>
              <a:tailEnd len="med" w="med" type="triangle"/>
            </a:ln>
          </p:spPr>
        </p:sp>
        <p:sp>
          <p:nvSpPr>
            <p:cNvPr id="1518" name="Google Shape;1518;p142"/>
            <p:cNvSpPr/>
            <p:nvPr/>
          </p:nvSpPr>
          <p:spPr>
            <a:xfrm>
              <a:off x="3846050" y="2977200"/>
              <a:ext cx="4242000" cy="1618925"/>
            </a:xfrm>
            <a:custGeom>
              <a:rect b="b" l="l" r="r" t="t"/>
              <a:pathLst>
                <a:path extrusionOk="0" h="64757" w="169680">
                  <a:moveTo>
                    <a:pt x="0" y="60703"/>
                  </a:moveTo>
                  <a:cubicBezTo>
                    <a:pt x="9654" y="61244"/>
                    <a:pt x="36761" y="63406"/>
                    <a:pt x="57922" y="63946"/>
                  </a:cubicBezTo>
                  <a:cubicBezTo>
                    <a:pt x="79083" y="64487"/>
                    <a:pt x="111442" y="65413"/>
                    <a:pt x="126965" y="63946"/>
                  </a:cubicBezTo>
                  <a:cubicBezTo>
                    <a:pt x="142488" y="62479"/>
                    <a:pt x="144188" y="60934"/>
                    <a:pt x="151061" y="55142"/>
                  </a:cubicBezTo>
                  <a:cubicBezTo>
                    <a:pt x="157935" y="49350"/>
                    <a:pt x="165271" y="36298"/>
                    <a:pt x="168206" y="29193"/>
                  </a:cubicBezTo>
                  <a:cubicBezTo>
                    <a:pt x="171141" y="22088"/>
                    <a:pt x="168592" y="17377"/>
                    <a:pt x="168669" y="12511"/>
                  </a:cubicBezTo>
                  <a:cubicBezTo>
                    <a:pt x="168746" y="7646"/>
                    <a:pt x="168669" y="2085"/>
                    <a:pt x="168669" y="0"/>
                  </a:cubicBezTo>
                </a:path>
              </a:pathLst>
            </a:custGeom>
            <a:noFill/>
            <a:ln cap="flat" cmpd="sng" w="9525">
              <a:solidFill>
                <a:schemeClr val="dk2"/>
              </a:solidFill>
              <a:prstDash val="solid"/>
              <a:round/>
              <a:headEnd len="med" w="med" type="none"/>
              <a:tailEnd len="med" w="med" type="triangle"/>
            </a:ln>
          </p:spPr>
        </p:sp>
      </p:grpSp>
      <p:pic>
        <p:nvPicPr>
          <p:cNvPr id="1519" name="Google Shape;1519;p142"/>
          <p:cNvPicPr preferRelativeResize="0"/>
          <p:nvPr/>
        </p:nvPicPr>
        <p:blipFill>
          <a:blip r:embed="rId6">
            <a:alphaModFix/>
          </a:blip>
          <a:stretch>
            <a:fillRect/>
          </a:stretch>
        </p:blipFill>
        <p:spPr>
          <a:xfrm>
            <a:off x="915554" y="3911850"/>
            <a:ext cx="2324623" cy="822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sp>
        <p:nvSpPr>
          <p:cNvPr id="1524" name="Google Shape;1524;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525" name="Google Shape;1525;p14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solidFill>
                  <a:srgbClr val="999999"/>
                </a:solidFill>
              </a:rPr>
              <a:t>Motivation: Why Sequence Models?</a:t>
            </a:r>
            <a:endParaRPr>
              <a:solidFill>
                <a:srgbClr val="999999"/>
              </a:solidFill>
            </a:endParaRPr>
          </a:p>
          <a:p>
            <a:pPr indent="0" lvl="0" marL="0" rtl="0" algn="l">
              <a:lnSpc>
                <a:spcPct val="150000"/>
              </a:lnSpc>
              <a:spcBef>
                <a:spcPts val="1600"/>
              </a:spcBef>
              <a:spcAft>
                <a:spcPts val="0"/>
              </a:spcAft>
              <a:buNone/>
            </a:pPr>
            <a:r>
              <a:rPr lang="en">
                <a:solidFill>
                  <a:srgbClr val="999999"/>
                </a:solidFill>
              </a:rPr>
              <a:t>Recurrent Neural Networks: Overview</a:t>
            </a:r>
            <a:endParaRPr>
              <a:solidFill>
                <a:srgbClr val="999999"/>
              </a:solidFill>
            </a:endParaRPr>
          </a:p>
          <a:p>
            <a:pPr indent="0" lvl="0" marL="0" rtl="0" algn="l">
              <a:lnSpc>
                <a:spcPct val="150000"/>
              </a:lnSpc>
              <a:spcBef>
                <a:spcPts val="1600"/>
              </a:spcBef>
              <a:spcAft>
                <a:spcPts val="0"/>
              </a:spcAft>
              <a:buNone/>
            </a:pPr>
            <a:r>
              <a:rPr lang="en">
                <a:solidFill>
                  <a:srgbClr val="38761D"/>
                </a:solidFill>
              </a:rPr>
              <a:t>Recurrent Neural Network Architectures</a:t>
            </a:r>
            <a:endParaRPr>
              <a:solidFill>
                <a:srgbClr val="38761D"/>
              </a:solidFill>
            </a:endParaRPr>
          </a:p>
          <a:p>
            <a:pPr indent="0" lvl="0" marL="0" rtl="0" algn="l">
              <a:lnSpc>
                <a:spcPct val="150000"/>
              </a:lnSpc>
              <a:spcBef>
                <a:spcPts val="1600"/>
              </a:spcBef>
              <a:spcAft>
                <a:spcPts val="1600"/>
              </a:spcAft>
              <a:buNone/>
            </a:pPr>
            <a:r>
              <a:rPr lang="en">
                <a:solidFill>
                  <a:srgbClr val="999999"/>
                </a:solidFill>
              </a:rPr>
              <a:t>Types of RNN Cells</a:t>
            </a:r>
            <a:endParaRPr>
              <a:solidFill>
                <a:srgbClr val="999999"/>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9" name="Shape 1529"/>
        <p:cNvGrpSpPr/>
        <p:nvPr/>
      </p:nvGrpSpPr>
      <p:grpSpPr>
        <a:xfrm>
          <a:off x="0" y="0"/>
          <a:ext cx="0" cy="0"/>
          <a:chOff x="0" y="0"/>
          <a:chExt cx="0" cy="0"/>
        </a:xfrm>
      </p:grpSpPr>
      <p:sp>
        <p:nvSpPr>
          <p:cNvPr id="1530" name="Google Shape;1530;p144"/>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NNs</a:t>
            </a:r>
            <a:endParaRPr/>
          </a:p>
        </p:txBody>
      </p:sp>
      <p:sp>
        <p:nvSpPr>
          <p:cNvPr id="1531" name="Google Shape;1531;p144"/>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[2].</a:t>
            </a:r>
            <a:endParaRPr i="1"/>
          </a:p>
        </p:txBody>
      </p:sp>
      <p:pic>
        <p:nvPicPr>
          <p:cNvPr id="1532" name="Google Shape;1532;p144"/>
          <p:cNvPicPr preferRelativeResize="0"/>
          <p:nvPr/>
        </p:nvPicPr>
        <p:blipFill>
          <a:blip r:embed="rId3">
            <a:alphaModFix/>
          </a:blip>
          <a:stretch>
            <a:fillRect/>
          </a:stretch>
        </p:blipFill>
        <p:spPr>
          <a:xfrm>
            <a:off x="0" y="1140635"/>
            <a:ext cx="9143998" cy="28622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to another text</a:t>
            </a:r>
            <a:endParaRPr/>
          </a:p>
        </p:txBody>
      </p:sp>
      <p:sp>
        <p:nvSpPr>
          <p:cNvPr id="158" name="Google Shape;158;p28"/>
          <p:cNvSpPr txBox="1"/>
          <p:nvPr/>
        </p:nvSpPr>
        <p:spPr>
          <a:xfrm>
            <a:off x="6372325" y="153056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translation</a:t>
            </a:r>
            <a:endParaRPr>
              <a:solidFill>
                <a:schemeClr val="dk2"/>
              </a:solidFill>
            </a:endParaRPr>
          </a:p>
        </p:txBody>
      </p:sp>
      <p:sp>
        <p:nvSpPr>
          <p:cNvPr id="159" name="Google Shape;159;p28"/>
          <p:cNvSpPr txBox="1"/>
          <p:nvPr/>
        </p:nvSpPr>
        <p:spPr>
          <a:xfrm>
            <a:off x="6372325" y="206456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question-answering</a:t>
            </a:r>
            <a:endParaRPr>
              <a:solidFill>
                <a:schemeClr val="dk2"/>
              </a:solidFill>
            </a:endParaRPr>
          </a:p>
        </p:txBody>
      </p:sp>
      <p:sp>
        <p:nvSpPr>
          <p:cNvPr id="160" name="Google Shape;160;p28"/>
          <p:cNvSpPr txBox="1"/>
          <p:nvPr/>
        </p:nvSpPr>
        <p:spPr>
          <a:xfrm>
            <a:off x="2796750" y="1530575"/>
            <a:ext cx="3293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from one language to another</a:t>
            </a:r>
            <a:endParaRPr>
              <a:solidFill>
                <a:schemeClr val="dk2"/>
              </a:solidFill>
            </a:endParaRPr>
          </a:p>
        </p:txBody>
      </p:sp>
      <p:sp>
        <p:nvSpPr>
          <p:cNvPr id="161" name="Google Shape;161;p28"/>
          <p:cNvSpPr txBox="1"/>
          <p:nvPr/>
        </p:nvSpPr>
        <p:spPr>
          <a:xfrm>
            <a:off x="2796750" y="2063975"/>
            <a:ext cx="36225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from question to answer</a:t>
            </a:r>
            <a:endParaRPr>
              <a:solidFill>
                <a:schemeClr val="dk2"/>
              </a:solidFill>
            </a:endParaRPr>
          </a:p>
        </p:txBody>
      </p:sp>
      <p:sp>
        <p:nvSpPr>
          <p:cNvPr id="162" name="Google Shape;162;p28"/>
          <p:cNvSpPr txBox="1"/>
          <p:nvPr/>
        </p:nvSpPr>
        <p:spPr>
          <a:xfrm>
            <a:off x="2753275" y="2598575"/>
            <a:ext cx="36225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from text to its shortened version</a:t>
            </a:r>
            <a:endParaRPr>
              <a:solidFill>
                <a:schemeClr val="dk2"/>
              </a:solidFill>
            </a:endParaRPr>
          </a:p>
        </p:txBody>
      </p:sp>
      <p:sp>
        <p:nvSpPr>
          <p:cNvPr id="163" name="Google Shape;163;p28"/>
          <p:cNvSpPr txBox="1"/>
          <p:nvPr/>
        </p:nvSpPr>
        <p:spPr>
          <a:xfrm>
            <a:off x="2590925" y="3133175"/>
            <a:ext cx="36225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text continuation (e.g. SmartCompose)</a:t>
            </a:r>
            <a:endParaRPr>
              <a:solidFill>
                <a:schemeClr val="dk2"/>
              </a:solidFill>
            </a:endParaRPr>
          </a:p>
        </p:txBody>
      </p:sp>
      <p:sp>
        <p:nvSpPr>
          <p:cNvPr id="164" name="Google Shape;164;p28"/>
          <p:cNvSpPr txBox="1"/>
          <p:nvPr/>
        </p:nvSpPr>
        <p:spPr>
          <a:xfrm>
            <a:off x="3565950" y="1069125"/>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new text</a:t>
            </a:r>
            <a:endParaRPr b="1">
              <a:solidFill>
                <a:schemeClr val="dk2"/>
              </a:solidFill>
            </a:endParaRPr>
          </a:p>
        </p:txBody>
      </p:sp>
      <p:sp>
        <p:nvSpPr>
          <p:cNvPr id="165" name="Google Shape;165;p28"/>
          <p:cNvSpPr txBox="1"/>
          <p:nvPr/>
        </p:nvSpPr>
        <p:spPr>
          <a:xfrm>
            <a:off x="6360150" y="1069125"/>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problem</a:t>
            </a:r>
            <a:endParaRPr b="1">
              <a:solidFill>
                <a:schemeClr val="dk2"/>
              </a:solidFill>
            </a:endParaRPr>
          </a:p>
        </p:txBody>
      </p:sp>
      <p:sp>
        <p:nvSpPr>
          <p:cNvPr id="166" name="Google Shape;166;p28"/>
          <p:cNvSpPr/>
          <p:nvPr/>
        </p:nvSpPr>
        <p:spPr>
          <a:xfrm>
            <a:off x="76200" y="1901250"/>
            <a:ext cx="1237500" cy="8982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text</a:t>
            </a:r>
            <a:endParaRPr>
              <a:solidFill>
                <a:schemeClr val="dk2"/>
              </a:solidFill>
            </a:endParaRPr>
          </a:p>
        </p:txBody>
      </p:sp>
      <p:sp>
        <p:nvSpPr>
          <p:cNvPr id="167" name="Google Shape;167;p28"/>
          <p:cNvSpPr/>
          <p:nvPr/>
        </p:nvSpPr>
        <p:spPr>
          <a:xfrm>
            <a:off x="1272575" y="2305050"/>
            <a:ext cx="298500" cy="25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8" name="Google Shape;168;p28"/>
          <p:cNvSpPr/>
          <p:nvPr/>
        </p:nvSpPr>
        <p:spPr>
          <a:xfrm>
            <a:off x="1571075" y="1901250"/>
            <a:ext cx="1237500" cy="8982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new text</a:t>
            </a:r>
            <a:endParaRPr>
              <a:solidFill>
                <a:schemeClr val="dk2"/>
              </a:solidFill>
            </a:endParaRPr>
          </a:p>
        </p:txBody>
      </p:sp>
      <p:sp>
        <p:nvSpPr>
          <p:cNvPr id="169" name="Google Shape;169;p28"/>
          <p:cNvSpPr txBox="1"/>
          <p:nvPr/>
        </p:nvSpPr>
        <p:spPr>
          <a:xfrm>
            <a:off x="6396663" y="259856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text summarization</a:t>
            </a:r>
            <a:endParaRPr>
              <a:solidFill>
                <a:schemeClr val="dk2"/>
              </a:solidFill>
            </a:endParaRPr>
          </a:p>
        </p:txBody>
      </p:sp>
      <p:sp>
        <p:nvSpPr>
          <p:cNvPr id="170" name="Google Shape;170;p28"/>
          <p:cNvSpPr txBox="1"/>
          <p:nvPr/>
        </p:nvSpPr>
        <p:spPr>
          <a:xfrm>
            <a:off x="6396663" y="316488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language modeling</a:t>
            </a:r>
            <a:endParaRPr>
              <a:solidFill>
                <a:schemeClr val="dk2"/>
              </a:solidFill>
            </a:endParaRPr>
          </a:p>
        </p:txBody>
      </p:sp>
      <p:sp>
        <p:nvSpPr>
          <p:cNvPr id="171" name="Google Shape;171;p28"/>
          <p:cNvSpPr txBox="1"/>
          <p:nvPr/>
        </p:nvSpPr>
        <p:spPr>
          <a:xfrm>
            <a:off x="6360150" y="366656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paraphrase generation</a:t>
            </a:r>
            <a:endParaRPr>
              <a:solidFill>
                <a:schemeClr val="dk2"/>
              </a:solidFill>
            </a:endParaRPr>
          </a:p>
        </p:txBody>
      </p:sp>
      <p:sp>
        <p:nvSpPr>
          <p:cNvPr id="172" name="Google Shape;172;p28"/>
          <p:cNvSpPr txBox="1"/>
          <p:nvPr/>
        </p:nvSpPr>
        <p:spPr>
          <a:xfrm>
            <a:off x="2693950" y="3681100"/>
            <a:ext cx="36225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generating text rewrites</a:t>
            </a:r>
            <a:endParaRPr>
              <a:solidFill>
                <a:schemeClr val="dk2"/>
              </a:solidFill>
            </a:endParaRPr>
          </a:p>
        </p:txBody>
      </p:sp>
      <p:sp>
        <p:nvSpPr>
          <p:cNvPr id="173" name="Google Shape;17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Many to Many</a:t>
            </a:r>
            <a:endParaRPr/>
          </a:p>
        </p:txBody>
      </p:sp>
      <p:sp>
        <p:nvSpPr>
          <p:cNvPr id="1538" name="Google Shape;1538;p145"/>
          <p:cNvSpPr txBox="1"/>
          <p:nvPr>
            <p:ph idx="1" type="body"/>
          </p:nvPr>
        </p:nvSpPr>
        <p:spPr>
          <a:xfrm>
            <a:off x="5097900" y="1281950"/>
            <a:ext cx="3702600" cy="317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a:t>
            </a:r>
            <a:r>
              <a:rPr lang="en">
                <a:solidFill>
                  <a:srgbClr val="B45F06"/>
                </a:solidFill>
              </a:rPr>
              <a:t>speech recognition</a:t>
            </a:r>
            <a:endParaRPr>
              <a:solidFill>
                <a:srgbClr val="B45F06"/>
              </a:solidFill>
            </a:endParaRPr>
          </a:p>
          <a:p>
            <a:pPr indent="0" lvl="0" marL="0" rtl="0" algn="l">
              <a:spcBef>
                <a:spcPts val="1600"/>
              </a:spcBef>
              <a:spcAft>
                <a:spcPts val="0"/>
              </a:spcAft>
              <a:buNone/>
            </a:pPr>
            <a:r>
              <a:rPr lang="en"/>
              <a:t>Input: </a:t>
            </a:r>
            <a:r>
              <a:rPr lang="en">
                <a:solidFill>
                  <a:srgbClr val="0B5394"/>
                </a:solidFill>
              </a:rPr>
              <a:t>windowed audio</a:t>
            </a:r>
            <a:endParaRPr>
              <a:solidFill>
                <a:srgbClr val="0B5394"/>
              </a:solidFill>
            </a:endParaRPr>
          </a:p>
          <a:p>
            <a:pPr indent="0" lvl="0" marL="0" rtl="0" algn="l">
              <a:spcBef>
                <a:spcPts val="1600"/>
              </a:spcBef>
              <a:spcAft>
                <a:spcPts val="1600"/>
              </a:spcAft>
              <a:buNone/>
            </a:pPr>
            <a:r>
              <a:rPr lang="en">
                <a:solidFill>
                  <a:srgbClr val="666666"/>
                </a:solidFill>
              </a:rPr>
              <a:t>Output: </a:t>
            </a:r>
            <a:r>
              <a:rPr lang="en">
                <a:solidFill>
                  <a:srgbClr val="CC0000"/>
                </a:solidFill>
              </a:rPr>
              <a:t>sequence of letters</a:t>
            </a:r>
            <a:endParaRPr>
              <a:solidFill>
                <a:srgbClr val="CC0000"/>
              </a:solidFill>
            </a:endParaRPr>
          </a:p>
        </p:txBody>
      </p:sp>
      <p:grpSp>
        <p:nvGrpSpPr>
          <p:cNvPr id="1539" name="Google Shape;1539;p145"/>
          <p:cNvGrpSpPr/>
          <p:nvPr/>
        </p:nvGrpSpPr>
        <p:grpSpPr>
          <a:xfrm>
            <a:off x="1236362" y="1734038"/>
            <a:ext cx="2587175" cy="2132612"/>
            <a:chOff x="1236362" y="1734038"/>
            <a:chExt cx="2587175" cy="2132612"/>
          </a:xfrm>
        </p:grpSpPr>
        <p:grpSp>
          <p:nvGrpSpPr>
            <p:cNvPr id="1540" name="Google Shape;1540;p145"/>
            <p:cNvGrpSpPr/>
            <p:nvPr/>
          </p:nvGrpSpPr>
          <p:grpSpPr>
            <a:xfrm>
              <a:off x="1236362" y="1734058"/>
              <a:ext cx="2570461" cy="2132592"/>
              <a:chOff x="2268987" y="2130158"/>
              <a:chExt cx="2570461" cy="2132592"/>
            </a:xfrm>
          </p:grpSpPr>
          <p:cxnSp>
            <p:nvCxnSpPr>
              <p:cNvPr id="1541" name="Google Shape;1541;p145"/>
              <p:cNvCxnSpPr>
                <a:stCxn id="1542" idx="3"/>
                <a:endCxn id="1543" idx="1"/>
              </p:cNvCxnSpPr>
              <p:nvPr/>
            </p:nvCxnSpPr>
            <p:spPr>
              <a:xfrm>
                <a:off x="2925262" y="3212654"/>
                <a:ext cx="300900" cy="0"/>
              </a:xfrm>
              <a:prstGeom prst="straightConnector1">
                <a:avLst/>
              </a:prstGeom>
              <a:noFill/>
              <a:ln cap="flat" cmpd="sng" w="19050">
                <a:solidFill>
                  <a:srgbClr val="595959"/>
                </a:solidFill>
                <a:prstDash val="solid"/>
                <a:round/>
                <a:headEnd len="med" w="med" type="none"/>
                <a:tailEnd len="med" w="med" type="triangle"/>
              </a:ln>
            </p:spPr>
          </p:cxnSp>
          <p:cxnSp>
            <p:nvCxnSpPr>
              <p:cNvPr id="1544" name="Google Shape;1544;p145"/>
              <p:cNvCxnSpPr>
                <a:stCxn id="1543" idx="3"/>
                <a:endCxn id="1545" idx="1"/>
              </p:cNvCxnSpPr>
              <p:nvPr/>
            </p:nvCxnSpPr>
            <p:spPr>
              <a:xfrm>
                <a:off x="3882355" y="3212654"/>
                <a:ext cx="300900" cy="0"/>
              </a:xfrm>
              <a:prstGeom prst="straightConnector1">
                <a:avLst/>
              </a:prstGeom>
              <a:noFill/>
              <a:ln cap="flat" cmpd="sng" w="19050">
                <a:solidFill>
                  <a:srgbClr val="595959"/>
                </a:solidFill>
                <a:prstDash val="solid"/>
                <a:round/>
                <a:headEnd len="med" w="med" type="none"/>
                <a:tailEnd len="med" w="med" type="triangle"/>
              </a:ln>
            </p:spPr>
          </p:cxnSp>
          <p:grpSp>
            <p:nvGrpSpPr>
              <p:cNvPr id="1546" name="Google Shape;1546;p145"/>
              <p:cNvGrpSpPr/>
              <p:nvPr/>
            </p:nvGrpSpPr>
            <p:grpSpPr>
              <a:xfrm>
                <a:off x="2268987" y="2130158"/>
                <a:ext cx="656275" cy="2132592"/>
                <a:chOff x="1427305" y="1431875"/>
                <a:chExt cx="871200" cy="2831000"/>
              </a:xfrm>
            </p:grpSpPr>
            <p:cxnSp>
              <p:nvCxnSpPr>
                <p:cNvPr id="1547" name="Google Shape;1547;p145"/>
                <p:cNvCxnSpPr>
                  <a:stCxn id="1548" idx="0"/>
                  <a:endCxn id="1542" idx="2"/>
                </p:cNvCxnSpPr>
                <p:nvPr/>
              </p:nvCxnSpPr>
              <p:spPr>
                <a:xfrm rot="10800000">
                  <a:off x="1862905" y="3199480"/>
                  <a:ext cx="0" cy="490500"/>
                </a:xfrm>
                <a:prstGeom prst="straightConnector1">
                  <a:avLst/>
                </a:prstGeom>
                <a:noFill/>
                <a:ln cap="flat" cmpd="sng" w="19050">
                  <a:solidFill>
                    <a:srgbClr val="595959"/>
                  </a:solidFill>
                  <a:prstDash val="solid"/>
                  <a:round/>
                  <a:headEnd len="med" w="med" type="none"/>
                  <a:tailEnd len="med" w="med" type="triangle"/>
                </a:ln>
              </p:spPr>
            </p:cxnSp>
            <p:cxnSp>
              <p:nvCxnSpPr>
                <p:cNvPr id="1549" name="Google Shape;1549;p145"/>
                <p:cNvCxnSpPr>
                  <a:stCxn id="1542" idx="0"/>
                  <a:endCxn id="1550" idx="2"/>
                </p:cNvCxnSpPr>
                <p:nvPr/>
              </p:nvCxnSpPr>
              <p:spPr>
                <a:xfrm rot="10800000">
                  <a:off x="1862905" y="2027380"/>
                  <a:ext cx="0" cy="510900"/>
                </a:xfrm>
                <a:prstGeom prst="straightConnector1">
                  <a:avLst/>
                </a:prstGeom>
                <a:noFill/>
                <a:ln cap="flat" cmpd="sng" w="19050">
                  <a:solidFill>
                    <a:srgbClr val="595959"/>
                  </a:solidFill>
                  <a:prstDash val="solid"/>
                  <a:round/>
                  <a:headEnd len="med" w="med" type="none"/>
                  <a:tailEnd len="med" w="med" type="triangle"/>
                </a:ln>
              </p:spPr>
            </p:cxnSp>
            <p:sp>
              <p:nvSpPr>
                <p:cNvPr id="1542" name="Google Shape;1542;p145"/>
                <p:cNvSpPr/>
                <p:nvPr/>
              </p:nvSpPr>
              <p:spPr>
                <a:xfrm>
                  <a:off x="1427305"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1" name="Google Shape;1551;p145"/>
                <p:cNvSpPr/>
                <p:nvPr/>
              </p:nvSpPr>
              <p:spPr>
                <a:xfrm>
                  <a:off x="1576550"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45"/>
                <p:cNvSpPr/>
                <p:nvPr/>
              </p:nvSpPr>
              <p:spPr>
                <a:xfrm>
                  <a:off x="1518725" y="1431875"/>
                  <a:ext cx="688500" cy="595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145"/>
              <p:cNvGrpSpPr/>
              <p:nvPr/>
            </p:nvGrpSpPr>
            <p:grpSpPr>
              <a:xfrm>
                <a:off x="3226081" y="2130158"/>
                <a:ext cx="656275" cy="2132592"/>
                <a:chOff x="2697862" y="1431875"/>
                <a:chExt cx="871200" cy="2831000"/>
              </a:xfrm>
            </p:grpSpPr>
            <p:sp>
              <p:nvSpPr>
                <p:cNvPr id="1543" name="Google Shape;1543;p145"/>
                <p:cNvSpPr/>
                <p:nvPr/>
              </p:nvSpPr>
              <p:spPr>
                <a:xfrm>
                  <a:off x="2697862"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54" name="Google Shape;1554;p145"/>
                <p:cNvCxnSpPr>
                  <a:stCxn id="1555" idx="0"/>
                  <a:endCxn id="1543" idx="2"/>
                </p:cNvCxnSpPr>
                <p:nvPr/>
              </p:nvCxnSpPr>
              <p:spPr>
                <a:xfrm rot="10800000">
                  <a:off x="3133462" y="3199480"/>
                  <a:ext cx="0" cy="490500"/>
                </a:xfrm>
                <a:prstGeom prst="straightConnector1">
                  <a:avLst/>
                </a:prstGeom>
                <a:noFill/>
                <a:ln cap="flat" cmpd="sng" w="19050">
                  <a:solidFill>
                    <a:srgbClr val="595959"/>
                  </a:solidFill>
                  <a:prstDash val="solid"/>
                  <a:round/>
                  <a:headEnd len="med" w="med" type="none"/>
                  <a:tailEnd len="med" w="med" type="triangle"/>
                </a:ln>
              </p:spPr>
            </p:cxnSp>
            <p:cxnSp>
              <p:nvCxnSpPr>
                <p:cNvPr id="1556" name="Google Shape;1556;p145"/>
                <p:cNvCxnSpPr>
                  <a:stCxn id="1543" idx="0"/>
                  <a:endCxn id="1557" idx="2"/>
                </p:cNvCxnSpPr>
                <p:nvPr/>
              </p:nvCxnSpPr>
              <p:spPr>
                <a:xfrm rot="10800000">
                  <a:off x="3133462" y="2027380"/>
                  <a:ext cx="0" cy="510900"/>
                </a:xfrm>
                <a:prstGeom prst="straightConnector1">
                  <a:avLst/>
                </a:prstGeom>
                <a:noFill/>
                <a:ln cap="flat" cmpd="sng" w="19050">
                  <a:solidFill>
                    <a:srgbClr val="595959"/>
                  </a:solidFill>
                  <a:prstDash val="solid"/>
                  <a:round/>
                  <a:headEnd len="med" w="med" type="none"/>
                  <a:tailEnd len="med" w="med" type="triangle"/>
                </a:ln>
              </p:spPr>
            </p:cxnSp>
            <p:sp>
              <p:nvSpPr>
                <p:cNvPr id="1558" name="Google Shape;1558;p145"/>
                <p:cNvSpPr/>
                <p:nvPr/>
              </p:nvSpPr>
              <p:spPr>
                <a:xfrm>
                  <a:off x="2789200" y="1431875"/>
                  <a:ext cx="688500" cy="595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45"/>
                <p:cNvSpPr/>
                <p:nvPr/>
              </p:nvSpPr>
              <p:spPr>
                <a:xfrm>
                  <a:off x="2847138"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145"/>
              <p:cNvGrpSpPr/>
              <p:nvPr/>
            </p:nvGrpSpPr>
            <p:grpSpPr>
              <a:xfrm>
                <a:off x="4183174" y="2130158"/>
                <a:ext cx="656275" cy="2132592"/>
                <a:chOff x="3968372" y="1431875"/>
                <a:chExt cx="871200" cy="2831000"/>
              </a:xfrm>
            </p:grpSpPr>
            <p:sp>
              <p:nvSpPr>
                <p:cNvPr id="1545" name="Google Shape;1545;p145"/>
                <p:cNvSpPr/>
                <p:nvPr/>
              </p:nvSpPr>
              <p:spPr>
                <a:xfrm>
                  <a:off x="3968372"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61" name="Google Shape;1561;p145"/>
                <p:cNvCxnSpPr>
                  <a:stCxn id="1562" idx="0"/>
                  <a:endCxn id="1545" idx="2"/>
                </p:cNvCxnSpPr>
                <p:nvPr/>
              </p:nvCxnSpPr>
              <p:spPr>
                <a:xfrm rot="10800000">
                  <a:off x="4403972" y="3199480"/>
                  <a:ext cx="0" cy="490500"/>
                </a:xfrm>
                <a:prstGeom prst="straightConnector1">
                  <a:avLst/>
                </a:prstGeom>
                <a:noFill/>
                <a:ln cap="flat" cmpd="sng" w="19050">
                  <a:solidFill>
                    <a:srgbClr val="595959"/>
                  </a:solidFill>
                  <a:prstDash val="solid"/>
                  <a:round/>
                  <a:headEnd len="med" w="med" type="none"/>
                  <a:tailEnd len="med" w="med" type="triangle"/>
                </a:ln>
              </p:spPr>
            </p:cxnSp>
            <p:cxnSp>
              <p:nvCxnSpPr>
                <p:cNvPr id="1563" name="Google Shape;1563;p145"/>
                <p:cNvCxnSpPr>
                  <a:stCxn id="1545" idx="0"/>
                  <a:endCxn id="1564" idx="2"/>
                </p:cNvCxnSpPr>
                <p:nvPr/>
              </p:nvCxnSpPr>
              <p:spPr>
                <a:xfrm rot="10800000">
                  <a:off x="4403972" y="2027380"/>
                  <a:ext cx="0" cy="510900"/>
                </a:xfrm>
                <a:prstGeom prst="straightConnector1">
                  <a:avLst/>
                </a:prstGeom>
                <a:noFill/>
                <a:ln cap="flat" cmpd="sng" w="19050">
                  <a:solidFill>
                    <a:srgbClr val="595959"/>
                  </a:solidFill>
                  <a:prstDash val="solid"/>
                  <a:round/>
                  <a:headEnd len="med" w="med" type="none"/>
                  <a:tailEnd len="med" w="med" type="triangle"/>
                </a:ln>
              </p:spPr>
            </p:cxnSp>
            <p:sp>
              <p:nvSpPr>
                <p:cNvPr id="1565" name="Google Shape;1565;p145"/>
                <p:cNvSpPr/>
                <p:nvPr/>
              </p:nvSpPr>
              <p:spPr>
                <a:xfrm>
                  <a:off x="4059675" y="1431875"/>
                  <a:ext cx="688500" cy="595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45"/>
                <p:cNvSpPr/>
                <p:nvPr/>
              </p:nvSpPr>
              <p:spPr>
                <a:xfrm>
                  <a:off x="4117622"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67" name="Google Shape;1567;p145"/>
            <p:cNvSpPr/>
            <p:nvPr/>
          </p:nvSpPr>
          <p:spPr>
            <a:xfrm>
              <a:off x="1236362"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8" name="Google Shape;1568;p145"/>
            <p:cNvSpPr/>
            <p:nvPr/>
          </p:nvSpPr>
          <p:spPr>
            <a:xfrm>
              <a:off x="2201750"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9" name="Google Shape;1569;p145"/>
            <p:cNvSpPr/>
            <p:nvPr/>
          </p:nvSpPr>
          <p:spPr>
            <a:xfrm>
              <a:off x="3167137"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0" name="Google Shape;1570;p145"/>
            <p:cNvSpPr/>
            <p:nvPr/>
          </p:nvSpPr>
          <p:spPr>
            <a:xfrm>
              <a:off x="1236362" y="1734038"/>
              <a:ext cx="656400" cy="498000"/>
            </a:xfrm>
            <a:prstGeom prst="rect">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1" name="Google Shape;1571;p145"/>
            <p:cNvSpPr/>
            <p:nvPr/>
          </p:nvSpPr>
          <p:spPr>
            <a:xfrm>
              <a:off x="2201750" y="1734038"/>
              <a:ext cx="656400" cy="498000"/>
            </a:xfrm>
            <a:prstGeom prst="rect">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2" name="Google Shape;1572;p145"/>
            <p:cNvSpPr/>
            <p:nvPr/>
          </p:nvSpPr>
          <p:spPr>
            <a:xfrm>
              <a:off x="3167137" y="1734038"/>
              <a:ext cx="656400" cy="498000"/>
            </a:xfrm>
            <a:prstGeom prst="rect">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6" name="Shape 1576"/>
        <p:cNvGrpSpPr/>
        <p:nvPr/>
      </p:nvGrpSpPr>
      <p:grpSpPr>
        <a:xfrm>
          <a:off x="0" y="0"/>
          <a:ext cx="0" cy="0"/>
          <a:chOff x="0" y="0"/>
          <a:chExt cx="0" cy="0"/>
        </a:xfrm>
      </p:grpSpPr>
      <p:sp>
        <p:nvSpPr>
          <p:cNvPr id="1577" name="Google Shape;1577;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Example</a:t>
            </a:r>
            <a:endParaRPr/>
          </a:p>
        </p:txBody>
      </p:sp>
      <p:grpSp>
        <p:nvGrpSpPr>
          <p:cNvPr id="1578" name="Google Shape;1578;p146"/>
          <p:cNvGrpSpPr/>
          <p:nvPr/>
        </p:nvGrpSpPr>
        <p:grpSpPr>
          <a:xfrm>
            <a:off x="2160625" y="2603625"/>
            <a:ext cx="1128000" cy="2164944"/>
            <a:chOff x="1722475" y="2643775"/>
            <a:chExt cx="1128000" cy="2164944"/>
          </a:xfrm>
        </p:grpSpPr>
        <p:cxnSp>
          <p:nvCxnSpPr>
            <p:cNvPr id="1579" name="Google Shape;1579;p146"/>
            <p:cNvCxnSpPr>
              <a:stCxn id="1580" idx="3"/>
              <a:endCxn id="1581" idx="1"/>
            </p:cNvCxnSpPr>
            <p:nvPr/>
          </p:nvCxnSpPr>
          <p:spPr>
            <a:xfrm>
              <a:off x="1744925" y="2900575"/>
              <a:ext cx="267600" cy="0"/>
            </a:xfrm>
            <a:prstGeom prst="straightConnector1">
              <a:avLst/>
            </a:prstGeom>
            <a:noFill/>
            <a:ln cap="flat" cmpd="sng" w="19050">
              <a:solidFill>
                <a:srgbClr val="595959"/>
              </a:solidFill>
              <a:prstDash val="solid"/>
              <a:round/>
              <a:headEnd len="med" w="med" type="none"/>
              <a:tailEnd len="med" w="med" type="triangle"/>
            </a:ln>
          </p:spPr>
        </p:cxnSp>
        <p:sp>
          <p:nvSpPr>
            <p:cNvPr id="1581" name="Google Shape;1581;p146"/>
            <p:cNvSpPr/>
            <p:nvPr/>
          </p:nvSpPr>
          <p:spPr>
            <a:xfrm>
              <a:off x="2012641"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a:t>
              </a:r>
              <a:r>
                <a:rPr baseline="-25000" lang="en">
                  <a:solidFill>
                    <a:schemeClr val="dk1"/>
                  </a:solidFill>
                </a:rPr>
                <a:t>2</a:t>
              </a:r>
              <a:endParaRPr/>
            </a:p>
          </p:txBody>
        </p:sp>
        <p:cxnSp>
          <p:nvCxnSpPr>
            <p:cNvPr id="1582" name="Google Shape;1582;p146"/>
            <p:cNvCxnSpPr>
              <a:endCxn id="1581" idx="2"/>
            </p:cNvCxnSpPr>
            <p:nvPr/>
          </p:nvCxnSpPr>
          <p:spPr>
            <a:xfrm rot="10800000">
              <a:off x="2304841" y="3157375"/>
              <a:ext cx="0" cy="381000"/>
            </a:xfrm>
            <a:prstGeom prst="straightConnector1">
              <a:avLst/>
            </a:prstGeom>
            <a:noFill/>
            <a:ln cap="flat" cmpd="sng" w="19050">
              <a:solidFill>
                <a:srgbClr val="595959"/>
              </a:solidFill>
              <a:prstDash val="solid"/>
              <a:round/>
              <a:headEnd len="med" w="med" type="none"/>
              <a:tailEnd len="med" w="med" type="triangle"/>
            </a:ln>
          </p:spPr>
        </p:cxnSp>
        <p:cxnSp>
          <p:nvCxnSpPr>
            <p:cNvPr id="1583" name="Google Shape;1583;p146"/>
            <p:cNvCxnSpPr/>
            <p:nvPr/>
          </p:nvCxnSpPr>
          <p:spPr>
            <a:xfrm rot="10800000">
              <a:off x="2297312" y="3982921"/>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584" name="Google Shape;1584;p146"/>
            <p:cNvSpPr/>
            <p:nvPr/>
          </p:nvSpPr>
          <p:spPr>
            <a:xfrm>
              <a:off x="2012551" y="4295420"/>
              <a:ext cx="584400" cy="5133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We</a:t>
              </a:r>
              <a:endParaRPr baseline="-25000"/>
            </a:p>
          </p:txBody>
        </p:sp>
        <p:sp>
          <p:nvSpPr>
            <p:cNvPr id="1585" name="Google Shape;1585;p146"/>
            <p:cNvSpPr/>
            <p:nvPr/>
          </p:nvSpPr>
          <p:spPr>
            <a:xfrm>
              <a:off x="17224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grpSp>
      <p:grpSp>
        <p:nvGrpSpPr>
          <p:cNvPr id="1586" name="Google Shape;1586;p146"/>
          <p:cNvGrpSpPr/>
          <p:nvPr/>
        </p:nvGrpSpPr>
        <p:grpSpPr>
          <a:xfrm>
            <a:off x="2998825" y="2603625"/>
            <a:ext cx="1128000" cy="2164944"/>
            <a:chOff x="2560675" y="2643775"/>
            <a:chExt cx="1128000" cy="2164944"/>
          </a:xfrm>
        </p:grpSpPr>
        <p:cxnSp>
          <p:nvCxnSpPr>
            <p:cNvPr id="1587" name="Google Shape;1587;p146"/>
            <p:cNvCxnSpPr>
              <a:stCxn id="1581" idx="3"/>
              <a:endCxn id="1588" idx="1"/>
            </p:cNvCxnSpPr>
            <p:nvPr/>
          </p:nvCxnSpPr>
          <p:spPr>
            <a:xfrm>
              <a:off x="2597041" y="2900575"/>
              <a:ext cx="267600" cy="0"/>
            </a:xfrm>
            <a:prstGeom prst="straightConnector1">
              <a:avLst/>
            </a:prstGeom>
            <a:noFill/>
            <a:ln cap="flat" cmpd="sng" w="19050">
              <a:solidFill>
                <a:srgbClr val="595959"/>
              </a:solidFill>
              <a:prstDash val="solid"/>
              <a:round/>
              <a:headEnd len="med" w="med" type="none"/>
              <a:tailEnd len="med" w="med" type="triangle"/>
            </a:ln>
          </p:spPr>
        </p:cxnSp>
        <p:sp>
          <p:nvSpPr>
            <p:cNvPr id="1588" name="Google Shape;1588;p146"/>
            <p:cNvSpPr/>
            <p:nvPr/>
          </p:nvSpPr>
          <p:spPr>
            <a:xfrm>
              <a:off x="2864757"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a:t>
              </a:r>
              <a:r>
                <a:rPr baseline="-25000" lang="en">
                  <a:solidFill>
                    <a:schemeClr val="dk1"/>
                  </a:solidFill>
                </a:rPr>
                <a:t>3</a:t>
              </a:r>
              <a:endParaRPr/>
            </a:p>
          </p:txBody>
        </p:sp>
        <p:cxnSp>
          <p:nvCxnSpPr>
            <p:cNvPr id="1589" name="Google Shape;1589;p146"/>
            <p:cNvCxnSpPr>
              <a:endCxn id="1588" idx="2"/>
            </p:cNvCxnSpPr>
            <p:nvPr/>
          </p:nvCxnSpPr>
          <p:spPr>
            <a:xfrm rot="10800000">
              <a:off x="3156957" y="3157375"/>
              <a:ext cx="0" cy="381000"/>
            </a:xfrm>
            <a:prstGeom prst="straightConnector1">
              <a:avLst/>
            </a:prstGeom>
            <a:noFill/>
            <a:ln cap="flat" cmpd="sng" w="19050">
              <a:solidFill>
                <a:srgbClr val="595959"/>
              </a:solidFill>
              <a:prstDash val="solid"/>
              <a:round/>
              <a:headEnd len="med" w="med" type="none"/>
              <a:tailEnd len="med" w="med" type="triangle"/>
            </a:ln>
          </p:spPr>
        </p:cxnSp>
        <p:cxnSp>
          <p:nvCxnSpPr>
            <p:cNvPr id="1590" name="Google Shape;1590;p146"/>
            <p:cNvCxnSpPr/>
            <p:nvPr/>
          </p:nvCxnSpPr>
          <p:spPr>
            <a:xfrm rot="10800000">
              <a:off x="3149428" y="3982921"/>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591" name="Google Shape;1591;p146"/>
            <p:cNvSpPr/>
            <p:nvPr/>
          </p:nvSpPr>
          <p:spPr>
            <a:xfrm>
              <a:off x="2872051" y="4295420"/>
              <a:ext cx="584400" cy="5133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like</a:t>
              </a:r>
              <a:endParaRPr baseline="-25000"/>
            </a:p>
          </p:txBody>
        </p:sp>
        <p:sp>
          <p:nvSpPr>
            <p:cNvPr id="1592" name="Google Shape;1592;p146"/>
            <p:cNvSpPr/>
            <p:nvPr/>
          </p:nvSpPr>
          <p:spPr>
            <a:xfrm>
              <a:off x="25606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grpSp>
      <p:grpSp>
        <p:nvGrpSpPr>
          <p:cNvPr id="1593" name="Google Shape;1593;p146"/>
          <p:cNvGrpSpPr/>
          <p:nvPr/>
        </p:nvGrpSpPr>
        <p:grpSpPr>
          <a:xfrm>
            <a:off x="3760825" y="2603625"/>
            <a:ext cx="1128000" cy="2164944"/>
            <a:chOff x="3322675" y="2643775"/>
            <a:chExt cx="1128000" cy="2164944"/>
          </a:xfrm>
        </p:grpSpPr>
        <p:cxnSp>
          <p:nvCxnSpPr>
            <p:cNvPr id="1594" name="Google Shape;1594;p146"/>
            <p:cNvCxnSpPr>
              <a:endCxn id="1595" idx="1"/>
            </p:cNvCxnSpPr>
            <p:nvPr/>
          </p:nvCxnSpPr>
          <p:spPr>
            <a:xfrm>
              <a:off x="3435357" y="2900575"/>
              <a:ext cx="267600" cy="0"/>
            </a:xfrm>
            <a:prstGeom prst="straightConnector1">
              <a:avLst/>
            </a:prstGeom>
            <a:noFill/>
            <a:ln cap="flat" cmpd="sng" w="19050">
              <a:solidFill>
                <a:srgbClr val="595959"/>
              </a:solidFill>
              <a:prstDash val="solid"/>
              <a:round/>
              <a:headEnd len="med" w="med" type="none"/>
              <a:tailEnd len="med" w="med" type="triangle"/>
            </a:ln>
          </p:spPr>
        </p:cxnSp>
        <p:sp>
          <p:nvSpPr>
            <p:cNvPr id="1595" name="Google Shape;1595;p146"/>
            <p:cNvSpPr/>
            <p:nvPr/>
          </p:nvSpPr>
          <p:spPr>
            <a:xfrm>
              <a:off x="3702957"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a:t>
              </a:r>
              <a:r>
                <a:rPr baseline="-25000" lang="en">
                  <a:solidFill>
                    <a:schemeClr val="dk1"/>
                  </a:solidFill>
                </a:rPr>
                <a:t>4</a:t>
              </a:r>
              <a:endParaRPr/>
            </a:p>
          </p:txBody>
        </p:sp>
        <p:cxnSp>
          <p:nvCxnSpPr>
            <p:cNvPr id="1596" name="Google Shape;1596;p146"/>
            <p:cNvCxnSpPr>
              <a:endCxn id="1595" idx="2"/>
            </p:cNvCxnSpPr>
            <p:nvPr/>
          </p:nvCxnSpPr>
          <p:spPr>
            <a:xfrm rot="10800000">
              <a:off x="3995157" y="3157375"/>
              <a:ext cx="0" cy="381000"/>
            </a:xfrm>
            <a:prstGeom prst="straightConnector1">
              <a:avLst/>
            </a:prstGeom>
            <a:noFill/>
            <a:ln cap="flat" cmpd="sng" w="19050">
              <a:solidFill>
                <a:srgbClr val="595959"/>
              </a:solidFill>
              <a:prstDash val="solid"/>
              <a:round/>
              <a:headEnd len="med" w="med" type="none"/>
              <a:tailEnd len="med" w="med" type="triangle"/>
            </a:ln>
          </p:spPr>
        </p:cxnSp>
        <p:cxnSp>
          <p:nvCxnSpPr>
            <p:cNvPr id="1597" name="Google Shape;1597;p146"/>
            <p:cNvCxnSpPr/>
            <p:nvPr/>
          </p:nvCxnSpPr>
          <p:spPr>
            <a:xfrm rot="10800000">
              <a:off x="3987628" y="3982921"/>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598" name="Google Shape;1598;p146"/>
            <p:cNvSpPr/>
            <p:nvPr/>
          </p:nvSpPr>
          <p:spPr>
            <a:xfrm>
              <a:off x="3710251" y="4295420"/>
              <a:ext cx="584400" cy="5133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summer</a:t>
              </a:r>
              <a:endParaRPr baseline="-25000"/>
            </a:p>
          </p:txBody>
        </p:sp>
        <p:sp>
          <p:nvSpPr>
            <p:cNvPr id="1599" name="Google Shape;1599;p146"/>
            <p:cNvSpPr/>
            <p:nvPr/>
          </p:nvSpPr>
          <p:spPr>
            <a:xfrm>
              <a:off x="33226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grpSp>
      <p:grpSp>
        <p:nvGrpSpPr>
          <p:cNvPr id="1600" name="Google Shape;1600;p146"/>
          <p:cNvGrpSpPr/>
          <p:nvPr/>
        </p:nvGrpSpPr>
        <p:grpSpPr>
          <a:xfrm>
            <a:off x="446400" y="1788050"/>
            <a:ext cx="3736800" cy="773408"/>
            <a:chOff x="2496875" y="1830575"/>
            <a:chExt cx="3736800" cy="773408"/>
          </a:xfrm>
        </p:grpSpPr>
        <p:cxnSp>
          <p:nvCxnSpPr>
            <p:cNvPr id="1601" name="Google Shape;1601;p146"/>
            <p:cNvCxnSpPr/>
            <p:nvPr/>
          </p:nvCxnSpPr>
          <p:spPr>
            <a:xfrm rot="10800000">
              <a:off x="3943183" y="2188183"/>
              <a:ext cx="0" cy="415800"/>
            </a:xfrm>
            <a:prstGeom prst="straightConnector1">
              <a:avLst/>
            </a:prstGeom>
            <a:noFill/>
            <a:ln cap="flat" cmpd="sng" w="19050">
              <a:solidFill>
                <a:srgbClr val="595959"/>
              </a:solidFill>
              <a:prstDash val="solid"/>
              <a:round/>
              <a:headEnd len="med" w="med" type="none"/>
              <a:tailEnd len="med" w="med" type="triangle"/>
            </a:ln>
          </p:spPr>
        </p:cxnSp>
        <p:grpSp>
          <p:nvGrpSpPr>
            <p:cNvPr id="1602" name="Google Shape;1602;p146"/>
            <p:cNvGrpSpPr/>
            <p:nvPr/>
          </p:nvGrpSpPr>
          <p:grpSpPr>
            <a:xfrm>
              <a:off x="2496875" y="1830575"/>
              <a:ext cx="3736800" cy="300900"/>
              <a:chOff x="2496875" y="1830575"/>
              <a:chExt cx="3736800" cy="300900"/>
            </a:xfrm>
          </p:grpSpPr>
          <p:sp>
            <p:nvSpPr>
              <p:cNvPr id="1603" name="Google Shape;1603;p146"/>
              <p:cNvSpPr/>
              <p:nvPr/>
            </p:nvSpPr>
            <p:spPr>
              <a:xfrm>
                <a:off x="2496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the</a:t>
                </a:r>
                <a:endParaRPr sz="800"/>
              </a:p>
            </p:txBody>
          </p:sp>
          <p:sp>
            <p:nvSpPr>
              <p:cNvPr id="1604" name="Google Shape;1604;p146"/>
              <p:cNvSpPr/>
              <p:nvPr/>
            </p:nvSpPr>
            <p:spPr>
              <a:xfrm>
                <a:off x="2877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a:t>
                </a:r>
                <a:endParaRPr sz="800"/>
              </a:p>
            </p:txBody>
          </p:sp>
          <p:sp>
            <p:nvSpPr>
              <p:cNvPr id="1605" name="Google Shape;1605;p146"/>
              <p:cNvSpPr/>
              <p:nvPr/>
            </p:nvSpPr>
            <p:spPr>
              <a:xfrm>
                <a:off x="3258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and</a:t>
                </a:r>
                <a:endParaRPr sz="800"/>
              </a:p>
            </p:txBody>
          </p:sp>
          <p:sp>
            <p:nvSpPr>
              <p:cNvPr id="1606" name="Google Shape;1606;p146"/>
              <p:cNvSpPr/>
              <p:nvPr/>
            </p:nvSpPr>
            <p:spPr>
              <a:xfrm>
                <a:off x="3639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cat</a:t>
                </a:r>
                <a:endParaRPr sz="800"/>
              </a:p>
            </p:txBody>
          </p:sp>
          <p:sp>
            <p:nvSpPr>
              <p:cNvPr id="1607" name="Google Shape;1607;p146"/>
              <p:cNvSpPr/>
              <p:nvPr/>
            </p:nvSpPr>
            <p:spPr>
              <a:xfrm>
                <a:off x="3944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dog</a:t>
                </a:r>
                <a:endParaRPr sz="800"/>
              </a:p>
            </p:txBody>
          </p:sp>
          <p:sp>
            <p:nvSpPr>
              <p:cNvPr id="1608" name="Google Shape;1608;p146"/>
              <p:cNvSpPr/>
              <p:nvPr/>
            </p:nvSpPr>
            <p:spPr>
              <a:xfrm>
                <a:off x="4325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hat</a:t>
                </a:r>
                <a:endParaRPr sz="800"/>
              </a:p>
            </p:txBody>
          </p:sp>
          <p:sp>
            <p:nvSpPr>
              <p:cNvPr id="1609" name="Google Shape;1609;p146"/>
              <p:cNvSpPr/>
              <p:nvPr/>
            </p:nvSpPr>
            <p:spPr>
              <a:xfrm>
                <a:off x="4706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runs</a:t>
                </a:r>
                <a:endParaRPr sz="800"/>
              </a:p>
            </p:txBody>
          </p:sp>
          <p:sp>
            <p:nvSpPr>
              <p:cNvPr id="1610" name="Google Shape;1610;p146"/>
              <p:cNvSpPr/>
              <p:nvPr/>
            </p:nvSpPr>
            <p:spPr>
              <a:xfrm>
                <a:off x="5087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pig</a:t>
                </a:r>
                <a:endParaRPr sz="800"/>
              </a:p>
            </p:txBody>
          </p:sp>
          <p:sp>
            <p:nvSpPr>
              <p:cNvPr id="1611" name="Google Shape;1611;p146"/>
              <p:cNvSpPr/>
              <p:nvPr/>
            </p:nvSpPr>
            <p:spPr>
              <a:xfrm>
                <a:off x="5468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sp>
            <p:nvSpPr>
              <p:cNvPr id="1612" name="Google Shape;1612;p146"/>
              <p:cNvSpPr/>
              <p:nvPr/>
            </p:nvSpPr>
            <p:spPr>
              <a:xfrm>
                <a:off x="5849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grpSp>
      </p:grpSp>
      <p:grpSp>
        <p:nvGrpSpPr>
          <p:cNvPr id="1613" name="Google Shape;1613;p146"/>
          <p:cNvGrpSpPr/>
          <p:nvPr/>
        </p:nvGrpSpPr>
        <p:grpSpPr>
          <a:xfrm>
            <a:off x="623650" y="2603625"/>
            <a:ext cx="1826775" cy="2164944"/>
            <a:chOff x="185500" y="2643775"/>
            <a:chExt cx="1826775" cy="2164944"/>
          </a:xfrm>
        </p:grpSpPr>
        <p:cxnSp>
          <p:nvCxnSpPr>
            <p:cNvPr id="1614" name="Google Shape;1614;p146"/>
            <p:cNvCxnSpPr>
              <a:endCxn id="1580" idx="2"/>
            </p:cNvCxnSpPr>
            <p:nvPr/>
          </p:nvCxnSpPr>
          <p:spPr>
            <a:xfrm rot="10800000">
              <a:off x="1452725" y="3157375"/>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580" name="Google Shape;1580;p146"/>
            <p:cNvSpPr/>
            <p:nvPr/>
          </p:nvSpPr>
          <p:spPr>
            <a:xfrm>
              <a:off x="1160525"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r>
                <a:rPr baseline="-25000" lang="en"/>
                <a:t>1</a:t>
              </a:r>
              <a:endParaRPr baseline="-25000"/>
            </a:p>
          </p:txBody>
        </p:sp>
        <p:sp>
          <p:nvSpPr>
            <p:cNvPr id="1615" name="Google Shape;1615;p146"/>
            <p:cNvSpPr/>
            <p:nvPr/>
          </p:nvSpPr>
          <p:spPr>
            <a:xfrm>
              <a:off x="8842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cxnSp>
          <p:nvCxnSpPr>
            <p:cNvPr id="1616" name="Google Shape;1616;p146"/>
            <p:cNvCxnSpPr/>
            <p:nvPr/>
          </p:nvCxnSpPr>
          <p:spPr>
            <a:xfrm rot="10800000">
              <a:off x="1445250" y="3983175"/>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617" name="Google Shape;1617;p146"/>
            <p:cNvSpPr/>
            <p:nvPr/>
          </p:nvSpPr>
          <p:spPr>
            <a:xfrm>
              <a:off x="1153050" y="4295420"/>
              <a:ext cx="584400" cy="513300"/>
            </a:xfrm>
            <a:prstGeom prst="rect">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baseline="-25000"/>
            </a:p>
          </p:txBody>
        </p:sp>
        <p:sp>
          <p:nvSpPr>
            <p:cNvPr id="1618" name="Google Shape;1618;p146"/>
            <p:cNvSpPr/>
            <p:nvPr/>
          </p:nvSpPr>
          <p:spPr>
            <a:xfrm>
              <a:off x="185500" y="3503975"/>
              <a:ext cx="584400" cy="4446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r>
                <a:rPr baseline="-25000" lang="en"/>
                <a:t>0</a:t>
              </a:r>
              <a:endParaRPr baseline="-25000"/>
            </a:p>
          </p:txBody>
        </p:sp>
        <p:sp>
          <p:nvSpPr>
            <p:cNvPr id="1619" name="Google Shape;1619;p146"/>
            <p:cNvSpPr/>
            <p:nvPr/>
          </p:nvSpPr>
          <p:spPr>
            <a:xfrm>
              <a:off x="497656" y="2916475"/>
              <a:ext cx="671925" cy="602525"/>
            </a:xfrm>
            <a:custGeom>
              <a:rect b="b" l="l" r="r" t="t"/>
              <a:pathLst>
                <a:path extrusionOk="0" h="24101" w="26877">
                  <a:moveTo>
                    <a:pt x="650" y="24101"/>
                  </a:moveTo>
                  <a:cubicBezTo>
                    <a:pt x="650" y="21620"/>
                    <a:pt x="-649" y="12996"/>
                    <a:pt x="650" y="9215"/>
                  </a:cubicBezTo>
                  <a:cubicBezTo>
                    <a:pt x="1950" y="5435"/>
                    <a:pt x="5257" y="2836"/>
                    <a:pt x="8447" y="1418"/>
                  </a:cubicBezTo>
                  <a:cubicBezTo>
                    <a:pt x="11637" y="0"/>
                    <a:pt x="16717" y="945"/>
                    <a:pt x="19789" y="709"/>
                  </a:cubicBezTo>
                  <a:cubicBezTo>
                    <a:pt x="22861" y="473"/>
                    <a:pt x="25696" y="118"/>
                    <a:pt x="26877" y="0"/>
                  </a:cubicBezTo>
                </a:path>
              </a:pathLst>
            </a:custGeom>
            <a:noFill/>
            <a:ln cap="flat" cmpd="sng" w="9525">
              <a:solidFill>
                <a:schemeClr val="dk2"/>
              </a:solidFill>
              <a:prstDash val="solid"/>
              <a:round/>
              <a:headEnd len="med" w="med" type="none"/>
              <a:tailEnd len="med" w="med" type="triangle"/>
            </a:ln>
          </p:spPr>
        </p:sp>
      </p:grpSp>
      <p:grpSp>
        <p:nvGrpSpPr>
          <p:cNvPr id="1620" name="Google Shape;1620;p146"/>
          <p:cNvGrpSpPr/>
          <p:nvPr/>
        </p:nvGrpSpPr>
        <p:grpSpPr>
          <a:xfrm>
            <a:off x="1284600" y="1045900"/>
            <a:ext cx="833400" cy="648575"/>
            <a:chOff x="903600" y="1045900"/>
            <a:chExt cx="833400" cy="648575"/>
          </a:xfrm>
        </p:grpSpPr>
        <p:sp>
          <p:nvSpPr>
            <p:cNvPr id="1621" name="Google Shape;1621;p146"/>
            <p:cNvSpPr/>
            <p:nvPr/>
          </p:nvSpPr>
          <p:spPr>
            <a:xfrm>
              <a:off x="903600" y="1416975"/>
              <a:ext cx="833400" cy="2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P(“We” | &lt;s&gt;)</a:t>
              </a:r>
              <a:endParaRPr sz="800"/>
            </a:p>
          </p:txBody>
        </p:sp>
        <p:sp>
          <p:nvSpPr>
            <p:cNvPr id="1622" name="Google Shape;1622;p146"/>
            <p:cNvSpPr/>
            <p:nvPr/>
          </p:nvSpPr>
          <p:spPr>
            <a:xfrm>
              <a:off x="1258625" y="1045900"/>
              <a:ext cx="368700" cy="277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We</a:t>
              </a:r>
              <a:endParaRPr sz="800"/>
            </a:p>
          </p:txBody>
        </p:sp>
      </p:grpSp>
      <p:grpSp>
        <p:nvGrpSpPr>
          <p:cNvPr id="1623" name="Google Shape;1623;p146"/>
          <p:cNvGrpSpPr/>
          <p:nvPr/>
        </p:nvGrpSpPr>
        <p:grpSpPr>
          <a:xfrm>
            <a:off x="1284600" y="1788050"/>
            <a:ext cx="3736800" cy="773408"/>
            <a:chOff x="2496875" y="1830575"/>
            <a:chExt cx="3736800" cy="773408"/>
          </a:xfrm>
        </p:grpSpPr>
        <p:cxnSp>
          <p:nvCxnSpPr>
            <p:cNvPr id="1624" name="Google Shape;1624;p146"/>
            <p:cNvCxnSpPr/>
            <p:nvPr/>
          </p:nvCxnSpPr>
          <p:spPr>
            <a:xfrm rot="10800000">
              <a:off x="3943183" y="2188183"/>
              <a:ext cx="0" cy="415800"/>
            </a:xfrm>
            <a:prstGeom prst="straightConnector1">
              <a:avLst/>
            </a:prstGeom>
            <a:noFill/>
            <a:ln cap="flat" cmpd="sng" w="19050">
              <a:solidFill>
                <a:srgbClr val="595959"/>
              </a:solidFill>
              <a:prstDash val="solid"/>
              <a:round/>
              <a:headEnd len="med" w="med" type="none"/>
              <a:tailEnd len="med" w="med" type="triangle"/>
            </a:ln>
          </p:spPr>
        </p:cxnSp>
        <p:grpSp>
          <p:nvGrpSpPr>
            <p:cNvPr id="1625" name="Google Shape;1625;p146"/>
            <p:cNvGrpSpPr/>
            <p:nvPr/>
          </p:nvGrpSpPr>
          <p:grpSpPr>
            <a:xfrm>
              <a:off x="2496875" y="1830575"/>
              <a:ext cx="3736800" cy="300900"/>
              <a:chOff x="2496875" y="1830575"/>
              <a:chExt cx="3736800" cy="300900"/>
            </a:xfrm>
          </p:grpSpPr>
          <p:sp>
            <p:nvSpPr>
              <p:cNvPr id="1626" name="Google Shape;1626;p146"/>
              <p:cNvSpPr/>
              <p:nvPr/>
            </p:nvSpPr>
            <p:spPr>
              <a:xfrm>
                <a:off x="2496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the</a:t>
                </a:r>
                <a:endParaRPr sz="800"/>
              </a:p>
            </p:txBody>
          </p:sp>
          <p:sp>
            <p:nvSpPr>
              <p:cNvPr id="1627" name="Google Shape;1627;p146"/>
              <p:cNvSpPr/>
              <p:nvPr/>
            </p:nvSpPr>
            <p:spPr>
              <a:xfrm>
                <a:off x="2877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a:t>
                </a:r>
                <a:endParaRPr sz="800"/>
              </a:p>
            </p:txBody>
          </p:sp>
          <p:sp>
            <p:nvSpPr>
              <p:cNvPr id="1628" name="Google Shape;1628;p146"/>
              <p:cNvSpPr/>
              <p:nvPr/>
            </p:nvSpPr>
            <p:spPr>
              <a:xfrm>
                <a:off x="3258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and</a:t>
                </a:r>
                <a:endParaRPr sz="800"/>
              </a:p>
            </p:txBody>
          </p:sp>
          <p:sp>
            <p:nvSpPr>
              <p:cNvPr id="1629" name="Google Shape;1629;p146"/>
              <p:cNvSpPr/>
              <p:nvPr/>
            </p:nvSpPr>
            <p:spPr>
              <a:xfrm>
                <a:off x="3639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cat</a:t>
                </a:r>
                <a:endParaRPr sz="800"/>
              </a:p>
            </p:txBody>
          </p:sp>
          <p:sp>
            <p:nvSpPr>
              <p:cNvPr id="1630" name="Google Shape;1630;p146"/>
              <p:cNvSpPr/>
              <p:nvPr/>
            </p:nvSpPr>
            <p:spPr>
              <a:xfrm>
                <a:off x="3944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dog</a:t>
                </a:r>
                <a:endParaRPr sz="800"/>
              </a:p>
            </p:txBody>
          </p:sp>
          <p:sp>
            <p:nvSpPr>
              <p:cNvPr id="1631" name="Google Shape;1631;p146"/>
              <p:cNvSpPr/>
              <p:nvPr/>
            </p:nvSpPr>
            <p:spPr>
              <a:xfrm>
                <a:off x="4325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hat</a:t>
                </a:r>
                <a:endParaRPr sz="800"/>
              </a:p>
            </p:txBody>
          </p:sp>
          <p:sp>
            <p:nvSpPr>
              <p:cNvPr id="1632" name="Google Shape;1632;p146"/>
              <p:cNvSpPr/>
              <p:nvPr/>
            </p:nvSpPr>
            <p:spPr>
              <a:xfrm>
                <a:off x="4706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runs</a:t>
                </a:r>
                <a:endParaRPr sz="800"/>
              </a:p>
            </p:txBody>
          </p:sp>
          <p:sp>
            <p:nvSpPr>
              <p:cNvPr id="1633" name="Google Shape;1633;p146"/>
              <p:cNvSpPr/>
              <p:nvPr/>
            </p:nvSpPr>
            <p:spPr>
              <a:xfrm>
                <a:off x="5087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pig</a:t>
                </a:r>
                <a:endParaRPr sz="800"/>
              </a:p>
            </p:txBody>
          </p:sp>
          <p:sp>
            <p:nvSpPr>
              <p:cNvPr id="1634" name="Google Shape;1634;p146"/>
              <p:cNvSpPr/>
              <p:nvPr/>
            </p:nvSpPr>
            <p:spPr>
              <a:xfrm>
                <a:off x="5468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sp>
            <p:nvSpPr>
              <p:cNvPr id="1635" name="Google Shape;1635;p146"/>
              <p:cNvSpPr/>
              <p:nvPr/>
            </p:nvSpPr>
            <p:spPr>
              <a:xfrm>
                <a:off x="5849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grpSp>
      </p:grpSp>
      <p:grpSp>
        <p:nvGrpSpPr>
          <p:cNvPr id="1636" name="Google Shape;1636;p146"/>
          <p:cNvGrpSpPr/>
          <p:nvPr/>
        </p:nvGrpSpPr>
        <p:grpSpPr>
          <a:xfrm>
            <a:off x="2122800" y="1788050"/>
            <a:ext cx="3736800" cy="773408"/>
            <a:chOff x="2496875" y="1830575"/>
            <a:chExt cx="3736800" cy="773408"/>
          </a:xfrm>
        </p:grpSpPr>
        <p:cxnSp>
          <p:nvCxnSpPr>
            <p:cNvPr id="1637" name="Google Shape;1637;p146"/>
            <p:cNvCxnSpPr/>
            <p:nvPr/>
          </p:nvCxnSpPr>
          <p:spPr>
            <a:xfrm rot="10800000">
              <a:off x="3943183" y="2188183"/>
              <a:ext cx="0" cy="415800"/>
            </a:xfrm>
            <a:prstGeom prst="straightConnector1">
              <a:avLst/>
            </a:prstGeom>
            <a:noFill/>
            <a:ln cap="flat" cmpd="sng" w="19050">
              <a:solidFill>
                <a:srgbClr val="595959"/>
              </a:solidFill>
              <a:prstDash val="solid"/>
              <a:round/>
              <a:headEnd len="med" w="med" type="none"/>
              <a:tailEnd len="med" w="med" type="triangle"/>
            </a:ln>
          </p:spPr>
        </p:cxnSp>
        <p:grpSp>
          <p:nvGrpSpPr>
            <p:cNvPr id="1638" name="Google Shape;1638;p146"/>
            <p:cNvGrpSpPr/>
            <p:nvPr/>
          </p:nvGrpSpPr>
          <p:grpSpPr>
            <a:xfrm>
              <a:off x="2496875" y="1830575"/>
              <a:ext cx="3736800" cy="300900"/>
              <a:chOff x="2496875" y="1830575"/>
              <a:chExt cx="3736800" cy="300900"/>
            </a:xfrm>
          </p:grpSpPr>
          <p:sp>
            <p:nvSpPr>
              <p:cNvPr id="1639" name="Google Shape;1639;p146"/>
              <p:cNvSpPr/>
              <p:nvPr/>
            </p:nvSpPr>
            <p:spPr>
              <a:xfrm>
                <a:off x="2496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the</a:t>
                </a:r>
                <a:endParaRPr sz="800"/>
              </a:p>
            </p:txBody>
          </p:sp>
          <p:sp>
            <p:nvSpPr>
              <p:cNvPr id="1640" name="Google Shape;1640;p146"/>
              <p:cNvSpPr/>
              <p:nvPr/>
            </p:nvSpPr>
            <p:spPr>
              <a:xfrm>
                <a:off x="2877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a:t>
                </a:r>
                <a:endParaRPr sz="800"/>
              </a:p>
            </p:txBody>
          </p:sp>
          <p:sp>
            <p:nvSpPr>
              <p:cNvPr id="1641" name="Google Shape;1641;p146"/>
              <p:cNvSpPr/>
              <p:nvPr/>
            </p:nvSpPr>
            <p:spPr>
              <a:xfrm>
                <a:off x="3258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and</a:t>
                </a:r>
                <a:endParaRPr sz="800"/>
              </a:p>
            </p:txBody>
          </p:sp>
          <p:sp>
            <p:nvSpPr>
              <p:cNvPr id="1642" name="Google Shape;1642;p146"/>
              <p:cNvSpPr/>
              <p:nvPr/>
            </p:nvSpPr>
            <p:spPr>
              <a:xfrm>
                <a:off x="3639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cat</a:t>
                </a:r>
                <a:endParaRPr sz="800"/>
              </a:p>
            </p:txBody>
          </p:sp>
          <p:sp>
            <p:nvSpPr>
              <p:cNvPr id="1643" name="Google Shape;1643;p146"/>
              <p:cNvSpPr/>
              <p:nvPr/>
            </p:nvSpPr>
            <p:spPr>
              <a:xfrm>
                <a:off x="3944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dog</a:t>
                </a:r>
                <a:endParaRPr sz="800"/>
              </a:p>
            </p:txBody>
          </p:sp>
          <p:sp>
            <p:nvSpPr>
              <p:cNvPr id="1644" name="Google Shape;1644;p146"/>
              <p:cNvSpPr/>
              <p:nvPr/>
            </p:nvSpPr>
            <p:spPr>
              <a:xfrm>
                <a:off x="4325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hat</a:t>
                </a:r>
                <a:endParaRPr sz="800"/>
              </a:p>
            </p:txBody>
          </p:sp>
          <p:sp>
            <p:nvSpPr>
              <p:cNvPr id="1645" name="Google Shape;1645;p146"/>
              <p:cNvSpPr/>
              <p:nvPr/>
            </p:nvSpPr>
            <p:spPr>
              <a:xfrm>
                <a:off x="4706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runs</a:t>
                </a:r>
                <a:endParaRPr sz="800"/>
              </a:p>
            </p:txBody>
          </p:sp>
          <p:sp>
            <p:nvSpPr>
              <p:cNvPr id="1646" name="Google Shape;1646;p146"/>
              <p:cNvSpPr/>
              <p:nvPr/>
            </p:nvSpPr>
            <p:spPr>
              <a:xfrm>
                <a:off x="5087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pig</a:t>
                </a:r>
                <a:endParaRPr sz="800"/>
              </a:p>
            </p:txBody>
          </p:sp>
          <p:sp>
            <p:nvSpPr>
              <p:cNvPr id="1647" name="Google Shape;1647;p146"/>
              <p:cNvSpPr/>
              <p:nvPr/>
            </p:nvSpPr>
            <p:spPr>
              <a:xfrm>
                <a:off x="5468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sp>
            <p:nvSpPr>
              <p:cNvPr id="1648" name="Google Shape;1648;p146"/>
              <p:cNvSpPr/>
              <p:nvPr/>
            </p:nvSpPr>
            <p:spPr>
              <a:xfrm>
                <a:off x="5849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grpSp>
      </p:grpSp>
      <p:grpSp>
        <p:nvGrpSpPr>
          <p:cNvPr id="1649" name="Google Shape;1649;p146"/>
          <p:cNvGrpSpPr/>
          <p:nvPr/>
        </p:nvGrpSpPr>
        <p:grpSpPr>
          <a:xfrm>
            <a:off x="2961000" y="1788050"/>
            <a:ext cx="3736800" cy="773408"/>
            <a:chOff x="2496875" y="1830575"/>
            <a:chExt cx="3736800" cy="773408"/>
          </a:xfrm>
        </p:grpSpPr>
        <p:cxnSp>
          <p:nvCxnSpPr>
            <p:cNvPr id="1650" name="Google Shape;1650;p146"/>
            <p:cNvCxnSpPr/>
            <p:nvPr/>
          </p:nvCxnSpPr>
          <p:spPr>
            <a:xfrm rot="10800000">
              <a:off x="3943183" y="2188183"/>
              <a:ext cx="0" cy="415800"/>
            </a:xfrm>
            <a:prstGeom prst="straightConnector1">
              <a:avLst/>
            </a:prstGeom>
            <a:noFill/>
            <a:ln cap="flat" cmpd="sng" w="19050">
              <a:solidFill>
                <a:srgbClr val="595959"/>
              </a:solidFill>
              <a:prstDash val="solid"/>
              <a:round/>
              <a:headEnd len="med" w="med" type="none"/>
              <a:tailEnd len="med" w="med" type="triangle"/>
            </a:ln>
          </p:spPr>
        </p:cxnSp>
        <p:grpSp>
          <p:nvGrpSpPr>
            <p:cNvPr id="1651" name="Google Shape;1651;p146"/>
            <p:cNvGrpSpPr/>
            <p:nvPr/>
          </p:nvGrpSpPr>
          <p:grpSpPr>
            <a:xfrm>
              <a:off x="2496875" y="1830575"/>
              <a:ext cx="3736800" cy="300900"/>
              <a:chOff x="2496875" y="1830575"/>
              <a:chExt cx="3736800" cy="300900"/>
            </a:xfrm>
          </p:grpSpPr>
          <p:sp>
            <p:nvSpPr>
              <p:cNvPr id="1652" name="Google Shape;1652;p146"/>
              <p:cNvSpPr/>
              <p:nvPr/>
            </p:nvSpPr>
            <p:spPr>
              <a:xfrm>
                <a:off x="2496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the</a:t>
                </a:r>
                <a:endParaRPr sz="800"/>
              </a:p>
            </p:txBody>
          </p:sp>
          <p:sp>
            <p:nvSpPr>
              <p:cNvPr id="1653" name="Google Shape;1653;p146"/>
              <p:cNvSpPr/>
              <p:nvPr/>
            </p:nvSpPr>
            <p:spPr>
              <a:xfrm>
                <a:off x="2877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a:t>
                </a:r>
                <a:endParaRPr sz="800"/>
              </a:p>
            </p:txBody>
          </p:sp>
          <p:sp>
            <p:nvSpPr>
              <p:cNvPr id="1654" name="Google Shape;1654;p146"/>
              <p:cNvSpPr/>
              <p:nvPr/>
            </p:nvSpPr>
            <p:spPr>
              <a:xfrm>
                <a:off x="3258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and</a:t>
                </a:r>
                <a:endParaRPr sz="800"/>
              </a:p>
            </p:txBody>
          </p:sp>
          <p:sp>
            <p:nvSpPr>
              <p:cNvPr id="1655" name="Google Shape;1655;p146"/>
              <p:cNvSpPr/>
              <p:nvPr/>
            </p:nvSpPr>
            <p:spPr>
              <a:xfrm>
                <a:off x="3639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cat</a:t>
                </a:r>
                <a:endParaRPr sz="800"/>
              </a:p>
            </p:txBody>
          </p:sp>
          <p:sp>
            <p:nvSpPr>
              <p:cNvPr id="1656" name="Google Shape;1656;p146"/>
              <p:cNvSpPr/>
              <p:nvPr/>
            </p:nvSpPr>
            <p:spPr>
              <a:xfrm>
                <a:off x="3944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dog</a:t>
                </a:r>
                <a:endParaRPr sz="800"/>
              </a:p>
            </p:txBody>
          </p:sp>
          <p:sp>
            <p:nvSpPr>
              <p:cNvPr id="1657" name="Google Shape;1657;p146"/>
              <p:cNvSpPr/>
              <p:nvPr/>
            </p:nvSpPr>
            <p:spPr>
              <a:xfrm>
                <a:off x="4325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hat</a:t>
                </a:r>
                <a:endParaRPr sz="800"/>
              </a:p>
            </p:txBody>
          </p:sp>
          <p:sp>
            <p:nvSpPr>
              <p:cNvPr id="1658" name="Google Shape;1658;p146"/>
              <p:cNvSpPr/>
              <p:nvPr/>
            </p:nvSpPr>
            <p:spPr>
              <a:xfrm>
                <a:off x="4706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runs</a:t>
                </a:r>
                <a:endParaRPr sz="800"/>
              </a:p>
            </p:txBody>
          </p:sp>
          <p:sp>
            <p:nvSpPr>
              <p:cNvPr id="1659" name="Google Shape;1659;p146"/>
              <p:cNvSpPr/>
              <p:nvPr/>
            </p:nvSpPr>
            <p:spPr>
              <a:xfrm>
                <a:off x="5087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pig</a:t>
                </a:r>
                <a:endParaRPr sz="800"/>
              </a:p>
            </p:txBody>
          </p:sp>
          <p:sp>
            <p:nvSpPr>
              <p:cNvPr id="1660" name="Google Shape;1660;p146"/>
              <p:cNvSpPr/>
              <p:nvPr/>
            </p:nvSpPr>
            <p:spPr>
              <a:xfrm>
                <a:off x="5468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sp>
            <p:nvSpPr>
              <p:cNvPr id="1661" name="Google Shape;1661;p146"/>
              <p:cNvSpPr/>
              <p:nvPr/>
            </p:nvSpPr>
            <p:spPr>
              <a:xfrm>
                <a:off x="5849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grpSp>
      </p:grpSp>
      <p:grpSp>
        <p:nvGrpSpPr>
          <p:cNvPr id="1662" name="Google Shape;1662;p146"/>
          <p:cNvGrpSpPr/>
          <p:nvPr/>
        </p:nvGrpSpPr>
        <p:grpSpPr>
          <a:xfrm>
            <a:off x="2329750" y="1045900"/>
            <a:ext cx="833400" cy="648575"/>
            <a:chOff x="1030025" y="1045900"/>
            <a:chExt cx="833400" cy="648575"/>
          </a:xfrm>
        </p:grpSpPr>
        <p:sp>
          <p:nvSpPr>
            <p:cNvPr id="1663" name="Google Shape;1663;p146"/>
            <p:cNvSpPr/>
            <p:nvPr/>
          </p:nvSpPr>
          <p:spPr>
            <a:xfrm>
              <a:off x="1030025" y="1416975"/>
              <a:ext cx="833400" cy="2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P(“like” | &lt;s&gt;, we)</a:t>
              </a:r>
              <a:endParaRPr sz="800"/>
            </a:p>
          </p:txBody>
        </p:sp>
        <p:sp>
          <p:nvSpPr>
            <p:cNvPr id="1664" name="Google Shape;1664;p146"/>
            <p:cNvSpPr/>
            <p:nvPr/>
          </p:nvSpPr>
          <p:spPr>
            <a:xfrm>
              <a:off x="1182425" y="1045900"/>
              <a:ext cx="541500" cy="277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like</a:t>
              </a:r>
              <a:endParaRPr sz="800"/>
            </a:p>
          </p:txBody>
        </p:sp>
      </p:grpSp>
      <p:grpSp>
        <p:nvGrpSpPr>
          <p:cNvPr id="1665" name="Google Shape;1665;p146"/>
          <p:cNvGrpSpPr/>
          <p:nvPr/>
        </p:nvGrpSpPr>
        <p:grpSpPr>
          <a:xfrm>
            <a:off x="3324700" y="1045900"/>
            <a:ext cx="878400" cy="648575"/>
            <a:chOff x="1106225" y="1045900"/>
            <a:chExt cx="878400" cy="648575"/>
          </a:xfrm>
        </p:grpSpPr>
        <p:sp>
          <p:nvSpPr>
            <p:cNvPr id="1666" name="Google Shape;1666;p146"/>
            <p:cNvSpPr/>
            <p:nvPr/>
          </p:nvSpPr>
          <p:spPr>
            <a:xfrm>
              <a:off x="1106225" y="1416975"/>
              <a:ext cx="878400" cy="2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P(“the” | &lt;s&gt;, we, like)</a:t>
              </a:r>
              <a:endParaRPr sz="800"/>
            </a:p>
          </p:txBody>
        </p:sp>
        <p:sp>
          <p:nvSpPr>
            <p:cNvPr id="1667" name="Google Shape;1667;p146"/>
            <p:cNvSpPr/>
            <p:nvPr/>
          </p:nvSpPr>
          <p:spPr>
            <a:xfrm>
              <a:off x="1258625" y="1045900"/>
              <a:ext cx="368700" cy="277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the</a:t>
              </a:r>
              <a:endParaRPr sz="800"/>
            </a:p>
          </p:txBody>
        </p:sp>
      </p:grpSp>
      <p:grpSp>
        <p:nvGrpSpPr>
          <p:cNvPr id="1668" name="Google Shape;1668;p146"/>
          <p:cNvGrpSpPr/>
          <p:nvPr/>
        </p:nvGrpSpPr>
        <p:grpSpPr>
          <a:xfrm>
            <a:off x="4319650" y="1045900"/>
            <a:ext cx="1128000" cy="648575"/>
            <a:chOff x="1182425" y="1045900"/>
            <a:chExt cx="1128000" cy="648575"/>
          </a:xfrm>
        </p:grpSpPr>
        <p:sp>
          <p:nvSpPr>
            <p:cNvPr id="1669" name="Google Shape;1669;p146"/>
            <p:cNvSpPr/>
            <p:nvPr/>
          </p:nvSpPr>
          <p:spPr>
            <a:xfrm>
              <a:off x="1182425" y="1416975"/>
              <a:ext cx="1128000" cy="2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P(“summer” | &lt;s&gt;, we like, the)</a:t>
              </a:r>
              <a:endParaRPr sz="800"/>
            </a:p>
          </p:txBody>
        </p:sp>
        <p:sp>
          <p:nvSpPr>
            <p:cNvPr id="1670" name="Google Shape;1670;p146"/>
            <p:cNvSpPr/>
            <p:nvPr/>
          </p:nvSpPr>
          <p:spPr>
            <a:xfrm>
              <a:off x="1182425" y="1045900"/>
              <a:ext cx="604800" cy="277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summer</a:t>
              </a:r>
              <a:endParaRPr sz="800"/>
            </a:p>
          </p:txBody>
        </p:sp>
      </p:grpSp>
      <p:pic>
        <p:nvPicPr>
          <p:cNvPr id="1671" name="Google Shape;1671;p146"/>
          <p:cNvPicPr preferRelativeResize="0"/>
          <p:nvPr/>
        </p:nvPicPr>
        <p:blipFill>
          <a:blip r:embed="rId3">
            <a:alphaModFix/>
          </a:blip>
          <a:stretch>
            <a:fillRect/>
          </a:stretch>
        </p:blipFill>
        <p:spPr>
          <a:xfrm>
            <a:off x="6697800" y="3031340"/>
            <a:ext cx="2097225" cy="130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62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Many to One</a:t>
            </a:r>
            <a:endParaRPr/>
          </a:p>
        </p:txBody>
      </p:sp>
      <p:cxnSp>
        <p:nvCxnSpPr>
          <p:cNvPr id="1677" name="Google Shape;1677;p147"/>
          <p:cNvCxnSpPr>
            <a:stCxn id="1678" idx="3"/>
            <a:endCxn id="1679" idx="1"/>
          </p:cNvCxnSpPr>
          <p:nvPr/>
        </p:nvCxnSpPr>
        <p:spPr>
          <a:xfrm>
            <a:off x="1892762" y="2816513"/>
            <a:ext cx="300600" cy="0"/>
          </a:xfrm>
          <a:prstGeom prst="straightConnector1">
            <a:avLst/>
          </a:prstGeom>
          <a:noFill/>
          <a:ln cap="flat" cmpd="sng" w="19050">
            <a:solidFill>
              <a:srgbClr val="595959"/>
            </a:solidFill>
            <a:prstDash val="solid"/>
            <a:round/>
            <a:headEnd len="med" w="med" type="none"/>
            <a:tailEnd len="med" w="med" type="triangle"/>
          </a:ln>
        </p:spPr>
      </p:cxnSp>
      <p:cxnSp>
        <p:nvCxnSpPr>
          <p:cNvPr id="1680" name="Google Shape;1680;p147"/>
          <p:cNvCxnSpPr>
            <a:stCxn id="1679" idx="3"/>
            <a:endCxn id="1681" idx="1"/>
          </p:cNvCxnSpPr>
          <p:nvPr/>
        </p:nvCxnSpPr>
        <p:spPr>
          <a:xfrm>
            <a:off x="2849856" y="2816513"/>
            <a:ext cx="300600" cy="0"/>
          </a:xfrm>
          <a:prstGeom prst="straightConnector1">
            <a:avLst/>
          </a:prstGeom>
          <a:noFill/>
          <a:ln cap="flat" cmpd="sng" w="19050">
            <a:solidFill>
              <a:srgbClr val="595959"/>
            </a:solidFill>
            <a:prstDash val="solid"/>
            <a:round/>
            <a:headEnd len="med" w="med" type="none"/>
            <a:tailEnd len="med" w="med" type="triangle"/>
          </a:ln>
        </p:spPr>
      </p:cxnSp>
      <p:cxnSp>
        <p:nvCxnSpPr>
          <p:cNvPr id="1682" name="Google Shape;1682;p147"/>
          <p:cNvCxnSpPr>
            <a:stCxn id="1683" idx="0"/>
            <a:endCxn id="1678" idx="2"/>
          </p:cNvCxnSpPr>
          <p:nvPr/>
        </p:nvCxnSpPr>
        <p:spPr>
          <a:xfrm rot="10800000">
            <a:off x="1564562" y="3065513"/>
            <a:ext cx="0" cy="369600"/>
          </a:xfrm>
          <a:prstGeom prst="straightConnector1">
            <a:avLst/>
          </a:prstGeom>
          <a:noFill/>
          <a:ln cap="flat" cmpd="sng" w="19050">
            <a:solidFill>
              <a:srgbClr val="595959"/>
            </a:solidFill>
            <a:prstDash val="solid"/>
            <a:round/>
            <a:headEnd len="med" w="med" type="none"/>
            <a:tailEnd len="med" w="med" type="triangle"/>
          </a:ln>
        </p:spPr>
      </p:cxnSp>
      <p:sp>
        <p:nvSpPr>
          <p:cNvPr id="1678" name="Google Shape;1678;p147"/>
          <p:cNvSpPr/>
          <p:nvPr/>
        </p:nvSpPr>
        <p:spPr>
          <a:xfrm>
            <a:off x="1236362" y="2567513"/>
            <a:ext cx="656400" cy="4980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4" name="Google Shape;1684;p147"/>
          <p:cNvSpPr/>
          <p:nvPr/>
        </p:nvSpPr>
        <p:spPr>
          <a:xfrm>
            <a:off x="1348789" y="3435236"/>
            <a:ext cx="431400" cy="4314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47"/>
          <p:cNvSpPr/>
          <p:nvPr/>
        </p:nvSpPr>
        <p:spPr>
          <a:xfrm>
            <a:off x="2193456" y="2567513"/>
            <a:ext cx="656400" cy="4980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85" name="Google Shape;1685;p147"/>
          <p:cNvCxnSpPr>
            <a:stCxn id="1686" idx="0"/>
            <a:endCxn id="1679" idx="2"/>
          </p:cNvCxnSpPr>
          <p:nvPr/>
        </p:nvCxnSpPr>
        <p:spPr>
          <a:xfrm rot="10800000">
            <a:off x="2521656" y="3065513"/>
            <a:ext cx="0" cy="369600"/>
          </a:xfrm>
          <a:prstGeom prst="straightConnector1">
            <a:avLst/>
          </a:prstGeom>
          <a:noFill/>
          <a:ln cap="flat" cmpd="sng" w="19050">
            <a:solidFill>
              <a:srgbClr val="595959"/>
            </a:solidFill>
            <a:prstDash val="solid"/>
            <a:round/>
            <a:headEnd len="med" w="med" type="none"/>
            <a:tailEnd len="med" w="med" type="triangle"/>
          </a:ln>
        </p:spPr>
      </p:cxnSp>
      <p:sp>
        <p:nvSpPr>
          <p:cNvPr id="1687" name="Google Shape;1687;p147"/>
          <p:cNvSpPr/>
          <p:nvPr/>
        </p:nvSpPr>
        <p:spPr>
          <a:xfrm>
            <a:off x="2305905" y="3435236"/>
            <a:ext cx="431400" cy="4314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47"/>
          <p:cNvSpPr/>
          <p:nvPr/>
        </p:nvSpPr>
        <p:spPr>
          <a:xfrm>
            <a:off x="3150549" y="2567513"/>
            <a:ext cx="656400" cy="4980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88" name="Google Shape;1688;p147"/>
          <p:cNvCxnSpPr>
            <a:stCxn id="1689" idx="0"/>
            <a:endCxn id="1681" idx="2"/>
          </p:cNvCxnSpPr>
          <p:nvPr/>
        </p:nvCxnSpPr>
        <p:spPr>
          <a:xfrm rot="10800000">
            <a:off x="3478749" y="3065513"/>
            <a:ext cx="0" cy="369600"/>
          </a:xfrm>
          <a:prstGeom prst="straightConnector1">
            <a:avLst/>
          </a:prstGeom>
          <a:noFill/>
          <a:ln cap="flat" cmpd="sng" w="19050">
            <a:solidFill>
              <a:srgbClr val="595959"/>
            </a:solidFill>
            <a:prstDash val="solid"/>
            <a:round/>
            <a:headEnd len="med" w="med" type="none"/>
            <a:tailEnd len="med" w="med" type="triangle"/>
          </a:ln>
        </p:spPr>
      </p:cxnSp>
      <p:cxnSp>
        <p:nvCxnSpPr>
          <p:cNvPr id="1690" name="Google Shape;1690;p147"/>
          <p:cNvCxnSpPr>
            <a:stCxn id="1681" idx="0"/>
            <a:endCxn id="1691" idx="2"/>
          </p:cNvCxnSpPr>
          <p:nvPr/>
        </p:nvCxnSpPr>
        <p:spPr>
          <a:xfrm rot="10800000">
            <a:off x="3478749" y="2182613"/>
            <a:ext cx="0" cy="384900"/>
          </a:xfrm>
          <a:prstGeom prst="straightConnector1">
            <a:avLst/>
          </a:prstGeom>
          <a:noFill/>
          <a:ln cap="flat" cmpd="sng" w="19050">
            <a:solidFill>
              <a:srgbClr val="595959"/>
            </a:solidFill>
            <a:prstDash val="solid"/>
            <a:round/>
            <a:headEnd len="med" w="med" type="none"/>
            <a:tailEnd len="med" w="med" type="triangle"/>
          </a:ln>
        </p:spPr>
      </p:cxnSp>
      <p:sp>
        <p:nvSpPr>
          <p:cNvPr id="1692" name="Google Shape;1692;p147"/>
          <p:cNvSpPr/>
          <p:nvPr/>
        </p:nvSpPr>
        <p:spPr>
          <a:xfrm>
            <a:off x="3219327" y="1734058"/>
            <a:ext cx="518700" cy="448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47"/>
          <p:cNvSpPr/>
          <p:nvPr/>
        </p:nvSpPr>
        <p:spPr>
          <a:xfrm>
            <a:off x="3262979" y="3435236"/>
            <a:ext cx="431400" cy="4314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47"/>
          <p:cNvSpPr txBox="1"/>
          <p:nvPr>
            <p:ph idx="1" type="body"/>
          </p:nvPr>
        </p:nvSpPr>
        <p:spPr>
          <a:xfrm>
            <a:off x="5097900" y="1281950"/>
            <a:ext cx="3702600" cy="317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a:t>
            </a:r>
            <a:r>
              <a:rPr lang="en">
                <a:solidFill>
                  <a:srgbClr val="B45F06"/>
                </a:solidFill>
              </a:rPr>
              <a:t>spam filtering</a:t>
            </a:r>
            <a:endParaRPr>
              <a:solidFill>
                <a:srgbClr val="B45F06"/>
              </a:solidFill>
            </a:endParaRPr>
          </a:p>
          <a:p>
            <a:pPr indent="0" lvl="0" marL="0" rtl="0" algn="l">
              <a:spcBef>
                <a:spcPts val="1600"/>
              </a:spcBef>
              <a:spcAft>
                <a:spcPts val="0"/>
              </a:spcAft>
              <a:buNone/>
            </a:pPr>
            <a:r>
              <a:rPr lang="en"/>
              <a:t>Input: </a:t>
            </a:r>
            <a:r>
              <a:rPr lang="en">
                <a:solidFill>
                  <a:srgbClr val="0B5394"/>
                </a:solidFill>
              </a:rPr>
              <a:t>words in an email</a:t>
            </a:r>
            <a:endParaRPr>
              <a:solidFill>
                <a:srgbClr val="0B5394"/>
              </a:solidFill>
            </a:endParaRPr>
          </a:p>
          <a:p>
            <a:pPr indent="0" lvl="0" marL="0" rtl="0" algn="l">
              <a:spcBef>
                <a:spcPts val="1600"/>
              </a:spcBef>
              <a:spcAft>
                <a:spcPts val="1600"/>
              </a:spcAft>
              <a:buNone/>
            </a:pPr>
            <a:r>
              <a:rPr lang="en">
                <a:solidFill>
                  <a:srgbClr val="666666"/>
                </a:solidFill>
              </a:rPr>
              <a:t>Output: </a:t>
            </a:r>
            <a:r>
              <a:rPr lang="en">
                <a:solidFill>
                  <a:srgbClr val="CC0000"/>
                </a:solidFill>
              </a:rPr>
              <a:t>spam or not spam</a:t>
            </a:r>
            <a:endParaRPr>
              <a:solidFill>
                <a:srgbClr val="CC0000"/>
              </a:solidFill>
            </a:endParaRPr>
          </a:p>
        </p:txBody>
      </p:sp>
      <p:grpSp>
        <p:nvGrpSpPr>
          <p:cNvPr id="1695" name="Google Shape;1695;p147"/>
          <p:cNvGrpSpPr/>
          <p:nvPr/>
        </p:nvGrpSpPr>
        <p:grpSpPr>
          <a:xfrm>
            <a:off x="1236362" y="1734038"/>
            <a:ext cx="2587175" cy="2132612"/>
            <a:chOff x="1236362" y="1734038"/>
            <a:chExt cx="2587175" cy="2132612"/>
          </a:xfrm>
        </p:grpSpPr>
        <p:grpSp>
          <p:nvGrpSpPr>
            <p:cNvPr id="1696" name="Google Shape;1696;p147"/>
            <p:cNvGrpSpPr/>
            <p:nvPr/>
          </p:nvGrpSpPr>
          <p:grpSpPr>
            <a:xfrm>
              <a:off x="1236362" y="1734058"/>
              <a:ext cx="2570461" cy="2132592"/>
              <a:chOff x="2268987" y="2130158"/>
              <a:chExt cx="2570461" cy="2132592"/>
            </a:xfrm>
          </p:grpSpPr>
          <p:cxnSp>
            <p:nvCxnSpPr>
              <p:cNvPr id="1697" name="Google Shape;1697;p147"/>
              <p:cNvCxnSpPr>
                <a:stCxn id="1698" idx="3"/>
                <a:endCxn id="1699" idx="1"/>
              </p:cNvCxnSpPr>
              <p:nvPr/>
            </p:nvCxnSpPr>
            <p:spPr>
              <a:xfrm>
                <a:off x="2925262" y="3212654"/>
                <a:ext cx="300900" cy="0"/>
              </a:xfrm>
              <a:prstGeom prst="straightConnector1">
                <a:avLst/>
              </a:prstGeom>
              <a:noFill/>
              <a:ln cap="flat" cmpd="sng" w="19050">
                <a:solidFill>
                  <a:srgbClr val="595959"/>
                </a:solidFill>
                <a:prstDash val="solid"/>
                <a:round/>
                <a:headEnd len="med" w="med" type="none"/>
                <a:tailEnd len="med" w="med" type="triangle"/>
              </a:ln>
            </p:spPr>
          </p:cxnSp>
          <p:cxnSp>
            <p:nvCxnSpPr>
              <p:cNvPr id="1700" name="Google Shape;1700;p147"/>
              <p:cNvCxnSpPr>
                <a:stCxn id="1699" idx="3"/>
                <a:endCxn id="1701" idx="1"/>
              </p:cNvCxnSpPr>
              <p:nvPr/>
            </p:nvCxnSpPr>
            <p:spPr>
              <a:xfrm>
                <a:off x="3882355" y="3212654"/>
                <a:ext cx="300900" cy="0"/>
              </a:xfrm>
              <a:prstGeom prst="straightConnector1">
                <a:avLst/>
              </a:prstGeom>
              <a:noFill/>
              <a:ln cap="flat" cmpd="sng" w="19050">
                <a:solidFill>
                  <a:srgbClr val="595959"/>
                </a:solidFill>
                <a:prstDash val="solid"/>
                <a:round/>
                <a:headEnd len="med" w="med" type="none"/>
                <a:tailEnd len="med" w="med" type="triangle"/>
              </a:ln>
            </p:spPr>
          </p:cxnSp>
          <p:grpSp>
            <p:nvGrpSpPr>
              <p:cNvPr id="1702" name="Google Shape;1702;p147"/>
              <p:cNvGrpSpPr/>
              <p:nvPr/>
            </p:nvGrpSpPr>
            <p:grpSpPr>
              <a:xfrm>
                <a:off x="2268987" y="2963613"/>
                <a:ext cx="656275" cy="1299137"/>
                <a:chOff x="1427305" y="2538280"/>
                <a:chExt cx="871200" cy="1724595"/>
              </a:xfrm>
            </p:grpSpPr>
            <p:cxnSp>
              <p:nvCxnSpPr>
                <p:cNvPr id="1703" name="Google Shape;1703;p147"/>
                <p:cNvCxnSpPr>
                  <a:endCxn id="1698" idx="2"/>
                </p:cNvCxnSpPr>
                <p:nvPr/>
              </p:nvCxnSpPr>
              <p:spPr>
                <a:xfrm rot="10800000">
                  <a:off x="1862905" y="3199480"/>
                  <a:ext cx="0" cy="490500"/>
                </a:xfrm>
                <a:prstGeom prst="straightConnector1">
                  <a:avLst/>
                </a:prstGeom>
                <a:noFill/>
                <a:ln cap="flat" cmpd="sng" w="19050">
                  <a:solidFill>
                    <a:srgbClr val="595959"/>
                  </a:solidFill>
                  <a:prstDash val="solid"/>
                  <a:round/>
                  <a:headEnd len="med" w="med" type="none"/>
                  <a:tailEnd len="med" w="med" type="triangle"/>
                </a:ln>
              </p:spPr>
            </p:cxnSp>
            <p:sp>
              <p:nvSpPr>
                <p:cNvPr id="1698" name="Google Shape;1698;p147"/>
                <p:cNvSpPr/>
                <p:nvPr/>
              </p:nvSpPr>
              <p:spPr>
                <a:xfrm>
                  <a:off x="1427305"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4" name="Google Shape;1704;p147"/>
                <p:cNvSpPr/>
                <p:nvPr/>
              </p:nvSpPr>
              <p:spPr>
                <a:xfrm>
                  <a:off x="1576550"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147"/>
              <p:cNvGrpSpPr/>
              <p:nvPr/>
            </p:nvGrpSpPr>
            <p:grpSpPr>
              <a:xfrm>
                <a:off x="3226081" y="2963613"/>
                <a:ext cx="656275" cy="1299137"/>
                <a:chOff x="2697862" y="2538280"/>
                <a:chExt cx="871200" cy="1724595"/>
              </a:xfrm>
            </p:grpSpPr>
            <p:sp>
              <p:nvSpPr>
                <p:cNvPr id="1699" name="Google Shape;1699;p147"/>
                <p:cNvSpPr/>
                <p:nvPr/>
              </p:nvSpPr>
              <p:spPr>
                <a:xfrm>
                  <a:off x="2697862"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06" name="Google Shape;1706;p147"/>
                <p:cNvCxnSpPr>
                  <a:endCxn id="1699" idx="2"/>
                </p:cNvCxnSpPr>
                <p:nvPr/>
              </p:nvCxnSpPr>
              <p:spPr>
                <a:xfrm rot="10800000">
                  <a:off x="3133462" y="3199480"/>
                  <a:ext cx="0" cy="490500"/>
                </a:xfrm>
                <a:prstGeom prst="straightConnector1">
                  <a:avLst/>
                </a:prstGeom>
                <a:noFill/>
                <a:ln cap="flat" cmpd="sng" w="19050">
                  <a:solidFill>
                    <a:srgbClr val="595959"/>
                  </a:solidFill>
                  <a:prstDash val="solid"/>
                  <a:round/>
                  <a:headEnd len="med" w="med" type="none"/>
                  <a:tailEnd len="med" w="med" type="triangle"/>
                </a:ln>
              </p:spPr>
            </p:cxnSp>
            <p:sp>
              <p:nvSpPr>
                <p:cNvPr id="1707" name="Google Shape;1707;p147"/>
                <p:cNvSpPr/>
                <p:nvPr/>
              </p:nvSpPr>
              <p:spPr>
                <a:xfrm>
                  <a:off x="2847138"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147"/>
              <p:cNvGrpSpPr/>
              <p:nvPr/>
            </p:nvGrpSpPr>
            <p:grpSpPr>
              <a:xfrm>
                <a:off x="4183174" y="2130158"/>
                <a:ext cx="656275" cy="2132592"/>
                <a:chOff x="3968372" y="1431875"/>
                <a:chExt cx="871200" cy="2831000"/>
              </a:xfrm>
            </p:grpSpPr>
            <p:sp>
              <p:nvSpPr>
                <p:cNvPr id="1701" name="Google Shape;1701;p147"/>
                <p:cNvSpPr/>
                <p:nvPr/>
              </p:nvSpPr>
              <p:spPr>
                <a:xfrm>
                  <a:off x="3968372"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09" name="Google Shape;1709;p147"/>
                <p:cNvCxnSpPr>
                  <a:endCxn id="1701" idx="2"/>
                </p:cNvCxnSpPr>
                <p:nvPr/>
              </p:nvCxnSpPr>
              <p:spPr>
                <a:xfrm rot="10800000">
                  <a:off x="4403972" y="3199480"/>
                  <a:ext cx="0" cy="490500"/>
                </a:xfrm>
                <a:prstGeom prst="straightConnector1">
                  <a:avLst/>
                </a:prstGeom>
                <a:noFill/>
                <a:ln cap="flat" cmpd="sng" w="19050">
                  <a:solidFill>
                    <a:srgbClr val="595959"/>
                  </a:solidFill>
                  <a:prstDash val="solid"/>
                  <a:round/>
                  <a:headEnd len="med" w="med" type="none"/>
                  <a:tailEnd len="med" w="med" type="triangle"/>
                </a:ln>
              </p:spPr>
            </p:cxnSp>
            <p:cxnSp>
              <p:nvCxnSpPr>
                <p:cNvPr id="1710" name="Google Shape;1710;p147"/>
                <p:cNvCxnSpPr>
                  <a:stCxn id="1701" idx="0"/>
                </p:cNvCxnSpPr>
                <p:nvPr/>
              </p:nvCxnSpPr>
              <p:spPr>
                <a:xfrm rot="10800000">
                  <a:off x="4403972" y="2027380"/>
                  <a:ext cx="0" cy="510900"/>
                </a:xfrm>
                <a:prstGeom prst="straightConnector1">
                  <a:avLst/>
                </a:prstGeom>
                <a:noFill/>
                <a:ln cap="flat" cmpd="sng" w="19050">
                  <a:solidFill>
                    <a:srgbClr val="595959"/>
                  </a:solidFill>
                  <a:prstDash val="solid"/>
                  <a:round/>
                  <a:headEnd len="med" w="med" type="none"/>
                  <a:tailEnd len="med" w="med" type="triangle"/>
                </a:ln>
              </p:spPr>
            </p:cxnSp>
            <p:sp>
              <p:nvSpPr>
                <p:cNvPr id="1711" name="Google Shape;1711;p147"/>
                <p:cNvSpPr/>
                <p:nvPr/>
              </p:nvSpPr>
              <p:spPr>
                <a:xfrm>
                  <a:off x="4059675" y="1431875"/>
                  <a:ext cx="688500" cy="595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47"/>
                <p:cNvSpPr/>
                <p:nvPr/>
              </p:nvSpPr>
              <p:spPr>
                <a:xfrm>
                  <a:off x="4117622"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13" name="Google Shape;1713;p147"/>
            <p:cNvSpPr/>
            <p:nvPr/>
          </p:nvSpPr>
          <p:spPr>
            <a:xfrm>
              <a:off x="1236362"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4" name="Google Shape;1714;p147"/>
            <p:cNvSpPr/>
            <p:nvPr/>
          </p:nvSpPr>
          <p:spPr>
            <a:xfrm>
              <a:off x="2201750"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5" name="Google Shape;1715;p147"/>
            <p:cNvSpPr/>
            <p:nvPr/>
          </p:nvSpPr>
          <p:spPr>
            <a:xfrm>
              <a:off x="3167137"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6" name="Google Shape;1716;p147"/>
            <p:cNvSpPr/>
            <p:nvPr/>
          </p:nvSpPr>
          <p:spPr>
            <a:xfrm>
              <a:off x="3167137" y="1734038"/>
              <a:ext cx="656400" cy="498000"/>
            </a:xfrm>
            <a:prstGeom prst="rect">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0" name="Shape 1720"/>
        <p:cNvGrpSpPr/>
        <p:nvPr/>
      </p:nvGrpSpPr>
      <p:grpSpPr>
        <a:xfrm>
          <a:off x="0" y="0"/>
          <a:ext cx="0" cy="0"/>
          <a:chOff x="0" y="0"/>
          <a:chExt cx="0" cy="0"/>
        </a:xfrm>
      </p:grpSpPr>
      <p:sp>
        <p:nvSpPr>
          <p:cNvPr id="1721" name="Google Shape;1721;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Many to One</a:t>
            </a:r>
            <a:endParaRPr/>
          </a:p>
        </p:txBody>
      </p:sp>
      <p:cxnSp>
        <p:nvCxnSpPr>
          <p:cNvPr id="1722" name="Google Shape;1722;p148"/>
          <p:cNvCxnSpPr>
            <a:stCxn id="1723" idx="3"/>
            <a:endCxn id="1724" idx="1"/>
          </p:cNvCxnSpPr>
          <p:nvPr/>
        </p:nvCxnSpPr>
        <p:spPr>
          <a:xfrm>
            <a:off x="1892762" y="2816513"/>
            <a:ext cx="300600" cy="0"/>
          </a:xfrm>
          <a:prstGeom prst="straightConnector1">
            <a:avLst/>
          </a:prstGeom>
          <a:noFill/>
          <a:ln cap="flat" cmpd="sng" w="19050">
            <a:solidFill>
              <a:srgbClr val="595959"/>
            </a:solidFill>
            <a:prstDash val="solid"/>
            <a:round/>
            <a:headEnd len="med" w="med" type="none"/>
            <a:tailEnd len="med" w="med" type="triangle"/>
          </a:ln>
        </p:spPr>
      </p:cxnSp>
      <p:cxnSp>
        <p:nvCxnSpPr>
          <p:cNvPr id="1725" name="Google Shape;1725;p148"/>
          <p:cNvCxnSpPr>
            <a:stCxn id="1724" idx="3"/>
            <a:endCxn id="1726" idx="1"/>
          </p:cNvCxnSpPr>
          <p:nvPr/>
        </p:nvCxnSpPr>
        <p:spPr>
          <a:xfrm>
            <a:off x="2849856" y="2816513"/>
            <a:ext cx="300600" cy="0"/>
          </a:xfrm>
          <a:prstGeom prst="straightConnector1">
            <a:avLst/>
          </a:prstGeom>
          <a:noFill/>
          <a:ln cap="flat" cmpd="sng" w="19050">
            <a:solidFill>
              <a:srgbClr val="595959"/>
            </a:solidFill>
            <a:prstDash val="solid"/>
            <a:round/>
            <a:headEnd len="med" w="med" type="none"/>
            <a:tailEnd len="med" w="med" type="triangle"/>
          </a:ln>
        </p:spPr>
      </p:cxnSp>
      <p:cxnSp>
        <p:nvCxnSpPr>
          <p:cNvPr id="1727" name="Google Shape;1727;p148"/>
          <p:cNvCxnSpPr>
            <a:stCxn id="1728" idx="0"/>
            <a:endCxn id="1723" idx="2"/>
          </p:cNvCxnSpPr>
          <p:nvPr/>
        </p:nvCxnSpPr>
        <p:spPr>
          <a:xfrm rot="10800000">
            <a:off x="1564562" y="3065513"/>
            <a:ext cx="0" cy="369600"/>
          </a:xfrm>
          <a:prstGeom prst="straightConnector1">
            <a:avLst/>
          </a:prstGeom>
          <a:noFill/>
          <a:ln cap="flat" cmpd="sng" w="19050">
            <a:solidFill>
              <a:srgbClr val="595959"/>
            </a:solidFill>
            <a:prstDash val="solid"/>
            <a:round/>
            <a:headEnd len="med" w="med" type="none"/>
            <a:tailEnd len="med" w="med" type="triangle"/>
          </a:ln>
        </p:spPr>
      </p:cxnSp>
      <p:sp>
        <p:nvSpPr>
          <p:cNvPr id="1723" name="Google Shape;1723;p148"/>
          <p:cNvSpPr/>
          <p:nvPr/>
        </p:nvSpPr>
        <p:spPr>
          <a:xfrm>
            <a:off x="1236362" y="2567513"/>
            <a:ext cx="656400" cy="4980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9" name="Google Shape;1729;p148"/>
          <p:cNvSpPr/>
          <p:nvPr/>
        </p:nvSpPr>
        <p:spPr>
          <a:xfrm>
            <a:off x="1348789" y="3435236"/>
            <a:ext cx="431400" cy="4314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48"/>
          <p:cNvSpPr/>
          <p:nvPr/>
        </p:nvSpPr>
        <p:spPr>
          <a:xfrm>
            <a:off x="2193456" y="2567513"/>
            <a:ext cx="656400" cy="4980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30" name="Google Shape;1730;p148"/>
          <p:cNvCxnSpPr>
            <a:stCxn id="1731" idx="0"/>
            <a:endCxn id="1724" idx="2"/>
          </p:cNvCxnSpPr>
          <p:nvPr/>
        </p:nvCxnSpPr>
        <p:spPr>
          <a:xfrm rot="10800000">
            <a:off x="2521656" y="3065513"/>
            <a:ext cx="0" cy="369600"/>
          </a:xfrm>
          <a:prstGeom prst="straightConnector1">
            <a:avLst/>
          </a:prstGeom>
          <a:noFill/>
          <a:ln cap="flat" cmpd="sng" w="19050">
            <a:solidFill>
              <a:srgbClr val="595959"/>
            </a:solidFill>
            <a:prstDash val="solid"/>
            <a:round/>
            <a:headEnd len="med" w="med" type="none"/>
            <a:tailEnd len="med" w="med" type="triangle"/>
          </a:ln>
        </p:spPr>
      </p:cxnSp>
      <p:sp>
        <p:nvSpPr>
          <p:cNvPr id="1732" name="Google Shape;1732;p148"/>
          <p:cNvSpPr/>
          <p:nvPr/>
        </p:nvSpPr>
        <p:spPr>
          <a:xfrm>
            <a:off x="2305905" y="3435236"/>
            <a:ext cx="431400" cy="4314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48"/>
          <p:cNvSpPr/>
          <p:nvPr/>
        </p:nvSpPr>
        <p:spPr>
          <a:xfrm>
            <a:off x="3150549" y="2567513"/>
            <a:ext cx="656400" cy="4980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33" name="Google Shape;1733;p148"/>
          <p:cNvCxnSpPr>
            <a:stCxn id="1734" idx="0"/>
            <a:endCxn id="1726" idx="2"/>
          </p:cNvCxnSpPr>
          <p:nvPr/>
        </p:nvCxnSpPr>
        <p:spPr>
          <a:xfrm rot="10800000">
            <a:off x="3478749" y="3065513"/>
            <a:ext cx="0" cy="369600"/>
          </a:xfrm>
          <a:prstGeom prst="straightConnector1">
            <a:avLst/>
          </a:prstGeom>
          <a:noFill/>
          <a:ln cap="flat" cmpd="sng" w="19050">
            <a:solidFill>
              <a:srgbClr val="595959"/>
            </a:solidFill>
            <a:prstDash val="solid"/>
            <a:round/>
            <a:headEnd len="med" w="med" type="none"/>
            <a:tailEnd len="med" w="med" type="triangle"/>
          </a:ln>
        </p:spPr>
      </p:cxnSp>
      <p:cxnSp>
        <p:nvCxnSpPr>
          <p:cNvPr id="1735" name="Google Shape;1735;p148"/>
          <p:cNvCxnSpPr>
            <a:stCxn id="1726" idx="0"/>
            <a:endCxn id="1736" idx="2"/>
          </p:cNvCxnSpPr>
          <p:nvPr/>
        </p:nvCxnSpPr>
        <p:spPr>
          <a:xfrm rot="10800000">
            <a:off x="3478749" y="2182613"/>
            <a:ext cx="0" cy="384900"/>
          </a:xfrm>
          <a:prstGeom prst="straightConnector1">
            <a:avLst/>
          </a:prstGeom>
          <a:noFill/>
          <a:ln cap="flat" cmpd="sng" w="19050">
            <a:solidFill>
              <a:srgbClr val="595959"/>
            </a:solidFill>
            <a:prstDash val="solid"/>
            <a:round/>
            <a:headEnd len="med" w="med" type="none"/>
            <a:tailEnd len="med" w="med" type="triangle"/>
          </a:ln>
        </p:spPr>
      </p:cxnSp>
      <p:sp>
        <p:nvSpPr>
          <p:cNvPr id="1737" name="Google Shape;1737;p148"/>
          <p:cNvSpPr/>
          <p:nvPr/>
        </p:nvSpPr>
        <p:spPr>
          <a:xfrm>
            <a:off x="3219327" y="1734058"/>
            <a:ext cx="518700" cy="448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48"/>
          <p:cNvSpPr/>
          <p:nvPr/>
        </p:nvSpPr>
        <p:spPr>
          <a:xfrm>
            <a:off x="3262979" y="3435236"/>
            <a:ext cx="431400" cy="4314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48"/>
          <p:cNvSpPr txBox="1"/>
          <p:nvPr>
            <p:ph idx="1" type="body"/>
          </p:nvPr>
        </p:nvSpPr>
        <p:spPr>
          <a:xfrm>
            <a:off x="5097900" y="1281950"/>
            <a:ext cx="3702600" cy="317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a:t>
            </a:r>
            <a:r>
              <a:rPr lang="en">
                <a:solidFill>
                  <a:srgbClr val="B45F06"/>
                </a:solidFill>
              </a:rPr>
              <a:t>spam filtering</a:t>
            </a:r>
            <a:endParaRPr>
              <a:solidFill>
                <a:srgbClr val="B45F06"/>
              </a:solidFill>
            </a:endParaRPr>
          </a:p>
          <a:p>
            <a:pPr indent="0" lvl="0" marL="0" rtl="0" algn="l">
              <a:spcBef>
                <a:spcPts val="1600"/>
              </a:spcBef>
              <a:spcAft>
                <a:spcPts val="0"/>
              </a:spcAft>
              <a:buNone/>
            </a:pPr>
            <a:r>
              <a:rPr lang="en"/>
              <a:t>Input: </a:t>
            </a:r>
            <a:r>
              <a:rPr lang="en">
                <a:solidFill>
                  <a:srgbClr val="0B5394"/>
                </a:solidFill>
              </a:rPr>
              <a:t>words in an email</a:t>
            </a:r>
            <a:endParaRPr>
              <a:solidFill>
                <a:srgbClr val="0B5394"/>
              </a:solidFill>
            </a:endParaRPr>
          </a:p>
          <a:p>
            <a:pPr indent="0" lvl="0" marL="0" rtl="0" algn="l">
              <a:spcBef>
                <a:spcPts val="1600"/>
              </a:spcBef>
              <a:spcAft>
                <a:spcPts val="1600"/>
              </a:spcAft>
              <a:buNone/>
            </a:pPr>
            <a:r>
              <a:rPr lang="en">
                <a:solidFill>
                  <a:srgbClr val="666666"/>
                </a:solidFill>
              </a:rPr>
              <a:t>Output: </a:t>
            </a:r>
            <a:r>
              <a:rPr lang="en">
                <a:solidFill>
                  <a:srgbClr val="CC0000"/>
                </a:solidFill>
              </a:rPr>
              <a:t>spam or not spam</a:t>
            </a:r>
            <a:endParaRPr>
              <a:solidFill>
                <a:srgbClr val="CC0000"/>
              </a:solidFill>
            </a:endParaRPr>
          </a:p>
        </p:txBody>
      </p:sp>
      <p:grpSp>
        <p:nvGrpSpPr>
          <p:cNvPr id="1740" name="Google Shape;1740;p148"/>
          <p:cNvGrpSpPr/>
          <p:nvPr/>
        </p:nvGrpSpPr>
        <p:grpSpPr>
          <a:xfrm>
            <a:off x="1236362" y="1734038"/>
            <a:ext cx="2587175" cy="2132612"/>
            <a:chOff x="1236362" y="1734038"/>
            <a:chExt cx="2587175" cy="2132612"/>
          </a:xfrm>
        </p:grpSpPr>
        <p:grpSp>
          <p:nvGrpSpPr>
            <p:cNvPr id="1741" name="Google Shape;1741;p148"/>
            <p:cNvGrpSpPr/>
            <p:nvPr/>
          </p:nvGrpSpPr>
          <p:grpSpPr>
            <a:xfrm>
              <a:off x="1236362" y="1734058"/>
              <a:ext cx="2570461" cy="2132592"/>
              <a:chOff x="2268987" y="2130158"/>
              <a:chExt cx="2570461" cy="2132592"/>
            </a:xfrm>
          </p:grpSpPr>
          <p:cxnSp>
            <p:nvCxnSpPr>
              <p:cNvPr id="1742" name="Google Shape;1742;p148"/>
              <p:cNvCxnSpPr>
                <a:stCxn id="1743" idx="3"/>
                <a:endCxn id="1744" idx="1"/>
              </p:cNvCxnSpPr>
              <p:nvPr/>
            </p:nvCxnSpPr>
            <p:spPr>
              <a:xfrm>
                <a:off x="2925262" y="3212654"/>
                <a:ext cx="300900" cy="0"/>
              </a:xfrm>
              <a:prstGeom prst="straightConnector1">
                <a:avLst/>
              </a:prstGeom>
              <a:noFill/>
              <a:ln cap="flat" cmpd="sng" w="19050">
                <a:solidFill>
                  <a:srgbClr val="595959"/>
                </a:solidFill>
                <a:prstDash val="solid"/>
                <a:round/>
                <a:headEnd len="med" w="med" type="none"/>
                <a:tailEnd len="med" w="med" type="triangle"/>
              </a:ln>
            </p:spPr>
          </p:cxnSp>
          <p:cxnSp>
            <p:nvCxnSpPr>
              <p:cNvPr id="1745" name="Google Shape;1745;p148"/>
              <p:cNvCxnSpPr>
                <a:stCxn id="1744" idx="3"/>
                <a:endCxn id="1746" idx="1"/>
              </p:cNvCxnSpPr>
              <p:nvPr/>
            </p:nvCxnSpPr>
            <p:spPr>
              <a:xfrm>
                <a:off x="3882355" y="3212654"/>
                <a:ext cx="300900" cy="0"/>
              </a:xfrm>
              <a:prstGeom prst="straightConnector1">
                <a:avLst/>
              </a:prstGeom>
              <a:noFill/>
              <a:ln cap="flat" cmpd="sng" w="19050">
                <a:solidFill>
                  <a:srgbClr val="595959"/>
                </a:solidFill>
                <a:prstDash val="solid"/>
                <a:round/>
                <a:headEnd len="med" w="med" type="none"/>
                <a:tailEnd len="med" w="med" type="triangle"/>
              </a:ln>
            </p:spPr>
          </p:cxnSp>
          <p:grpSp>
            <p:nvGrpSpPr>
              <p:cNvPr id="1747" name="Google Shape;1747;p148"/>
              <p:cNvGrpSpPr/>
              <p:nvPr/>
            </p:nvGrpSpPr>
            <p:grpSpPr>
              <a:xfrm>
                <a:off x="2268987" y="2963613"/>
                <a:ext cx="656275" cy="1299137"/>
                <a:chOff x="1427305" y="2538280"/>
                <a:chExt cx="871200" cy="1724595"/>
              </a:xfrm>
            </p:grpSpPr>
            <p:cxnSp>
              <p:nvCxnSpPr>
                <p:cNvPr id="1748" name="Google Shape;1748;p148"/>
                <p:cNvCxnSpPr>
                  <a:endCxn id="1743" idx="2"/>
                </p:cNvCxnSpPr>
                <p:nvPr/>
              </p:nvCxnSpPr>
              <p:spPr>
                <a:xfrm rot="10800000">
                  <a:off x="1862905" y="3199480"/>
                  <a:ext cx="0" cy="490500"/>
                </a:xfrm>
                <a:prstGeom prst="straightConnector1">
                  <a:avLst/>
                </a:prstGeom>
                <a:noFill/>
                <a:ln cap="flat" cmpd="sng" w="19050">
                  <a:solidFill>
                    <a:srgbClr val="595959"/>
                  </a:solidFill>
                  <a:prstDash val="solid"/>
                  <a:round/>
                  <a:headEnd len="med" w="med" type="none"/>
                  <a:tailEnd len="med" w="med" type="triangle"/>
                </a:ln>
              </p:spPr>
            </p:cxnSp>
            <p:sp>
              <p:nvSpPr>
                <p:cNvPr id="1743" name="Google Shape;1743;p148"/>
                <p:cNvSpPr/>
                <p:nvPr/>
              </p:nvSpPr>
              <p:spPr>
                <a:xfrm>
                  <a:off x="1427305"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9" name="Google Shape;1749;p148"/>
                <p:cNvSpPr/>
                <p:nvPr/>
              </p:nvSpPr>
              <p:spPr>
                <a:xfrm>
                  <a:off x="1576550"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148"/>
              <p:cNvGrpSpPr/>
              <p:nvPr/>
            </p:nvGrpSpPr>
            <p:grpSpPr>
              <a:xfrm>
                <a:off x="3226081" y="2963613"/>
                <a:ext cx="656275" cy="1299137"/>
                <a:chOff x="2697862" y="2538280"/>
                <a:chExt cx="871200" cy="1724595"/>
              </a:xfrm>
            </p:grpSpPr>
            <p:sp>
              <p:nvSpPr>
                <p:cNvPr id="1744" name="Google Shape;1744;p148"/>
                <p:cNvSpPr/>
                <p:nvPr/>
              </p:nvSpPr>
              <p:spPr>
                <a:xfrm>
                  <a:off x="2697862"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51" name="Google Shape;1751;p148"/>
                <p:cNvCxnSpPr>
                  <a:endCxn id="1744" idx="2"/>
                </p:cNvCxnSpPr>
                <p:nvPr/>
              </p:nvCxnSpPr>
              <p:spPr>
                <a:xfrm rot="10800000">
                  <a:off x="3133462" y="3199480"/>
                  <a:ext cx="0" cy="490500"/>
                </a:xfrm>
                <a:prstGeom prst="straightConnector1">
                  <a:avLst/>
                </a:prstGeom>
                <a:noFill/>
                <a:ln cap="flat" cmpd="sng" w="19050">
                  <a:solidFill>
                    <a:srgbClr val="595959"/>
                  </a:solidFill>
                  <a:prstDash val="solid"/>
                  <a:round/>
                  <a:headEnd len="med" w="med" type="none"/>
                  <a:tailEnd len="med" w="med" type="triangle"/>
                </a:ln>
              </p:spPr>
            </p:cxnSp>
            <p:sp>
              <p:nvSpPr>
                <p:cNvPr id="1752" name="Google Shape;1752;p148"/>
                <p:cNvSpPr/>
                <p:nvPr/>
              </p:nvSpPr>
              <p:spPr>
                <a:xfrm>
                  <a:off x="2847138"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148"/>
              <p:cNvGrpSpPr/>
              <p:nvPr/>
            </p:nvGrpSpPr>
            <p:grpSpPr>
              <a:xfrm>
                <a:off x="4183174" y="2130158"/>
                <a:ext cx="656275" cy="2132592"/>
                <a:chOff x="3968372" y="1431875"/>
                <a:chExt cx="871200" cy="2831000"/>
              </a:xfrm>
            </p:grpSpPr>
            <p:sp>
              <p:nvSpPr>
                <p:cNvPr id="1746" name="Google Shape;1746;p148"/>
                <p:cNvSpPr/>
                <p:nvPr/>
              </p:nvSpPr>
              <p:spPr>
                <a:xfrm>
                  <a:off x="3968372"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54" name="Google Shape;1754;p148"/>
                <p:cNvCxnSpPr>
                  <a:endCxn id="1746" idx="2"/>
                </p:cNvCxnSpPr>
                <p:nvPr/>
              </p:nvCxnSpPr>
              <p:spPr>
                <a:xfrm rot="10800000">
                  <a:off x="4403972" y="3199480"/>
                  <a:ext cx="0" cy="490500"/>
                </a:xfrm>
                <a:prstGeom prst="straightConnector1">
                  <a:avLst/>
                </a:prstGeom>
                <a:noFill/>
                <a:ln cap="flat" cmpd="sng" w="19050">
                  <a:solidFill>
                    <a:srgbClr val="595959"/>
                  </a:solidFill>
                  <a:prstDash val="solid"/>
                  <a:round/>
                  <a:headEnd len="med" w="med" type="none"/>
                  <a:tailEnd len="med" w="med" type="triangle"/>
                </a:ln>
              </p:spPr>
            </p:cxnSp>
            <p:cxnSp>
              <p:nvCxnSpPr>
                <p:cNvPr id="1755" name="Google Shape;1755;p148"/>
                <p:cNvCxnSpPr>
                  <a:stCxn id="1746" idx="0"/>
                </p:cNvCxnSpPr>
                <p:nvPr/>
              </p:nvCxnSpPr>
              <p:spPr>
                <a:xfrm rot="10800000">
                  <a:off x="4403972" y="2027380"/>
                  <a:ext cx="0" cy="510900"/>
                </a:xfrm>
                <a:prstGeom prst="straightConnector1">
                  <a:avLst/>
                </a:prstGeom>
                <a:noFill/>
                <a:ln cap="flat" cmpd="sng" w="19050">
                  <a:solidFill>
                    <a:srgbClr val="595959"/>
                  </a:solidFill>
                  <a:prstDash val="solid"/>
                  <a:round/>
                  <a:headEnd len="med" w="med" type="none"/>
                  <a:tailEnd len="med" w="med" type="triangle"/>
                </a:ln>
              </p:spPr>
            </p:cxnSp>
            <p:sp>
              <p:nvSpPr>
                <p:cNvPr id="1756" name="Google Shape;1756;p148"/>
                <p:cNvSpPr/>
                <p:nvPr/>
              </p:nvSpPr>
              <p:spPr>
                <a:xfrm>
                  <a:off x="4059675" y="1431875"/>
                  <a:ext cx="688500" cy="595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48"/>
                <p:cNvSpPr/>
                <p:nvPr/>
              </p:nvSpPr>
              <p:spPr>
                <a:xfrm>
                  <a:off x="4117622"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8" name="Google Shape;1758;p148"/>
            <p:cNvSpPr/>
            <p:nvPr/>
          </p:nvSpPr>
          <p:spPr>
            <a:xfrm>
              <a:off x="1236362"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9" name="Google Shape;1759;p148"/>
            <p:cNvSpPr/>
            <p:nvPr/>
          </p:nvSpPr>
          <p:spPr>
            <a:xfrm>
              <a:off x="2201750"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0" name="Google Shape;1760;p148"/>
            <p:cNvSpPr/>
            <p:nvPr/>
          </p:nvSpPr>
          <p:spPr>
            <a:xfrm>
              <a:off x="3167137"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1" name="Google Shape;1761;p148"/>
            <p:cNvSpPr/>
            <p:nvPr/>
          </p:nvSpPr>
          <p:spPr>
            <a:xfrm>
              <a:off x="3167137" y="1734038"/>
              <a:ext cx="656400" cy="498000"/>
            </a:xfrm>
            <a:prstGeom prst="rect">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1762" name="Google Shape;1762;p148"/>
          <p:cNvCxnSpPr>
            <a:stCxn id="1744" idx="0"/>
            <a:endCxn id="1761" idx="1"/>
          </p:cNvCxnSpPr>
          <p:nvPr/>
        </p:nvCxnSpPr>
        <p:spPr>
          <a:xfrm flipH="1" rot="10800000">
            <a:off x="2521593" y="1983113"/>
            <a:ext cx="645600" cy="584400"/>
          </a:xfrm>
          <a:prstGeom prst="straightConnector1">
            <a:avLst/>
          </a:prstGeom>
          <a:noFill/>
          <a:ln cap="flat" cmpd="sng" w="19050">
            <a:solidFill>
              <a:srgbClr val="595959"/>
            </a:solidFill>
            <a:prstDash val="solid"/>
            <a:round/>
            <a:headEnd len="med" w="med" type="none"/>
            <a:tailEnd len="med" w="med" type="triangle"/>
          </a:ln>
        </p:spPr>
      </p:cxnSp>
      <p:cxnSp>
        <p:nvCxnSpPr>
          <p:cNvPr id="1763" name="Google Shape;1763;p148"/>
          <p:cNvCxnSpPr>
            <a:endCxn id="1761" idx="1"/>
          </p:cNvCxnSpPr>
          <p:nvPr/>
        </p:nvCxnSpPr>
        <p:spPr>
          <a:xfrm flipH="1" rot="10800000">
            <a:off x="1564537" y="1983038"/>
            <a:ext cx="1602600" cy="584400"/>
          </a:xfrm>
          <a:prstGeom prst="straightConnector1">
            <a:avLst/>
          </a:prstGeom>
          <a:noFill/>
          <a:ln cap="flat" cmpd="sng" w="19050">
            <a:solidFill>
              <a:srgbClr val="595959"/>
            </a:solidFill>
            <a:prstDash val="solid"/>
            <a:round/>
            <a:headEnd len="med" w="med" type="none"/>
            <a:tailEnd len="med" w="med" type="triangl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7" name="Shape 1767"/>
        <p:cNvGrpSpPr/>
        <p:nvPr/>
      </p:nvGrpSpPr>
      <p:grpSpPr>
        <a:xfrm>
          <a:off x="0" y="0"/>
          <a:ext cx="0" cy="0"/>
          <a:chOff x="0" y="0"/>
          <a:chExt cx="0" cy="0"/>
        </a:xfrm>
      </p:grpSpPr>
      <p:sp>
        <p:nvSpPr>
          <p:cNvPr id="1768" name="Google Shape;1768;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Example</a:t>
            </a:r>
            <a:endParaRPr/>
          </a:p>
        </p:txBody>
      </p:sp>
      <p:grpSp>
        <p:nvGrpSpPr>
          <p:cNvPr id="1769" name="Google Shape;1769;p149"/>
          <p:cNvGrpSpPr/>
          <p:nvPr/>
        </p:nvGrpSpPr>
        <p:grpSpPr>
          <a:xfrm>
            <a:off x="1779625" y="2603625"/>
            <a:ext cx="1128000" cy="2164944"/>
            <a:chOff x="1722475" y="2643775"/>
            <a:chExt cx="1128000" cy="2164944"/>
          </a:xfrm>
        </p:grpSpPr>
        <p:cxnSp>
          <p:nvCxnSpPr>
            <p:cNvPr id="1770" name="Google Shape;1770;p149"/>
            <p:cNvCxnSpPr>
              <a:stCxn id="1771" idx="3"/>
              <a:endCxn id="1772" idx="1"/>
            </p:cNvCxnSpPr>
            <p:nvPr/>
          </p:nvCxnSpPr>
          <p:spPr>
            <a:xfrm>
              <a:off x="1744925" y="2900575"/>
              <a:ext cx="267600" cy="0"/>
            </a:xfrm>
            <a:prstGeom prst="straightConnector1">
              <a:avLst/>
            </a:prstGeom>
            <a:noFill/>
            <a:ln cap="flat" cmpd="sng" w="19050">
              <a:solidFill>
                <a:srgbClr val="595959"/>
              </a:solidFill>
              <a:prstDash val="solid"/>
              <a:round/>
              <a:headEnd len="med" w="med" type="none"/>
              <a:tailEnd len="med" w="med" type="triangle"/>
            </a:ln>
          </p:spPr>
        </p:cxnSp>
        <p:sp>
          <p:nvSpPr>
            <p:cNvPr id="1772" name="Google Shape;1772;p149"/>
            <p:cNvSpPr/>
            <p:nvPr/>
          </p:nvSpPr>
          <p:spPr>
            <a:xfrm>
              <a:off x="2012641"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a:t>
              </a:r>
              <a:r>
                <a:rPr baseline="-25000" lang="en">
                  <a:solidFill>
                    <a:schemeClr val="dk1"/>
                  </a:solidFill>
                </a:rPr>
                <a:t>2</a:t>
              </a:r>
              <a:endParaRPr/>
            </a:p>
          </p:txBody>
        </p:sp>
        <p:cxnSp>
          <p:nvCxnSpPr>
            <p:cNvPr id="1773" name="Google Shape;1773;p149"/>
            <p:cNvCxnSpPr>
              <a:endCxn id="1772" idx="2"/>
            </p:cNvCxnSpPr>
            <p:nvPr/>
          </p:nvCxnSpPr>
          <p:spPr>
            <a:xfrm rot="10800000">
              <a:off x="2304841" y="3157375"/>
              <a:ext cx="0" cy="381000"/>
            </a:xfrm>
            <a:prstGeom prst="straightConnector1">
              <a:avLst/>
            </a:prstGeom>
            <a:noFill/>
            <a:ln cap="flat" cmpd="sng" w="19050">
              <a:solidFill>
                <a:srgbClr val="595959"/>
              </a:solidFill>
              <a:prstDash val="solid"/>
              <a:round/>
              <a:headEnd len="med" w="med" type="none"/>
              <a:tailEnd len="med" w="med" type="triangle"/>
            </a:ln>
          </p:spPr>
        </p:cxnSp>
        <p:cxnSp>
          <p:nvCxnSpPr>
            <p:cNvPr id="1774" name="Google Shape;1774;p149"/>
            <p:cNvCxnSpPr/>
            <p:nvPr/>
          </p:nvCxnSpPr>
          <p:spPr>
            <a:xfrm rot="10800000">
              <a:off x="2297312" y="3982921"/>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775" name="Google Shape;1775;p149"/>
            <p:cNvSpPr/>
            <p:nvPr/>
          </p:nvSpPr>
          <p:spPr>
            <a:xfrm>
              <a:off x="2012551" y="4295420"/>
              <a:ext cx="584400" cy="513300"/>
            </a:xfrm>
            <a:prstGeom prst="rect">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We</a:t>
              </a:r>
              <a:endParaRPr baseline="-25000"/>
            </a:p>
          </p:txBody>
        </p:sp>
        <p:sp>
          <p:nvSpPr>
            <p:cNvPr id="1776" name="Google Shape;1776;p149"/>
            <p:cNvSpPr/>
            <p:nvPr/>
          </p:nvSpPr>
          <p:spPr>
            <a:xfrm>
              <a:off x="17224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grpSp>
      <p:grpSp>
        <p:nvGrpSpPr>
          <p:cNvPr id="1777" name="Google Shape;1777;p149"/>
          <p:cNvGrpSpPr/>
          <p:nvPr/>
        </p:nvGrpSpPr>
        <p:grpSpPr>
          <a:xfrm>
            <a:off x="2617825" y="2603625"/>
            <a:ext cx="1128000" cy="2164944"/>
            <a:chOff x="2560675" y="2643775"/>
            <a:chExt cx="1128000" cy="2164944"/>
          </a:xfrm>
        </p:grpSpPr>
        <p:cxnSp>
          <p:nvCxnSpPr>
            <p:cNvPr id="1778" name="Google Shape;1778;p149"/>
            <p:cNvCxnSpPr>
              <a:stCxn id="1772" idx="3"/>
              <a:endCxn id="1779" idx="1"/>
            </p:cNvCxnSpPr>
            <p:nvPr/>
          </p:nvCxnSpPr>
          <p:spPr>
            <a:xfrm>
              <a:off x="2597041" y="2900575"/>
              <a:ext cx="267600" cy="0"/>
            </a:xfrm>
            <a:prstGeom prst="straightConnector1">
              <a:avLst/>
            </a:prstGeom>
            <a:noFill/>
            <a:ln cap="flat" cmpd="sng" w="19050">
              <a:solidFill>
                <a:srgbClr val="595959"/>
              </a:solidFill>
              <a:prstDash val="solid"/>
              <a:round/>
              <a:headEnd len="med" w="med" type="none"/>
              <a:tailEnd len="med" w="med" type="triangle"/>
            </a:ln>
          </p:spPr>
        </p:cxnSp>
        <p:sp>
          <p:nvSpPr>
            <p:cNvPr id="1779" name="Google Shape;1779;p149"/>
            <p:cNvSpPr/>
            <p:nvPr/>
          </p:nvSpPr>
          <p:spPr>
            <a:xfrm>
              <a:off x="2864757"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a:t>
              </a:r>
              <a:r>
                <a:rPr baseline="-25000" lang="en">
                  <a:solidFill>
                    <a:schemeClr val="dk1"/>
                  </a:solidFill>
                </a:rPr>
                <a:t>3</a:t>
              </a:r>
              <a:endParaRPr/>
            </a:p>
          </p:txBody>
        </p:sp>
        <p:cxnSp>
          <p:nvCxnSpPr>
            <p:cNvPr id="1780" name="Google Shape;1780;p149"/>
            <p:cNvCxnSpPr>
              <a:endCxn id="1779" idx="2"/>
            </p:cNvCxnSpPr>
            <p:nvPr/>
          </p:nvCxnSpPr>
          <p:spPr>
            <a:xfrm rot="10800000">
              <a:off x="3156957" y="3157375"/>
              <a:ext cx="0" cy="381000"/>
            </a:xfrm>
            <a:prstGeom prst="straightConnector1">
              <a:avLst/>
            </a:prstGeom>
            <a:noFill/>
            <a:ln cap="flat" cmpd="sng" w="19050">
              <a:solidFill>
                <a:srgbClr val="595959"/>
              </a:solidFill>
              <a:prstDash val="solid"/>
              <a:round/>
              <a:headEnd len="med" w="med" type="none"/>
              <a:tailEnd len="med" w="med" type="triangle"/>
            </a:ln>
          </p:spPr>
        </p:cxnSp>
        <p:cxnSp>
          <p:nvCxnSpPr>
            <p:cNvPr id="1781" name="Google Shape;1781;p149"/>
            <p:cNvCxnSpPr/>
            <p:nvPr/>
          </p:nvCxnSpPr>
          <p:spPr>
            <a:xfrm rot="10800000">
              <a:off x="3149428" y="3982921"/>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782" name="Google Shape;1782;p149"/>
            <p:cNvSpPr/>
            <p:nvPr/>
          </p:nvSpPr>
          <p:spPr>
            <a:xfrm>
              <a:off x="2872051" y="4295420"/>
              <a:ext cx="584400" cy="513300"/>
            </a:xfrm>
            <a:prstGeom prst="rect">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like</a:t>
              </a:r>
              <a:endParaRPr baseline="-25000"/>
            </a:p>
          </p:txBody>
        </p:sp>
        <p:sp>
          <p:nvSpPr>
            <p:cNvPr id="1783" name="Google Shape;1783;p149"/>
            <p:cNvSpPr/>
            <p:nvPr/>
          </p:nvSpPr>
          <p:spPr>
            <a:xfrm>
              <a:off x="25606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grpSp>
      <p:grpSp>
        <p:nvGrpSpPr>
          <p:cNvPr id="1784" name="Google Shape;1784;p149"/>
          <p:cNvGrpSpPr/>
          <p:nvPr/>
        </p:nvGrpSpPr>
        <p:grpSpPr>
          <a:xfrm>
            <a:off x="3379825" y="2603625"/>
            <a:ext cx="1128000" cy="2164944"/>
            <a:chOff x="3322675" y="2643775"/>
            <a:chExt cx="1128000" cy="2164944"/>
          </a:xfrm>
        </p:grpSpPr>
        <p:cxnSp>
          <p:nvCxnSpPr>
            <p:cNvPr id="1785" name="Google Shape;1785;p149"/>
            <p:cNvCxnSpPr>
              <a:endCxn id="1786" idx="1"/>
            </p:cNvCxnSpPr>
            <p:nvPr/>
          </p:nvCxnSpPr>
          <p:spPr>
            <a:xfrm>
              <a:off x="3435357" y="2900575"/>
              <a:ext cx="267600" cy="0"/>
            </a:xfrm>
            <a:prstGeom prst="straightConnector1">
              <a:avLst/>
            </a:prstGeom>
            <a:noFill/>
            <a:ln cap="flat" cmpd="sng" w="19050">
              <a:solidFill>
                <a:srgbClr val="595959"/>
              </a:solidFill>
              <a:prstDash val="solid"/>
              <a:round/>
              <a:headEnd len="med" w="med" type="none"/>
              <a:tailEnd len="med" w="med" type="triangle"/>
            </a:ln>
          </p:spPr>
        </p:cxnSp>
        <p:sp>
          <p:nvSpPr>
            <p:cNvPr id="1786" name="Google Shape;1786;p149"/>
            <p:cNvSpPr/>
            <p:nvPr/>
          </p:nvSpPr>
          <p:spPr>
            <a:xfrm>
              <a:off x="3702957"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a:t>
              </a:r>
              <a:r>
                <a:rPr baseline="-25000" lang="en">
                  <a:solidFill>
                    <a:schemeClr val="dk1"/>
                  </a:solidFill>
                </a:rPr>
                <a:t>4</a:t>
              </a:r>
              <a:endParaRPr/>
            </a:p>
          </p:txBody>
        </p:sp>
        <p:cxnSp>
          <p:nvCxnSpPr>
            <p:cNvPr id="1787" name="Google Shape;1787;p149"/>
            <p:cNvCxnSpPr>
              <a:endCxn id="1786" idx="2"/>
            </p:cNvCxnSpPr>
            <p:nvPr/>
          </p:nvCxnSpPr>
          <p:spPr>
            <a:xfrm rot="10800000">
              <a:off x="3995157" y="3157375"/>
              <a:ext cx="0" cy="381000"/>
            </a:xfrm>
            <a:prstGeom prst="straightConnector1">
              <a:avLst/>
            </a:prstGeom>
            <a:noFill/>
            <a:ln cap="flat" cmpd="sng" w="19050">
              <a:solidFill>
                <a:srgbClr val="595959"/>
              </a:solidFill>
              <a:prstDash val="solid"/>
              <a:round/>
              <a:headEnd len="med" w="med" type="none"/>
              <a:tailEnd len="med" w="med" type="triangle"/>
            </a:ln>
          </p:spPr>
        </p:cxnSp>
        <p:cxnSp>
          <p:nvCxnSpPr>
            <p:cNvPr id="1788" name="Google Shape;1788;p149"/>
            <p:cNvCxnSpPr/>
            <p:nvPr/>
          </p:nvCxnSpPr>
          <p:spPr>
            <a:xfrm rot="10800000">
              <a:off x="3987628" y="3982921"/>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789" name="Google Shape;1789;p149"/>
            <p:cNvSpPr/>
            <p:nvPr/>
          </p:nvSpPr>
          <p:spPr>
            <a:xfrm>
              <a:off x="3710251" y="4295420"/>
              <a:ext cx="584400" cy="513300"/>
            </a:xfrm>
            <a:prstGeom prst="rect">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summer</a:t>
              </a:r>
              <a:endParaRPr baseline="-25000"/>
            </a:p>
          </p:txBody>
        </p:sp>
        <p:sp>
          <p:nvSpPr>
            <p:cNvPr id="1790" name="Google Shape;1790;p149"/>
            <p:cNvSpPr/>
            <p:nvPr/>
          </p:nvSpPr>
          <p:spPr>
            <a:xfrm>
              <a:off x="33226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grpSp>
      <p:grpSp>
        <p:nvGrpSpPr>
          <p:cNvPr id="1791" name="Google Shape;1791;p149"/>
          <p:cNvGrpSpPr/>
          <p:nvPr/>
        </p:nvGrpSpPr>
        <p:grpSpPr>
          <a:xfrm>
            <a:off x="1963475" y="1754375"/>
            <a:ext cx="3736800" cy="849608"/>
            <a:chOff x="1963475" y="1754375"/>
            <a:chExt cx="3736800" cy="849608"/>
          </a:xfrm>
        </p:grpSpPr>
        <p:cxnSp>
          <p:nvCxnSpPr>
            <p:cNvPr id="1792" name="Google Shape;1792;p149"/>
            <p:cNvCxnSpPr/>
            <p:nvPr/>
          </p:nvCxnSpPr>
          <p:spPr>
            <a:xfrm rot="10800000">
              <a:off x="4019383" y="2188183"/>
              <a:ext cx="0" cy="415800"/>
            </a:xfrm>
            <a:prstGeom prst="straightConnector1">
              <a:avLst/>
            </a:prstGeom>
            <a:noFill/>
            <a:ln cap="flat" cmpd="sng" w="19050">
              <a:solidFill>
                <a:srgbClr val="595959"/>
              </a:solidFill>
              <a:prstDash val="solid"/>
              <a:round/>
              <a:headEnd len="med" w="med" type="none"/>
              <a:tailEnd len="med" w="med" type="triangle"/>
            </a:ln>
          </p:spPr>
        </p:cxnSp>
        <p:grpSp>
          <p:nvGrpSpPr>
            <p:cNvPr id="1793" name="Google Shape;1793;p149"/>
            <p:cNvGrpSpPr/>
            <p:nvPr/>
          </p:nvGrpSpPr>
          <p:grpSpPr>
            <a:xfrm>
              <a:off x="1963475" y="1754375"/>
              <a:ext cx="3736800" cy="300900"/>
              <a:chOff x="1963475" y="1754375"/>
              <a:chExt cx="3736800" cy="300900"/>
            </a:xfrm>
          </p:grpSpPr>
          <p:sp>
            <p:nvSpPr>
              <p:cNvPr id="1794" name="Google Shape;1794;p149"/>
              <p:cNvSpPr/>
              <p:nvPr/>
            </p:nvSpPr>
            <p:spPr>
              <a:xfrm>
                <a:off x="1963475" y="17543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the</a:t>
                </a:r>
                <a:endParaRPr sz="800"/>
              </a:p>
            </p:txBody>
          </p:sp>
          <p:sp>
            <p:nvSpPr>
              <p:cNvPr id="1795" name="Google Shape;1795;p149"/>
              <p:cNvSpPr/>
              <p:nvPr/>
            </p:nvSpPr>
            <p:spPr>
              <a:xfrm>
                <a:off x="2344475" y="17543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a:t>
                </a:r>
                <a:endParaRPr sz="800"/>
              </a:p>
            </p:txBody>
          </p:sp>
          <p:sp>
            <p:nvSpPr>
              <p:cNvPr id="1796" name="Google Shape;1796;p149"/>
              <p:cNvSpPr/>
              <p:nvPr/>
            </p:nvSpPr>
            <p:spPr>
              <a:xfrm>
                <a:off x="2725475" y="17543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and</a:t>
                </a:r>
                <a:endParaRPr sz="800"/>
              </a:p>
            </p:txBody>
          </p:sp>
          <p:sp>
            <p:nvSpPr>
              <p:cNvPr id="1797" name="Google Shape;1797;p149"/>
              <p:cNvSpPr/>
              <p:nvPr/>
            </p:nvSpPr>
            <p:spPr>
              <a:xfrm>
                <a:off x="3106475" y="17543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cat</a:t>
                </a:r>
                <a:endParaRPr sz="800"/>
              </a:p>
            </p:txBody>
          </p:sp>
          <p:sp>
            <p:nvSpPr>
              <p:cNvPr id="1798" name="Google Shape;1798;p149"/>
              <p:cNvSpPr/>
              <p:nvPr/>
            </p:nvSpPr>
            <p:spPr>
              <a:xfrm>
                <a:off x="3411275" y="17543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dog</a:t>
                </a:r>
                <a:endParaRPr sz="800"/>
              </a:p>
            </p:txBody>
          </p:sp>
          <p:sp>
            <p:nvSpPr>
              <p:cNvPr id="1799" name="Google Shape;1799;p149"/>
              <p:cNvSpPr/>
              <p:nvPr/>
            </p:nvSpPr>
            <p:spPr>
              <a:xfrm>
                <a:off x="3792275" y="17543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hat</a:t>
                </a:r>
                <a:endParaRPr sz="800"/>
              </a:p>
            </p:txBody>
          </p:sp>
          <p:sp>
            <p:nvSpPr>
              <p:cNvPr id="1800" name="Google Shape;1800;p149"/>
              <p:cNvSpPr/>
              <p:nvPr/>
            </p:nvSpPr>
            <p:spPr>
              <a:xfrm>
                <a:off x="4173275" y="17543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runs</a:t>
                </a:r>
                <a:endParaRPr sz="800"/>
              </a:p>
            </p:txBody>
          </p:sp>
          <p:sp>
            <p:nvSpPr>
              <p:cNvPr id="1801" name="Google Shape;1801;p149"/>
              <p:cNvSpPr/>
              <p:nvPr/>
            </p:nvSpPr>
            <p:spPr>
              <a:xfrm>
                <a:off x="4554275" y="17543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pig</a:t>
                </a:r>
                <a:endParaRPr sz="800"/>
              </a:p>
            </p:txBody>
          </p:sp>
          <p:sp>
            <p:nvSpPr>
              <p:cNvPr id="1802" name="Google Shape;1802;p149"/>
              <p:cNvSpPr/>
              <p:nvPr/>
            </p:nvSpPr>
            <p:spPr>
              <a:xfrm>
                <a:off x="4935275" y="17543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sp>
            <p:nvSpPr>
              <p:cNvPr id="1803" name="Google Shape;1803;p149"/>
              <p:cNvSpPr/>
              <p:nvPr/>
            </p:nvSpPr>
            <p:spPr>
              <a:xfrm>
                <a:off x="5316275" y="17543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grpSp>
      </p:grpSp>
      <p:pic>
        <p:nvPicPr>
          <p:cNvPr id="1804" name="Google Shape;1804;p149"/>
          <p:cNvPicPr preferRelativeResize="0"/>
          <p:nvPr/>
        </p:nvPicPr>
        <p:blipFill>
          <a:blip r:embed="rId3">
            <a:alphaModFix/>
          </a:blip>
          <a:stretch>
            <a:fillRect/>
          </a:stretch>
        </p:blipFill>
        <p:spPr>
          <a:xfrm>
            <a:off x="6052525" y="1124931"/>
            <a:ext cx="2726050" cy="1702181"/>
          </a:xfrm>
          <a:prstGeom prst="rect">
            <a:avLst/>
          </a:prstGeom>
          <a:noFill/>
          <a:ln>
            <a:noFill/>
          </a:ln>
        </p:spPr>
      </p:pic>
      <p:grpSp>
        <p:nvGrpSpPr>
          <p:cNvPr id="1805" name="Google Shape;1805;p149"/>
          <p:cNvGrpSpPr/>
          <p:nvPr/>
        </p:nvGrpSpPr>
        <p:grpSpPr>
          <a:xfrm>
            <a:off x="242650" y="2603625"/>
            <a:ext cx="1826775" cy="2164944"/>
            <a:chOff x="185500" y="2643775"/>
            <a:chExt cx="1826775" cy="2164944"/>
          </a:xfrm>
        </p:grpSpPr>
        <p:cxnSp>
          <p:nvCxnSpPr>
            <p:cNvPr id="1806" name="Google Shape;1806;p149"/>
            <p:cNvCxnSpPr>
              <a:endCxn id="1771" idx="2"/>
            </p:cNvCxnSpPr>
            <p:nvPr/>
          </p:nvCxnSpPr>
          <p:spPr>
            <a:xfrm rot="10800000">
              <a:off x="1452725" y="3157375"/>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771" name="Google Shape;1771;p149"/>
            <p:cNvSpPr/>
            <p:nvPr/>
          </p:nvSpPr>
          <p:spPr>
            <a:xfrm>
              <a:off x="1160525"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r>
                <a:rPr baseline="-25000" lang="en"/>
                <a:t>1</a:t>
              </a:r>
              <a:endParaRPr baseline="-25000"/>
            </a:p>
          </p:txBody>
        </p:sp>
        <p:sp>
          <p:nvSpPr>
            <p:cNvPr id="1807" name="Google Shape;1807;p149"/>
            <p:cNvSpPr/>
            <p:nvPr/>
          </p:nvSpPr>
          <p:spPr>
            <a:xfrm>
              <a:off x="8842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cxnSp>
          <p:nvCxnSpPr>
            <p:cNvPr id="1808" name="Google Shape;1808;p149"/>
            <p:cNvCxnSpPr/>
            <p:nvPr/>
          </p:nvCxnSpPr>
          <p:spPr>
            <a:xfrm rot="10800000">
              <a:off x="1445250" y="3983175"/>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809" name="Google Shape;1809;p149"/>
            <p:cNvSpPr/>
            <p:nvPr/>
          </p:nvSpPr>
          <p:spPr>
            <a:xfrm>
              <a:off x="1153050" y="4295420"/>
              <a:ext cx="584400" cy="513300"/>
            </a:xfrm>
            <a:prstGeom prst="rect">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baseline="-25000"/>
            </a:p>
          </p:txBody>
        </p:sp>
        <p:sp>
          <p:nvSpPr>
            <p:cNvPr id="1810" name="Google Shape;1810;p149"/>
            <p:cNvSpPr/>
            <p:nvPr/>
          </p:nvSpPr>
          <p:spPr>
            <a:xfrm>
              <a:off x="185500" y="3503975"/>
              <a:ext cx="584400" cy="4446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r>
                <a:rPr baseline="-25000" lang="en"/>
                <a:t>0</a:t>
              </a:r>
              <a:endParaRPr baseline="-25000"/>
            </a:p>
          </p:txBody>
        </p:sp>
        <p:sp>
          <p:nvSpPr>
            <p:cNvPr id="1811" name="Google Shape;1811;p149"/>
            <p:cNvSpPr/>
            <p:nvPr/>
          </p:nvSpPr>
          <p:spPr>
            <a:xfrm>
              <a:off x="497656" y="2916475"/>
              <a:ext cx="671925" cy="602525"/>
            </a:xfrm>
            <a:custGeom>
              <a:rect b="b" l="l" r="r" t="t"/>
              <a:pathLst>
                <a:path extrusionOk="0" h="24101" w="26877">
                  <a:moveTo>
                    <a:pt x="650" y="24101"/>
                  </a:moveTo>
                  <a:cubicBezTo>
                    <a:pt x="650" y="21620"/>
                    <a:pt x="-649" y="12996"/>
                    <a:pt x="650" y="9215"/>
                  </a:cubicBezTo>
                  <a:cubicBezTo>
                    <a:pt x="1950" y="5435"/>
                    <a:pt x="5257" y="2836"/>
                    <a:pt x="8447" y="1418"/>
                  </a:cubicBezTo>
                  <a:cubicBezTo>
                    <a:pt x="11637" y="0"/>
                    <a:pt x="16717" y="945"/>
                    <a:pt x="19789" y="709"/>
                  </a:cubicBezTo>
                  <a:cubicBezTo>
                    <a:pt x="22861" y="473"/>
                    <a:pt x="25696" y="118"/>
                    <a:pt x="26877" y="0"/>
                  </a:cubicBezTo>
                </a:path>
              </a:pathLst>
            </a:custGeom>
            <a:noFill/>
            <a:ln cap="flat" cmpd="sng" w="9525">
              <a:solidFill>
                <a:schemeClr val="dk2"/>
              </a:solidFill>
              <a:prstDash val="solid"/>
              <a:round/>
              <a:headEnd len="med" w="med" type="none"/>
              <a:tailEnd len="med" w="med" type="triangle"/>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5" name="Shape 1815"/>
        <p:cNvGrpSpPr/>
        <p:nvPr/>
      </p:nvGrpSpPr>
      <p:grpSpPr>
        <a:xfrm>
          <a:off x="0" y="0"/>
          <a:ext cx="0" cy="0"/>
          <a:chOff x="0" y="0"/>
          <a:chExt cx="0" cy="0"/>
        </a:xfrm>
      </p:grpSpPr>
      <p:sp>
        <p:nvSpPr>
          <p:cNvPr id="1816" name="Google Shape;1816;p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Sequence to Sequence</a:t>
            </a:r>
            <a:endParaRPr/>
          </a:p>
        </p:txBody>
      </p:sp>
      <p:sp>
        <p:nvSpPr>
          <p:cNvPr id="1817" name="Google Shape;1817;p150"/>
          <p:cNvSpPr txBox="1"/>
          <p:nvPr>
            <p:ph idx="1" type="body"/>
          </p:nvPr>
        </p:nvSpPr>
        <p:spPr>
          <a:xfrm>
            <a:off x="5097900" y="1281950"/>
            <a:ext cx="3702600" cy="317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a:t>
            </a:r>
            <a:r>
              <a:rPr lang="en">
                <a:solidFill>
                  <a:srgbClr val="B45F06"/>
                </a:solidFill>
              </a:rPr>
              <a:t>translation</a:t>
            </a:r>
            <a:endParaRPr>
              <a:solidFill>
                <a:srgbClr val="B45F06"/>
              </a:solidFill>
            </a:endParaRPr>
          </a:p>
          <a:p>
            <a:pPr indent="0" lvl="0" marL="0" rtl="0" algn="l">
              <a:spcBef>
                <a:spcPts val="1600"/>
              </a:spcBef>
              <a:spcAft>
                <a:spcPts val="0"/>
              </a:spcAft>
              <a:buNone/>
            </a:pPr>
            <a:r>
              <a:rPr lang="en"/>
              <a:t>Input: </a:t>
            </a:r>
            <a:r>
              <a:rPr lang="en">
                <a:solidFill>
                  <a:srgbClr val="0B5394"/>
                </a:solidFill>
              </a:rPr>
              <a:t>Spanish</a:t>
            </a:r>
            <a:endParaRPr>
              <a:solidFill>
                <a:srgbClr val="0B5394"/>
              </a:solidFill>
            </a:endParaRPr>
          </a:p>
          <a:p>
            <a:pPr indent="0" lvl="0" marL="0" rtl="0" algn="l">
              <a:spcBef>
                <a:spcPts val="1600"/>
              </a:spcBef>
              <a:spcAft>
                <a:spcPts val="1600"/>
              </a:spcAft>
              <a:buNone/>
            </a:pPr>
            <a:r>
              <a:rPr lang="en">
                <a:solidFill>
                  <a:srgbClr val="666666"/>
                </a:solidFill>
              </a:rPr>
              <a:t>Output: </a:t>
            </a:r>
            <a:r>
              <a:rPr lang="en">
                <a:solidFill>
                  <a:srgbClr val="CC0000"/>
                </a:solidFill>
              </a:rPr>
              <a:t>Mandarin</a:t>
            </a:r>
            <a:endParaRPr>
              <a:solidFill>
                <a:srgbClr val="CC0000"/>
              </a:solidFill>
            </a:endParaRPr>
          </a:p>
        </p:txBody>
      </p:sp>
      <p:grpSp>
        <p:nvGrpSpPr>
          <p:cNvPr id="1818" name="Google Shape;1818;p150"/>
          <p:cNvGrpSpPr/>
          <p:nvPr/>
        </p:nvGrpSpPr>
        <p:grpSpPr>
          <a:xfrm>
            <a:off x="311696" y="1756686"/>
            <a:ext cx="4700842" cy="1979585"/>
            <a:chOff x="311696" y="1756686"/>
            <a:chExt cx="4700842" cy="1979585"/>
          </a:xfrm>
        </p:grpSpPr>
        <p:grpSp>
          <p:nvGrpSpPr>
            <p:cNvPr id="1819" name="Google Shape;1819;p150"/>
            <p:cNvGrpSpPr/>
            <p:nvPr/>
          </p:nvGrpSpPr>
          <p:grpSpPr>
            <a:xfrm>
              <a:off x="311696" y="2538207"/>
              <a:ext cx="2148390" cy="1198065"/>
              <a:chOff x="1236362" y="2567513"/>
              <a:chExt cx="2587175" cy="1299137"/>
            </a:xfrm>
          </p:grpSpPr>
          <p:grpSp>
            <p:nvGrpSpPr>
              <p:cNvPr id="1820" name="Google Shape;1820;p150"/>
              <p:cNvGrpSpPr/>
              <p:nvPr/>
            </p:nvGrpSpPr>
            <p:grpSpPr>
              <a:xfrm>
                <a:off x="1236362" y="2567513"/>
                <a:ext cx="2570461" cy="1299137"/>
                <a:chOff x="2268987" y="2963613"/>
                <a:chExt cx="2570461" cy="1299137"/>
              </a:xfrm>
            </p:grpSpPr>
            <p:cxnSp>
              <p:nvCxnSpPr>
                <p:cNvPr id="1821" name="Google Shape;1821;p150"/>
                <p:cNvCxnSpPr>
                  <a:stCxn id="1822" idx="3"/>
                  <a:endCxn id="1823" idx="1"/>
                </p:cNvCxnSpPr>
                <p:nvPr/>
              </p:nvCxnSpPr>
              <p:spPr>
                <a:xfrm>
                  <a:off x="2925262" y="3212654"/>
                  <a:ext cx="300900" cy="0"/>
                </a:xfrm>
                <a:prstGeom prst="straightConnector1">
                  <a:avLst/>
                </a:prstGeom>
                <a:noFill/>
                <a:ln cap="flat" cmpd="sng" w="19050">
                  <a:solidFill>
                    <a:srgbClr val="595959"/>
                  </a:solidFill>
                  <a:prstDash val="solid"/>
                  <a:round/>
                  <a:headEnd len="med" w="med" type="none"/>
                  <a:tailEnd len="med" w="med" type="triangle"/>
                </a:ln>
              </p:spPr>
            </p:cxnSp>
            <p:cxnSp>
              <p:nvCxnSpPr>
                <p:cNvPr id="1824" name="Google Shape;1824;p150"/>
                <p:cNvCxnSpPr>
                  <a:stCxn id="1823" idx="3"/>
                  <a:endCxn id="1825" idx="1"/>
                </p:cNvCxnSpPr>
                <p:nvPr/>
              </p:nvCxnSpPr>
              <p:spPr>
                <a:xfrm>
                  <a:off x="3882355" y="3212654"/>
                  <a:ext cx="300900" cy="0"/>
                </a:xfrm>
                <a:prstGeom prst="straightConnector1">
                  <a:avLst/>
                </a:prstGeom>
                <a:noFill/>
                <a:ln cap="flat" cmpd="sng" w="19050">
                  <a:solidFill>
                    <a:srgbClr val="595959"/>
                  </a:solidFill>
                  <a:prstDash val="solid"/>
                  <a:round/>
                  <a:headEnd len="med" w="med" type="none"/>
                  <a:tailEnd len="med" w="med" type="triangle"/>
                </a:ln>
              </p:spPr>
            </p:cxnSp>
            <p:grpSp>
              <p:nvGrpSpPr>
                <p:cNvPr id="1826" name="Google Shape;1826;p150"/>
                <p:cNvGrpSpPr/>
                <p:nvPr/>
              </p:nvGrpSpPr>
              <p:grpSpPr>
                <a:xfrm>
                  <a:off x="2268987" y="2963613"/>
                  <a:ext cx="656275" cy="1299137"/>
                  <a:chOff x="1427305" y="2538280"/>
                  <a:chExt cx="871200" cy="1724595"/>
                </a:xfrm>
              </p:grpSpPr>
              <p:cxnSp>
                <p:nvCxnSpPr>
                  <p:cNvPr id="1827" name="Google Shape;1827;p150"/>
                  <p:cNvCxnSpPr>
                    <a:endCxn id="1822" idx="2"/>
                  </p:cNvCxnSpPr>
                  <p:nvPr/>
                </p:nvCxnSpPr>
                <p:spPr>
                  <a:xfrm rot="10800000">
                    <a:off x="1862905" y="3199480"/>
                    <a:ext cx="0" cy="490500"/>
                  </a:xfrm>
                  <a:prstGeom prst="straightConnector1">
                    <a:avLst/>
                  </a:prstGeom>
                  <a:noFill/>
                  <a:ln cap="flat" cmpd="sng" w="19050">
                    <a:solidFill>
                      <a:srgbClr val="595959"/>
                    </a:solidFill>
                    <a:prstDash val="solid"/>
                    <a:round/>
                    <a:headEnd len="med" w="med" type="none"/>
                    <a:tailEnd len="med" w="med" type="triangle"/>
                  </a:ln>
                </p:spPr>
              </p:cxnSp>
              <p:sp>
                <p:nvSpPr>
                  <p:cNvPr id="1822" name="Google Shape;1822;p150"/>
                  <p:cNvSpPr/>
                  <p:nvPr/>
                </p:nvSpPr>
                <p:spPr>
                  <a:xfrm>
                    <a:off x="1427305"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8" name="Google Shape;1828;p150"/>
                  <p:cNvSpPr/>
                  <p:nvPr/>
                </p:nvSpPr>
                <p:spPr>
                  <a:xfrm>
                    <a:off x="1576550"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150"/>
                <p:cNvGrpSpPr/>
                <p:nvPr/>
              </p:nvGrpSpPr>
              <p:grpSpPr>
                <a:xfrm>
                  <a:off x="3226081" y="2963613"/>
                  <a:ext cx="656275" cy="1299137"/>
                  <a:chOff x="2697862" y="2538280"/>
                  <a:chExt cx="871200" cy="1724595"/>
                </a:xfrm>
              </p:grpSpPr>
              <p:sp>
                <p:nvSpPr>
                  <p:cNvPr id="1823" name="Google Shape;1823;p150"/>
                  <p:cNvSpPr/>
                  <p:nvPr/>
                </p:nvSpPr>
                <p:spPr>
                  <a:xfrm>
                    <a:off x="2697862"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30" name="Google Shape;1830;p150"/>
                  <p:cNvCxnSpPr>
                    <a:endCxn id="1823" idx="2"/>
                  </p:cNvCxnSpPr>
                  <p:nvPr/>
                </p:nvCxnSpPr>
                <p:spPr>
                  <a:xfrm rot="10800000">
                    <a:off x="3133462" y="3199480"/>
                    <a:ext cx="0" cy="490500"/>
                  </a:xfrm>
                  <a:prstGeom prst="straightConnector1">
                    <a:avLst/>
                  </a:prstGeom>
                  <a:noFill/>
                  <a:ln cap="flat" cmpd="sng" w="19050">
                    <a:solidFill>
                      <a:srgbClr val="595959"/>
                    </a:solidFill>
                    <a:prstDash val="solid"/>
                    <a:round/>
                    <a:headEnd len="med" w="med" type="none"/>
                    <a:tailEnd len="med" w="med" type="triangle"/>
                  </a:ln>
                </p:spPr>
              </p:cxnSp>
              <p:sp>
                <p:nvSpPr>
                  <p:cNvPr id="1831" name="Google Shape;1831;p150"/>
                  <p:cNvSpPr/>
                  <p:nvPr/>
                </p:nvSpPr>
                <p:spPr>
                  <a:xfrm>
                    <a:off x="2847138"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150"/>
                <p:cNvGrpSpPr/>
                <p:nvPr/>
              </p:nvGrpSpPr>
              <p:grpSpPr>
                <a:xfrm>
                  <a:off x="4183174" y="2963613"/>
                  <a:ext cx="656275" cy="1299137"/>
                  <a:chOff x="3968372" y="2538280"/>
                  <a:chExt cx="871200" cy="1724595"/>
                </a:xfrm>
              </p:grpSpPr>
              <p:sp>
                <p:nvSpPr>
                  <p:cNvPr id="1825" name="Google Shape;1825;p150"/>
                  <p:cNvSpPr/>
                  <p:nvPr/>
                </p:nvSpPr>
                <p:spPr>
                  <a:xfrm>
                    <a:off x="3968372"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33" name="Google Shape;1833;p150"/>
                  <p:cNvCxnSpPr>
                    <a:endCxn id="1825" idx="2"/>
                  </p:cNvCxnSpPr>
                  <p:nvPr/>
                </p:nvCxnSpPr>
                <p:spPr>
                  <a:xfrm rot="10800000">
                    <a:off x="4403972" y="3199480"/>
                    <a:ext cx="0" cy="490500"/>
                  </a:xfrm>
                  <a:prstGeom prst="straightConnector1">
                    <a:avLst/>
                  </a:prstGeom>
                  <a:noFill/>
                  <a:ln cap="flat" cmpd="sng" w="19050">
                    <a:solidFill>
                      <a:srgbClr val="595959"/>
                    </a:solidFill>
                    <a:prstDash val="solid"/>
                    <a:round/>
                    <a:headEnd len="med" w="med" type="none"/>
                    <a:tailEnd len="med" w="med" type="triangle"/>
                  </a:ln>
                </p:spPr>
              </p:cxnSp>
              <p:sp>
                <p:nvSpPr>
                  <p:cNvPr id="1834" name="Google Shape;1834;p150"/>
                  <p:cNvSpPr/>
                  <p:nvPr/>
                </p:nvSpPr>
                <p:spPr>
                  <a:xfrm>
                    <a:off x="4117622"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35" name="Google Shape;1835;p150"/>
              <p:cNvSpPr/>
              <p:nvPr/>
            </p:nvSpPr>
            <p:spPr>
              <a:xfrm>
                <a:off x="1236362"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6" name="Google Shape;1836;p150"/>
              <p:cNvSpPr/>
              <p:nvPr/>
            </p:nvSpPr>
            <p:spPr>
              <a:xfrm>
                <a:off x="2201750"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7" name="Google Shape;1837;p150"/>
              <p:cNvSpPr/>
              <p:nvPr/>
            </p:nvSpPr>
            <p:spPr>
              <a:xfrm>
                <a:off x="3167137"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838" name="Google Shape;1838;p150"/>
            <p:cNvGrpSpPr/>
            <p:nvPr/>
          </p:nvGrpSpPr>
          <p:grpSpPr>
            <a:xfrm>
              <a:off x="2836983" y="1756686"/>
              <a:ext cx="2175555" cy="1285618"/>
              <a:chOff x="1236362" y="1734038"/>
              <a:chExt cx="2587175" cy="1331557"/>
            </a:xfrm>
          </p:grpSpPr>
          <p:grpSp>
            <p:nvGrpSpPr>
              <p:cNvPr id="1839" name="Google Shape;1839;p150"/>
              <p:cNvGrpSpPr/>
              <p:nvPr/>
            </p:nvGrpSpPr>
            <p:grpSpPr>
              <a:xfrm>
                <a:off x="1236362" y="1734058"/>
                <a:ext cx="2570461" cy="1331537"/>
                <a:chOff x="2268987" y="2130158"/>
                <a:chExt cx="2570461" cy="1331537"/>
              </a:xfrm>
            </p:grpSpPr>
            <p:cxnSp>
              <p:nvCxnSpPr>
                <p:cNvPr id="1840" name="Google Shape;1840;p150"/>
                <p:cNvCxnSpPr>
                  <a:stCxn id="1841" idx="3"/>
                  <a:endCxn id="1842" idx="1"/>
                </p:cNvCxnSpPr>
                <p:nvPr/>
              </p:nvCxnSpPr>
              <p:spPr>
                <a:xfrm>
                  <a:off x="2925262" y="3212654"/>
                  <a:ext cx="300600" cy="0"/>
                </a:xfrm>
                <a:prstGeom prst="straightConnector1">
                  <a:avLst/>
                </a:prstGeom>
                <a:noFill/>
                <a:ln cap="flat" cmpd="sng" w="19050">
                  <a:solidFill>
                    <a:srgbClr val="595959"/>
                  </a:solidFill>
                  <a:prstDash val="solid"/>
                  <a:round/>
                  <a:headEnd len="med" w="med" type="none"/>
                  <a:tailEnd len="med" w="med" type="triangle"/>
                </a:ln>
              </p:spPr>
            </p:cxnSp>
            <p:cxnSp>
              <p:nvCxnSpPr>
                <p:cNvPr id="1843" name="Google Shape;1843;p150"/>
                <p:cNvCxnSpPr>
                  <a:stCxn id="1842" idx="3"/>
                  <a:endCxn id="1844" idx="1"/>
                </p:cNvCxnSpPr>
                <p:nvPr/>
              </p:nvCxnSpPr>
              <p:spPr>
                <a:xfrm>
                  <a:off x="3882355" y="3212654"/>
                  <a:ext cx="300600" cy="0"/>
                </a:xfrm>
                <a:prstGeom prst="straightConnector1">
                  <a:avLst/>
                </a:prstGeom>
                <a:noFill/>
                <a:ln cap="flat" cmpd="sng" w="19050">
                  <a:solidFill>
                    <a:srgbClr val="595959"/>
                  </a:solidFill>
                  <a:prstDash val="solid"/>
                  <a:round/>
                  <a:headEnd len="med" w="med" type="none"/>
                  <a:tailEnd len="med" w="med" type="triangle"/>
                </a:ln>
              </p:spPr>
            </p:cxnSp>
            <p:grpSp>
              <p:nvGrpSpPr>
                <p:cNvPr id="1845" name="Google Shape;1845;p150"/>
                <p:cNvGrpSpPr/>
                <p:nvPr/>
              </p:nvGrpSpPr>
              <p:grpSpPr>
                <a:xfrm>
                  <a:off x="2268987" y="2130158"/>
                  <a:ext cx="656275" cy="1331537"/>
                  <a:chOff x="1427305" y="1431875"/>
                  <a:chExt cx="871200" cy="1767605"/>
                </a:xfrm>
              </p:grpSpPr>
              <p:cxnSp>
                <p:nvCxnSpPr>
                  <p:cNvPr id="1846" name="Google Shape;1846;p150"/>
                  <p:cNvCxnSpPr>
                    <a:stCxn id="1841" idx="0"/>
                  </p:cNvCxnSpPr>
                  <p:nvPr/>
                </p:nvCxnSpPr>
                <p:spPr>
                  <a:xfrm rot="10800000">
                    <a:off x="1862905" y="2026780"/>
                    <a:ext cx="0" cy="511500"/>
                  </a:xfrm>
                  <a:prstGeom prst="straightConnector1">
                    <a:avLst/>
                  </a:prstGeom>
                  <a:noFill/>
                  <a:ln cap="flat" cmpd="sng" w="19050">
                    <a:solidFill>
                      <a:srgbClr val="595959"/>
                    </a:solidFill>
                    <a:prstDash val="solid"/>
                    <a:round/>
                    <a:headEnd len="med" w="med" type="none"/>
                    <a:tailEnd len="med" w="med" type="triangle"/>
                  </a:ln>
                </p:spPr>
              </p:cxnSp>
              <p:sp>
                <p:nvSpPr>
                  <p:cNvPr id="1841" name="Google Shape;1841;p150"/>
                  <p:cNvSpPr/>
                  <p:nvPr/>
                </p:nvSpPr>
                <p:spPr>
                  <a:xfrm>
                    <a:off x="1427305" y="2538280"/>
                    <a:ext cx="871200" cy="6612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7" name="Google Shape;1847;p150"/>
                  <p:cNvSpPr/>
                  <p:nvPr/>
                </p:nvSpPr>
                <p:spPr>
                  <a:xfrm>
                    <a:off x="1518725" y="1431875"/>
                    <a:ext cx="688500" cy="595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150"/>
                <p:cNvGrpSpPr/>
                <p:nvPr/>
              </p:nvGrpSpPr>
              <p:grpSpPr>
                <a:xfrm>
                  <a:off x="3226081" y="2130158"/>
                  <a:ext cx="656275" cy="1331537"/>
                  <a:chOff x="2697862" y="1431875"/>
                  <a:chExt cx="871200" cy="1767605"/>
                </a:xfrm>
              </p:grpSpPr>
              <p:sp>
                <p:nvSpPr>
                  <p:cNvPr id="1842" name="Google Shape;1842;p150"/>
                  <p:cNvSpPr/>
                  <p:nvPr/>
                </p:nvSpPr>
                <p:spPr>
                  <a:xfrm>
                    <a:off x="2697862" y="2538280"/>
                    <a:ext cx="871200" cy="6612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49" name="Google Shape;1849;p150"/>
                  <p:cNvCxnSpPr>
                    <a:stCxn id="1842" idx="0"/>
                  </p:cNvCxnSpPr>
                  <p:nvPr/>
                </p:nvCxnSpPr>
                <p:spPr>
                  <a:xfrm rot="10800000">
                    <a:off x="3133462" y="2026780"/>
                    <a:ext cx="0" cy="511500"/>
                  </a:xfrm>
                  <a:prstGeom prst="straightConnector1">
                    <a:avLst/>
                  </a:prstGeom>
                  <a:noFill/>
                  <a:ln cap="flat" cmpd="sng" w="19050">
                    <a:solidFill>
                      <a:srgbClr val="595959"/>
                    </a:solidFill>
                    <a:prstDash val="solid"/>
                    <a:round/>
                    <a:headEnd len="med" w="med" type="none"/>
                    <a:tailEnd len="med" w="med" type="triangle"/>
                  </a:ln>
                </p:spPr>
              </p:cxnSp>
              <p:sp>
                <p:nvSpPr>
                  <p:cNvPr id="1850" name="Google Shape;1850;p150"/>
                  <p:cNvSpPr/>
                  <p:nvPr/>
                </p:nvSpPr>
                <p:spPr>
                  <a:xfrm>
                    <a:off x="2789200" y="1431875"/>
                    <a:ext cx="688500" cy="595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150"/>
                <p:cNvGrpSpPr/>
                <p:nvPr/>
              </p:nvGrpSpPr>
              <p:grpSpPr>
                <a:xfrm>
                  <a:off x="4183174" y="2130158"/>
                  <a:ext cx="656275" cy="1331537"/>
                  <a:chOff x="3968372" y="1431875"/>
                  <a:chExt cx="871200" cy="1767605"/>
                </a:xfrm>
              </p:grpSpPr>
              <p:sp>
                <p:nvSpPr>
                  <p:cNvPr id="1844" name="Google Shape;1844;p150"/>
                  <p:cNvSpPr/>
                  <p:nvPr/>
                </p:nvSpPr>
                <p:spPr>
                  <a:xfrm>
                    <a:off x="3968372" y="2538280"/>
                    <a:ext cx="871200" cy="6612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52" name="Google Shape;1852;p150"/>
                  <p:cNvCxnSpPr>
                    <a:stCxn id="1844" idx="0"/>
                  </p:cNvCxnSpPr>
                  <p:nvPr/>
                </p:nvCxnSpPr>
                <p:spPr>
                  <a:xfrm rot="10800000">
                    <a:off x="4403972" y="2026780"/>
                    <a:ext cx="0" cy="511500"/>
                  </a:xfrm>
                  <a:prstGeom prst="straightConnector1">
                    <a:avLst/>
                  </a:prstGeom>
                  <a:noFill/>
                  <a:ln cap="flat" cmpd="sng" w="19050">
                    <a:solidFill>
                      <a:srgbClr val="595959"/>
                    </a:solidFill>
                    <a:prstDash val="solid"/>
                    <a:round/>
                    <a:headEnd len="med" w="med" type="none"/>
                    <a:tailEnd len="med" w="med" type="triangle"/>
                  </a:ln>
                </p:spPr>
              </p:cxnSp>
              <p:sp>
                <p:nvSpPr>
                  <p:cNvPr id="1853" name="Google Shape;1853;p150"/>
                  <p:cNvSpPr/>
                  <p:nvPr/>
                </p:nvSpPr>
                <p:spPr>
                  <a:xfrm>
                    <a:off x="4059675" y="1431875"/>
                    <a:ext cx="688500" cy="595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54" name="Google Shape;1854;p150"/>
              <p:cNvSpPr/>
              <p:nvPr/>
            </p:nvSpPr>
            <p:spPr>
              <a:xfrm>
                <a:off x="1236362" y="1734038"/>
                <a:ext cx="656400" cy="498000"/>
              </a:xfrm>
              <a:prstGeom prst="rect">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5" name="Google Shape;1855;p150"/>
              <p:cNvSpPr/>
              <p:nvPr/>
            </p:nvSpPr>
            <p:spPr>
              <a:xfrm>
                <a:off x="2201750" y="1734038"/>
                <a:ext cx="656400" cy="498000"/>
              </a:xfrm>
              <a:prstGeom prst="rect">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6" name="Google Shape;1856;p150"/>
              <p:cNvSpPr/>
              <p:nvPr/>
            </p:nvSpPr>
            <p:spPr>
              <a:xfrm>
                <a:off x="3167137" y="1734038"/>
                <a:ext cx="656400" cy="498000"/>
              </a:xfrm>
              <a:prstGeom prst="rect">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1857" name="Google Shape;1857;p150"/>
            <p:cNvCxnSpPr/>
            <p:nvPr/>
          </p:nvCxnSpPr>
          <p:spPr>
            <a:xfrm>
              <a:off x="2498732" y="2786206"/>
              <a:ext cx="252900" cy="0"/>
            </a:xfrm>
            <a:prstGeom prst="straightConnector1">
              <a:avLst/>
            </a:prstGeom>
            <a:noFill/>
            <a:ln cap="flat" cmpd="sng" w="19050">
              <a:solidFill>
                <a:srgbClr val="595959"/>
              </a:solidFill>
              <a:prstDash val="solid"/>
              <a:round/>
              <a:headEnd len="med" w="med" type="none"/>
              <a:tailEnd len="med" w="med" type="triangle"/>
            </a:ln>
          </p:spPr>
        </p:cxnSp>
      </p:gr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1" name="Shape 1861"/>
        <p:cNvGrpSpPr/>
        <p:nvPr/>
      </p:nvGrpSpPr>
      <p:grpSpPr>
        <a:xfrm>
          <a:off x="0" y="0"/>
          <a:ext cx="0" cy="0"/>
          <a:chOff x="0" y="0"/>
          <a:chExt cx="0" cy="0"/>
        </a:xfrm>
      </p:grpSpPr>
      <p:sp>
        <p:nvSpPr>
          <p:cNvPr id="1862" name="Google Shape;1862;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Sequence to Sequence</a:t>
            </a:r>
            <a:endParaRPr/>
          </a:p>
        </p:txBody>
      </p:sp>
      <p:sp>
        <p:nvSpPr>
          <p:cNvPr id="1863" name="Google Shape;1863;p151"/>
          <p:cNvSpPr txBox="1"/>
          <p:nvPr>
            <p:ph idx="1" type="body"/>
          </p:nvPr>
        </p:nvSpPr>
        <p:spPr>
          <a:xfrm>
            <a:off x="5097900" y="1281950"/>
            <a:ext cx="3702600" cy="3179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We often use different cells for  </a:t>
            </a:r>
            <a:r>
              <a:rPr lang="en">
                <a:solidFill>
                  <a:srgbClr val="38761D"/>
                </a:solidFill>
              </a:rPr>
              <a:t>encoding</a:t>
            </a:r>
            <a:r>
              <a:rPr lang="en"/>
              <a:t> and </a:t>
            </a:r>
            <a:r>
              <a:rPr lang="en">
                <a:solidFill>
                  <a:srgbClr val="E69138"/>
                </a:solidFill>
              </a:rPr>
              <a:t>decoding</a:t>
            </a:r>
            <a:r>
              <a:rPr lang="en"/>
              <a:t>.</a:t>
            </a:r>
            <a:endParaRPr>
              <a:solidFill>
                <a:srgbClr val="CC0000"/>
              </a:solidFill>
            </a:endParaRPr>
          </a:p>
        </p:txBody>
      </p:sp>
      <p:grpSp>
        <p:nvGrpSpPr>
          <p:cNvPr id="1864" name="Google Shape;1864;p151"/>
          <p:cNvGrpSpPr/>
          <p:nvPr/>
        </p:nvGrpSpPr>
        <p:grpSpPr>
          <a:xfrm>
            <a:off x="311696" y="1756686"/>
            <a:ext cx="4700842" cy="1979585"/>
            <a:chOff x="311696" y="1756686"/>
            <a:chExt cx="4700842" cy="1979585"/>
          </a:xfrm>
        </p:grpSpPr>
        <p:grpSp>
          <p:nvGrpSpPr>
            <p:cNvPr id="1865" name="Google Shape;1865;p151"/>
            <p:cNvGrpSpPr/>
            <p:nvPr/>
          </p:nvGrpSpPr>
          <p:grpSpPr>
            <a:xfrm>
              <a:off x="311696" y="2538207"/>
              <a:ext cx="2148390" cy="1198065"/>
              <a:chOff x="1236362" y="2567513"/>
              <a:chExt cx="2587175" cy="1299137"/>
            </a:xfrm>
          </p:grpSpPr>
          <p:grpSp>
            <p:nvGrpSpPr>
              <p:cNvPr id="1866" name="Google Shape;1866;p151"/>
              <p:cNvGrpSpPr/>
              <p:nvPr/>
            </p:nvGrpSpPr>
            <p:grpSpPr>
              <a:xfrm>
                <a:off x="1236362" y="2567513"/>
                <a:ext cx="2570461" cy="1299137"/>
                <a:chOff x="2268987" y="2963613"/>
                <a:chExt cx="2570461" cy="1299137"/>
              </a:xfrm>
            </p:grpSpPr>
            <p:cxnSp>
              <p:nvCxnSpPr>
                <p:cNvPr id="1867" name="Google Shape;1867;p151"/>
                <p:cNvCxnSpPr>
                  <a:stCxn id="1868" idx="3"/>
                  <a:endCxn id="1869" idx="1"/>
                </p:cNvCxnSpPr>
                <p:nvPr/>
              </p:nvCxnSpPr>
              <p:spPr>
                <a:xfrm>
                  <a:off x="2925262" y="3212654"/>
                  <a:ext cx="300900" cy="0"/>
                </a:xfrm>
                <a:prstGeom prst="straightConnector1">
                  <a:avLst/>
                </a:prstGeom>
                <a:noFill/>
                <a:ln cap="flat" cmpd="sng" w="19050">
                  <a:solidFill>
                    <a:srgbClr val="595959"/>
                  </a:solidFill>
                  <a:prstDash val="solid"/>
                  <a:round/>
                  <a:headEnd len="med" w="med" type="none"/>
                  <a:tailEnd len="med" w="med" type="triangle"/>
                </a:ln>
              </p:spPr>
            </p:cxnSp>
            <p:cxnSp>
              <p:nvCxnSpPr>
                <p:cNvPr id="1870" name="Google Shape;1870;p151"/>
                <p:cNvCxnSpPr>
                  <a:stCxn id="1869" idx="3"/>
                  <a:endCxn id="1871" idx="1"/>
                </p:cNvCxnSpPr>
                <p:nvPr/>
              </p:nvCxnSpPr>
              <p:spPr>
                <a:xfrm>
                  <a:off x="3882355" y="3212654"/>
                  <a:ext cx="300900" cy="0"/>
                </a:xfrm>
                <a:prstGeom prst="straightConnector1">
                  <a:avLst/>
                </a:prstGeom>
                <a:noFill/>
                <a:ln cap="flat" cmpd="sng" w="19050">
                  <a:solidFill>
                    <a:srgbClr val="595959"/>
                  </a:solidFill>
                  <a:prstDash val="solid"/>
                  <a:round/>
                  <a:headEnd len="med" w="med" type="none"/>
                  <a:tailEnd len="med" w="med" type="triangle"/>
                </a:ln>
              </p:spPr>
            </p:cxnSp>
            <p:grpSp>
              <p:nvGrpSpPr>
                <p:cNvPr id="1872" name="Google Shape;1872;p151"/>
                <p:cNvGrpSpPr/>
                <p:nvPr/>
              </p:nvGrpSpPr>
              <p:grpSpPr>
                <a:xfrm>
                  <a:off x="2268987" y="2963613"/>
                  <a:ext cx="656275" cy="1299137"/>
                  <a:chOff x="1427305" y="2538280"/>
                  <a:chExt cx="871200" cy="1724595"/>
                </a:xfrm>
              </p:grpSpPr>
              <p:cxnSp>
                <p:nvCxnSpPr>
                  <p:cNvPr id="1873" name="Google Shape;1873;p151"/>
                  <p:cNvCxnSpPr>
                    <a:endCxn id="1868" idx="2"/>
                  </p:cNvCxnSpPr>
                  <p:nvPr/>
                </p:nvCxnSpPr>
                <p:spPr>
                  <a:xfrm rot="10800000">
                    <a:off x="1862905" y="3199480"/>
                    <a:ext cx="0" cy="490500"/>
                  </a:xfrm>
                  <a:prstGeom prst="straightConnector1">
                    <a:avLst/>
                  </a:prstGeom>
                  <a:noFill/>
                  <a:ln cap="flat" cmpd="sng" w="19050">
                    <a:solidFill>
                      <a:srgbClr val="595959"/>
                    </a:solidFill>
                    <a:prstDash val="solid"/>
                    <a:round/>
                    <a:headEnd len="med" w="med" type="none"/>
                    <a:tailEnd len="med" w="med" type="triangle"/>
                  </a:ln>
                </p:spPr>
              </p:cxnSp>
              <p:sp>
                <p:nvSpPr>
                  <p:cNvPr id="1868" name="Google Shape;1868;p151"/>
                  <p:cNvSpPr/>
                  <p:nvPr/>
                </p:nvSpPr>
                <p:spPr>
                  <a:xfrm>
                    <a:off x="1427305"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4" name="Google Shape;1874;p151"/>
                  <p:cNvSpPr/>
                  <p:nvPr/>
                </p:nvSpPr>
                <p:spPr>
                  <a:xfrm>
                    <a:off x="1576550"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151"/>
                <p:cNvGrpSpPr/>
                <p:nvPr/>
              </p:nvGrpSpPr>
              <p:grpSpPr>
                <a:xfrm>
                  <a:off x="3226081" y="2963613"/>
                  <a:ext cx="656275" cy="1299137"/>
                  <a:chOff x="2697862" y="2538280"/>
                  <a:chExt cx="871200" cy="1724595"/>
                </a:xfrm>
              </p:grpSpPr>
              <p:sp>
                <p:nvSpPr>
                  <p:cNvPr id="1869" name="Google Shape;1869;p151"/>
                  <p:cNvSpPr/>
                  <p:nvPr/>
                </p:nvSpPr>
                <p:spPr>
                  <a:xfrm>
                    <a:off x="2697862"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76" name="Google Shape;1876;p151"/>
                  <p:cNvCxnSpPr>
                    <a:endCxn id="1869" idx="2"/>
                  </p:cNvCxnSpPr>
                  <p:nvPr/>
                </p:nvCxnSpPr>
                <p:spPr>
                  <a:xfrm rot="10800000">
                    <a:off x="3133462" y="3199480"/>
                    <a:ext cx="0" cy="490500"/>
                  </a:xfrm>
                  <a:prstGeom prst="straightConnector1">
                    <a:avLst/>
                  </a:prstGeom>
                  <a:noFill/>
                  <a:ln cap="flat" cmpd="sng" w="19050">
                    <a:solidFill>
                      <a:srgbClr val="595959"/>
                    </a:solidFill>
                    <a:prstDash val="solid"/>
                    <a:round/>
                    <a:headEnd len="med" w="med" type="none"/>
                    <a:tailEnd len="med" w="med" type="triangle"/>
                  </a:ln>
                </p:spPr>
              </p:cxnSp>
              <p:sp>
                <p:nvSpPr>
                  <p:cNvPr id="1877" name="Google Shape;1877;p151"/>
                  <p:cNvSpPr/>
                  <p:nvPr/>
                </p:nvSpPr>
                <p:spPr>
                  <a:xfrm>
                    <a:off x="2847138"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151"/>
                <p:cNvGrpSpPr/>
                <p:nvPr/>
              </p:nvGrpSpPr>
              <p:grpSpPr>
                <a:xfrm>
                  <a:off x="4183174" y="2963613"/>
                  <a:ext cx="656275" cy="1299137"/>
                  <a:chOff x="3968372" y="2538280"/>
                  <a:chExt cx="871200" cy="1724595"/>
                </a:xfrm>
              </p:grpSpPr>
              <p:sp>
                <p:nvSpPr>
                  <p:cNvPr id="1871" name="Google Shape;1871;p151"/>
                  <p:cNvSpPr/>
                  <p:nvPr/>
                </p:nvSpPr>
                <p:spPr>
                  <a:xfrm>
                    <a:off x="3968372" y="2538280"/>
                    <a:ext cx="871200" cy="6612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79" name="Google Shape;1879;p151"/>
                  <p:cNvCxnSpPr>
                    <a:endCxn id="1871" idx="2"/>
                  </p:cNvCxnSpPr>
                  <p:nvPr/>
                </p:nvCxnSpPr>
                <p:spPr>
                  <a:xfrm rot="10800000">
                    <a:off x="4403972" y="3199480"/>
                    <a:ext cx="0" cy="490500"/>
                  </a:xfrm>
                  <a:prstGeom prst="straightConnector1">
                    <a:avLst/>
                  </a:prstGeom>
                  <a:noFill/>
                  <a:ln cap="flat" cmpd="sng" w="19050">
                    <a:solidFill>
                      <a:srgbClr val="595959"/>
                    </a:solidFill>
                    <a:prstDash val="solid"/>
                    <a:round/>
                    <a:headEnd len="med" w="med" type="none"/>
                    <a:tailEnd len="med" w="med" type="triangle"/>
                  </a:ln>
                </p:spPr>
              </p:cxnSp>
              <p:sp>
                <p:nvSpPr>
                  <p:cNvPr id="1880" name="Google Shape;1880;p151"/>
                  <p:cNvSpPr/>
                  <p:nvPr/>
                </p:nvSpPr>
                <p:spPr>
                  <a:xfrm>
                    <a:off x="4117622" y="3690175"/>
                    <a:ext cx="572700" cy="57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1" name="Google Shape;1881;p151"/>
              <p:cNvSpPr/>
              <p:nvPr/>
            </p:nvSpPr>
            <p:spPr>
              <a:xfrm>
                <a:off x="1236362"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2" name="Google Shape;1882;p151"/>
              <p:cNvSpPr/>
              <p:nvPr/>
            </p:nvSpPr>
            <p:spPr>
              <a:xfrm>
                <a:off x="2201750"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3" name="Google Shape;1883;p151"/>
              <p:cNvSpPr/>
              <p:nvPr/>
            </p:nvSpPr>
            <p:spPr>
              <a:xfrm>
                <a:off x="3167137" y="3368638"/>
                <a:ext cx="656400" cy="4980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884" name="Google Shape;1884;p151"/>
            <p:cNvGrpSpPr/>
            <p:nvPr/>
          </p:nvGrpSpPr>
          <p:grpSpPr>
            <a:xfrm>
              <a:off x="2836983" y="1756686"/>
              <a:ext cx="2175555" cy="1285618"/>
              <a:chOff x="1236362" y="1734038"/>
              <a:chExt cx="2587175" cy="1331557"/>
            </a:xfrm>
          </p:grpSpPr>
          <p:grpSp>
            <p:nvGrpSpPr>
              <p:cNvPr id="1885" name="Google Shape;1885;p151"/>
              <p:cNvGrpSpPr/>
              <p:nvPr/>
            </p:nvGrpSpPr>
            <p:grpSpPr>
              <a:xfrm>
                <a:off x="1236362" y="1734058"/>
                <a:ext cx="2570461" cy="1331537"/>
                <a:chOff x="2268987" y="2130158"/>
                <a:chExt cx="2570461" cy="1331537"/>
              </a:xfrm>
            </p:grpSpPr>
            <p:cxnSp>
              <p:nvCxnSpPr>
                <p:cNvPr id="1886" name="Google Shape;1886;p151"/>
                <p:cNvCxnSpPr>
                  <a:stCxn id="1887" idx="3"/>
                  <a:endCxn id="1888" idx="1"/>
                </p:cNvCxnSpPr>
                <p:nvPr/>
              </p:nvCxnSpPr>
              <p:spPr>
                <a:xfrm>
                  <a:off x="2925262" y="3212654"/>
                  <a:ext cx="300600" cy="0"/>
                </a:xfrm>
                <a:prstGeom prst="straightConnector1">
                  <a:avLst/>
                </a:prstGeom>
                <a:noFill/>
                <a:ln cap="flat" cmpd="sng" w="19050">
                  <a:solidFill>
                    <a:srgbClr val="595959"/>
                  </a:solidFill>
                  <a:prstDash val="solid"/>
                  <a:round/>
                  <a:headEnd len="med" w="med" type="none"/>
                  <a:tailEnd len="med" w="med" type="triangle"/>
                </a:ln>
              </p:spPr>
            </p:cxnSp>
            <p:cxnSp>
              <p:nvCxnSpPr>
                <p:cNvPr id="1889" name="Google Shape;1889;p151"/>
                <p:cNvCxnSpPr>
                  <a:stCxn id="1888" idx="3"/>
                  <a:endCxn id="1890" idx="1"/>
                </p:cNvCxnSpPr>
                <p:nvPr/>
              </p:nvCxnSpPr>
              <p:spPr>
                <a:xfrm>
                  <a:off x="3882355" y="3212654"/>
                  <a:ext cx="300600" cy="0"/>
                </a:xfrm>
                <a:prstGeom prst="straightConnector1">
                  <a:avLst/>
                </a:prstGeom>
                <a:noFill/>
                <a:ln cap="flat" cmpd="sng" w="19050">
                  <a:solidFill>
                    <a:srgbClr val="595959"/>
                  </a:solidFill>
                  <a:prstDash val="solid"/>
                  <a:round/>
                  <a:headEnd len="med" w="med" type="none"/>
                  <a:tailEnd len="med" w="med" type="triangle"/>
                </a:ln>
              </p:spPr>
            </p:cxnSp>
            <p:grpSp>
              <p:nvGrpSpPr>
                <p:cNvPr id="1891" name="Google Shape;1891;p151"/>
                <p:cNvGrpSpPr/>
                <p:nvPr/>
              </p:nvGrpSpPr>
              <p:grpSpPr>
                <a:xfrm>
                  <a:off x="2268987" y="2130158"/>
                  <a:ext cx="656275" cy="1331537"/>
                  <a:chOff x="1427305" y="1431875"/>
                  <a:chExt cx="871200" cy="1767605"/>
                </a:xfrm>
              </p:grpSpPr>
              <p:cxnSp>
                <p:nvCxnSpPr>
                  <p:cNvPr id="1892" name="Google Shape;1892;p151"/>
                  <p:cNvCxnSpPr>
                    <a:stCxn id="1887" idx="0"/>
                  </p:cNvCxnSpPr>
                  <p:nvPr/>
                </p:nvCxnSpPr>
                <p:spPr>
                  <a:xfrm rot="10800000">
                    <a:off x="1862905" y="2026780"/>
                    <a:ext cx="0" cy="511500"/>
                  </a:xfrm>
                  <a:prstGeom prst="straightConnector1">
                    <a:avLst/>
                  </a:prstGeom>
                  <a:noFill/>
                  <a:ln cap="flat" cmpd="sng" w="19050">
                    <a:solidFill>
                      <a:srgbClr val="595959"/>
                    </a:solidFill>
                    <a:prstDash val="solid"/>
                    <a:round/>
                    <a:headEnd len="med" w="med" type="none"/>
                    <a:tailEnd len="med" w="med" type="triangle"/>
                  </a:ln>
                </p:spPr>
              </p:cxnSp>
              <p:sp>
                <p:nvSpPr>
                  <p:cNvPr id="1887" name="Google Shape;1887;p151"/>
                  <p:cNvSpPr/>
                  <p:nvPr/>
                </p:nvSpPr>
                <p:spPr>
                  <a:xfrm>
                    <a:off x="1427305" y="2538280"/>
                    <a:ext cx="871200" cy="6612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3" name="Google Shape;1893;p151"/>
                  <p:cNvSpPr/>
                  <p:nvPr/>
                </p:nvSpPr>
                <p:spPr>
                  <a:xfrm>
                    <a:off x="1518725" y="1431875"/>
                    <a:ext cx="688500" cy="595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151"/>
                <p:cNvGrpSpPr/>
                <p:nvPr/>
              </p:nvGrpSpPr>
              <p:grpSpPr>
                <a:xfrm>
                  <a:off x="3226081" y="2130158"/>
                  <a:ext cx="656275" cy="1331537"/>
                  <a:chOff x="2697862" y="1431875"/>
                  <a:chExt cx="871200" cy="1767605"/>
                </a:xfrm>
              </p:grpSpPr>
              <p:sp>
                <p:nvSpPr>
                  <p:cNvPr id="1888" name="Google Shape;1888;p151"/>
                  <p:cNvSpPr/>
                  <p:nvPr/>
                </p:nvSpPr>
                <p:spPr>
                  <a:xfrm>
                    <a:off x="2697862" y="2538280"/>
                    <a:ext cx="871200" cy="6612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95" name="Google Shape;1895;p151"/>
                  <p:cNvCxnSpPr>
                    <a:stCxn id="1888" idx="0"/>
                  </p:cNvCxnSpPr>
                  <p:nvPr/>
                </p:nvCxnSpPr>
                <p:spPr>
                  <a:xfrm rot="10800000">
                    <a:off x="3133462" y="2026780"/>
                    <a:ext cx="0" cy="511500"/>
                  </a:xfrm>
                  <a:prstGeom prst="straightConnector1">
                    <a:avLst/>
                  </a:prstGeom>
                  <a:noFill/>
                  <a:ln cap="flat" cmpd="sng" w="19050">
                    <a:solidFill>
                      <a:srgbClr val="595959"/>
                    </a:solidFill>
                    <a:prstDash val="solid"/>
                    <a:round/>
                    <a:headEnd len="med" w="med" type="none"/>
                    <a:tailEnd len="med" w="med" type="triangle"/>
                  </a:ln>
                </p:spPr>
              </p:cxnSp>
              <p:sp>
                <p:nvSpPr>
                  <p:cNvPr id="1896" name="Google Shape;1896;p151"/>
                  <p:cNvSpPr/>
                  <p:nvPr/>
                </p:nvSpPr>
                <p:spPr>
                  <a:xfrm>
                    <a:off x="2789200" y="1431875"/>
                    <a:ext cx="688500" cy="595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151"/>
                <p:cNvGrpSpPr/>
                <p:nvPr/>
              </p:nvGrpSpPr>
              <p:grpSpPr>
                <a:xfrm>
                  <a:off x="4183174" y="2130158"/>
                  <a:ext cx="656275" cy="1331537"/>
                  <a:chOff x="3968372" y="1431875"/>
                  <a:chExt cx="871200" cy="1767605"/>
                </a:xfrm>
              </p:grpSpPr>
              <p:sp>
                <p:nvSpPr>
                  <p:cNvPr id="1890" name="Google Shape;1890;p151"/>
                  <p:cNvSpPr/>
                  <p:nvPr/>
                </p:nvSpPr>
                <p:spPr>
                  <a:xfrm>
                    <a:off x="3968372" y="2538280"/>
                    <a:ext cx="871200" cy="6612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98" name="Google Shape;1898;p151"/>
                  <p:cNvCxnSpPr>
                    <a:stCxn id="1890" idx="0"/>
                  </p:cNvCxnSpPr>
                  <p:nvPr/>
                </p:nvCxnSpPr>
                <p:spPr>
                  <a:xfrm rot="10800000">
                    <a:off x="4403972" y="2026780"/>
                    <a:ext cx="0" cy="511500"/>
                  </a:xfrm>
                  <a:prstGeom prst="straightConnector1">
                    <a:avLst/>
                  </a:prstGeom>
                  <a:noFill/>
                  <a:ln cap="flat" cmpd="sng" w="19050">
                    <a:solidFill>
                      <a:srgbClr val="595959"/>
                    </a:solidFill>
                    <a:prstDash val="solid"/>
                    <a:round/>
                    <a:headEnd len="med" w="med" type="none"/>
                    <a:tailEnd len="med" w="med" type="triangle"/>
                  </a:ln>
                </p:spPr>
              </p:cxnSp>
              <p:sp>
                <p:nvSpPr>
                  <p:cNvPr id="1899" name="Google Shape;1899;p151"/>
                  <p:cNvSpPr/>
                  <p:nvPr/>
                </p:nvSpPr>
                <p:spPr>
                  <a:xfrm>
                    <a:off x="4059675" y="1431875"/>
                    <a:ext cx="688500" cy="595500"/>
                  </a:xfrm>
                  <a:prstGeom prst="triangle">
                    <a:avLst>
                      <a:gd fmla="val 50000" name="adj"/>
                    </a:avLst>
                  </a:prstGeom>
                  <a:solidFill>
                    <a:srgbClr val="E0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00" name="Google Shape;1900;p151"/>
              <p:cNvSpPr/>
              <p:nvPr/>
            </p:nvSpPr>
            <p:spPr>
              <a:xfrm>
                <a:off x="1236362" y="1734038"/>
                <a:ext cx="656400" cy="498000"/>
              </a:xfrm>
              <a:prstGeom prst="rect">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1" name="Google Shape;1901;p151"/>
              <p:cNvSpPr/>
              <p:nvPr/>
            </p:nvSpPr>
            <p:spPr>
              <a:xfrm>
                <a:off x="2201750" y="1734038"/>
                <a:ext cx="656400" cy="498000"/>
              </a:xfrm>
              <a:prstGeom prst="rect">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2" name="Google Shape;1902;p151"/>
              <p:cNvSpPr/>
              <p:nvPr/>
            </p:nvSpPr>
            <p:spPr>
              <a:xfrm>
                <a:off x="3167137" y="1734038"/>
                <a:ext cx="656400" cy="498000"/>
              </a:xfrm>
              <a:prstGeom prst="rect">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1903" name="Google Shape;1903;p151"/>
            <p:cNvCxnSpPr/>
            <p:nvPr/>
          </p:nvCxnSpPr>
          <p:spPr>
            <a:xfrm>
              <a:off x="2498732" y="2786206"/>
              <a:ext cx="252900" cy="0"/>
            </a:xfrm>
            <a:prstGeom prst="straightConnector1">
              <a:avLst/>
            </a:prstGeom>
            <a:noFill/>
            <a:ln cap="flat" cmpd="sng" w="19050">
              <a:solidFill>
                <a:srgbClr val="595959"/>
              </a:solidFill>
              <a:prstDash val="solid"/>
              <a:round/>
              <a:headEnd len="med" w="med" type="none"/>
              <a:tailEnd len="med" w="med" type="triangle"/>
            </a:ln>
          </p:spPr>
        </p:cxnSp>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7" name="Shape 1907"/>
        <p:cNvGrpSpPr/>
        <p:nvPr/>
      </p:nvGrpSpPr>
      <p:grpSpPr>
        <a:xfrm>
          <a:off x="0" y="0"/>
          <a:ext cx="0" cy="0"/>
          <a:chOff x="0" y="0"/>
          <a:chExt cx="0" cy="0"/>
        </a:xfrm>
      </p:grpSpPr>
      <p:sp>
        <p:nvSpPr>
          <p:cNvPr id="1908" name="Google Shape;1908;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LM</a:t>
            </a:r>
            <a:endParaRPr/>
          </a:p>
        </p:txBody>
      </p:sp>
      <p:pic>
        <p:nvPicPr>
          <p:cNvPr id="1909" name="Google Shape;1909;p152"/>
          <p:cNvPicPr preferRelativeResize="0"/>
          <p:nvPr/>
        </p:nvPicPr>
        <p:blipFill>
          <a:blip r:embed="rId3">
            <a:alphaModFix/>
          </a:blip>
          <a:stretch>
            <a:fillRect/>
          </a:stretch>
        </p:blipFill>
        <p:spPr>
          <a:xfrm>
            <a:off x="1896125" y="1152475"/>
            <a:ext cx="5351751" cy="36255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3" name="Shape 1913"/>
        <p:cNvGrpSpPr/>
        <p:nvPr/>
      </p:nvGrpSpPr>
      <p:grpSpPr>
        <a:xfrm>
          <a:off x="0" y="0"/>
          <a:ext cx="0" cy="0"/>
          <a:chOff x="0" y="0"/>
          <a:chExt cx="0" cy="0"/>
        </a:xfrm>
      </p:grpSpPr>
      <p:sp>
        <p:nvSpPr>
          <p:cNvPr id="1914" name="Google Shape;1914;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Encoder</a:t>
            </a:r>
            <a:endParaRPr/>
          </a:p>
        </p:txBody>
      </p:sp>
      <p:sp>
        <p:nvSpPr>
          <p:cNvPr id="1915" name="Google Shape;1915;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16" name="Google Shape;1916;p153"/>
          <p:cNvPicPr preferRelativeResize="0"/>
          <p:nvPr/>
        </p:nvPicPr>
        <p:blipFill>
          <a:blip r:embed="rId3">
            <a:alphaModFix/>
          </a:blip>
          <a:stretch>
            <a:fillRect/>
          </a:stretch>
        </p:blipFill>
        <p:spPr>
          <a:xfrm>
            <a:off x="1807801" y="1152475"/>
            <a:ext cx="5905123" cy="34164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Google Shape;1921;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Example</a:t>
            </a:r>
            <a:endParaRPr/>
          </a:p>
        </p:txBody>
      </p:sp>
      <p:grpSp>
        <p:nvGrpSpPr>
          <p:cNvPr id="1922" name="Google Shape;1922;p154"/>
          <p:cNvGrpSpPr/>
          <p:nvPr/>
        </p:nvGrpSpPr>
        <p:grpSpPr>
          <a:xfrm>
            <a:off x="2160625" y="2603625"/>
            <a:ext cx="1128000" cy="2164944"/>
            <a:chOff x="1722475" y="2643775"/>
            <a:chExt cx="1128000" cy="2164944"/>
          </a:xfrm>
        </p:grpSpPr>
        <p:cxnSp>
          <p:nvCxnSpPr>
            <p:cNvPr id="1923" name="Google Shape;1923;p154"/>
            <p:cNvCxnSpPr>
              <a:stCxn id="1924" idx="3"/>
              <a:endCxn id="1925" idx="1"/>
            </p:cNvCxnSpPr>
            <p:nvPr/>
          </p:nvCxnSpPr>
          <p:spPr>
            <a:xfrm>
              <a:off x="1744925" y="2900575"/>
              <a:ext cx="267600" cy="0"/>
            </a:xfrm>
            <a:prstGeom prst="straightConnector1">
              <a:avLst/>
            </a:prstGeom>
            <a:noFill/>
            <a:ln cap="flat" cmpd="sng" w="19050">
              <a:solidFill>
                <a:srgbClr val="595959"/>
              </a:solidFill>
              <a:prstDash val="solid"/>
              <a:round/>
              <a:headEnd len="med" w="med" type="none"/>
              <a:tailEnd len="med" w="med" type="triangle"/>
            </a:ln>
          </p:spPr>
        </p:cxnSp>
        <p:sp>
          <p:nvSpPr>
            <p:cNvPr id="1925" name="Google Shape;1925;p154"/>
            <p:cNvSpPr/>
            <p:nvPr/>
          </p:nvSpPr>
          <p:spPr>
            <a:xfrm>
              <a:off x="2012641"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a:t>
              </a:r>
              <a:r>
                <a:rPr baseline="-25000" lang="en">
                  <a:solidFill>
                    <a:schemeClr val="dk1"/>
                  </a:solidFill>
                </a:rPr>
                <a:t>2</a:t>
              </a:r>
              <a:endParaRPr/>
            </a:p>
          </p:txBody>
        </p:sp>
        <p:cxnSp>
          <p:nvCxnSpPr>
            <p:cNvPr id="1926" name="Google Shape;1926;p154"/>
            <p:cNvCxnSpPr>
              <a:endCxn id="1925" idx="2"/>
            </p:cNvCxnSpPr>
            <p:nvPr/>
          </p:nvCxnSpPr>
          <p:spPr>
            <a:xfrm rot="10800000">
              <a:off x="2304841" y="3157375"/>
              <a:ext cx="0" cy="381000"/>
            </a:xfrm>
            <a:prstGeom prst="straightConnector1">
              <a:avLst/>
            </a:prstGeom>
            <a:noFill/>
            <a:ln cap="flat" cmpd="sng" w="19050">
              <a:solidFill>
                <a:srgbClr val="595959"/>
              </a:solidFill>
              <a:prstDash val="solid"/>
              <a:round/>
              <a:headEnd len="med" w="med" type="none"/>
              <a:tailEnd len="med" w="med" type="triangle"/>
            </a:ln>
          </p:spPr>
        </p:cxnSp>
        <p:cxnSp>
          <p:nvCxnSpPr>
            <p:cNvPr id="1927" name="Google Shape;1927;p154"/>
            <p:cNvCxnSpPr/>
            <p:nvPr/>
          </p:nvCxnSpPr>
          <p:spPr>
            <a:xfrm rot="10800000">
              <a:off x="2297312" y="3982921"/>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928" name="Google Shape;1928;p154"/>
            <p:cNvSpPr/>
            <p:nvPr/>
          </p:nvSpPr>
          <p:spPr>
            <a:xfrm>
              <a:off x="2012551" y="4295420"/>
              <a:ext cx="584400" cy="5133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We</a:t>
              </a:r>
              <a:endParaRPr baseline="-25000"/>
            </a:p>
          </p:txBody>
        </p:sp>
        <p:sp>
          <p:nvSpPr>
            <p:cNvPr id="1929" name="Google Shape;1929;p154"/>
            <p:cNvSpPr/>
            <p:nvPr/>
          </p:nvSpPr>
          <p:spPr>
            <a:xfrm>
              <a:off x="17224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grpSp>
      <p:grpSp>
        <p:nvGrpSpPr>
          <p:cNvPr id="1930" name="Google Shape;1930;p154"/>
          <p:cNvGrpSpPr/>
          <p:nvPr/>
        </p:nvGrpSpPr>
        <p:grpSpPr>
          <a:xfrm>
            <a:off x="2998825" y="2603625"/>
            <a:ext cx="1128000" cy="2164944"/>
            <a:chOff x="2560675" y="2643775"/>
            <a:chExt cx="1128000" cy="2164944"/>
          </a:xfrm>
        </p:grpSpPr>
        <p:cxnSp>
          <p:nvCxnSpPr>
            <p:cNvPr id="1931" name="Google Shape;1931;p154"/>
            <p:cNvCxnSpPr>
              <a:stCxn id="1925" idx="3"/>
              <a:endCxn id="1932" idx="1"/>
            </p:cNvCxnSpPr>
            <p:nvPr/>
          </p:nvCxnSpPr>
          <p:spPr>
            <a:xfrm>
              <a:off x="2597041" y="2900575"/>
              <a:ext cx="267600" cy="0"/>
            </a:xfrm>
            <a:prstGeom prst="straightConnector1">
              <a:avLst/>
            </a:prstGeom>
            <a:noFill/>
            <a:ln cap="flat" cmpd="sng" w="19050">
              <a:solidFill>
                <a:srgbClr val="595959"/>
              </a:solidFill>
              <a:prstDash val="solid"/>
              <a:round/>
              <a:headEnd len="med" w="med" type="none"/>
              <a:tailEnd len="med" w="med" type="triangle"/>
            </a:ln>
          </p:spPr>
        </p:cxnSp>
        <p:sp>
          <p:nvSpPr>
            <p:cNvPr id="1932" name="Google Shape;1932;p154"/>
            <p:cNvSpPr/>
            <p:nvPr/>
          </p:nvSpPr>
          <p:spPr>
            <a:xfrm>
              <a:off x="2864757"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a:t>
              </a:r>
              <a:r>
                <a:rPr baseline="-25000" lang="en">
                  <a:solidFill>
                    <a:schemeClr val="dk1"/>
                  </a:solidFill>
                </a:rPr>
                <a:t>3</a:t>
              </a:r>
              <a:endParaRPr/>
            </a:p>
          </p:txBody>
        </p:sp>
        <p:cxnSp>
          <p:nvCxnSpPr>
            <p:cNvPr id="1933" name="Google Shape;1933;p154"/>
            <p:cNvCxnSpPr>
              <a:endCxn id="1932" idx="2"/>
            </p:cNvCxnSpPr>
            <p:nvPr/>
          </p:nvCxnSpPr>
          <p:spPr>
            <a:xfrm rot="10800000">
              <a:off x="3156957" y="3157375"/>
              <a:ext cx="0" cy="381000"/>
            </a:xfrm>
            <a:prstGeom prst="straightConnector1">
              <a:avLst/>
            </a:prstGeom>
            <a:noFill/>
            <a:ln cap="flat" cmpd="sng" w="19050">
              <a:solidFill>
                <a:srgbClr val="595959"/>
              </a:solidFill>
              <a:prstDash val="solid"/>
              <a:round/>
              <a:headEnd len="med" w="med" type="none"/>
              <a:tailEnd len="med" w="med" type="triangle"/>
            </a:ln>
          </p:spPr>
        </p:cxnSp>
        <p:cxnSp>
          <p:nvCxnSpPr>
            <p:cNvPr id="1934" name="Google Shape;1934;p154"/>
            <p:cNvCxnSpPr/>
            <p:nvPr/>
          </p:nvCxnSpPr>
          <p:spPr>
            <a:xfrm rot="10800000">
              <a:off x="3149428" y="3982921"/>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935" name="Google Shape;1935;p154"/>
            <p:cNvSpPr/>
            <p:nvPr/>
          </p:nvSpPr>
          <p:spPr>
            <a:xfrm>
              <a:off x="2872051" y="4295420"/>
              <a:ext cx="584400" cy="5133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like</a:t>
              </a:r>
              <a:endParaRPr baseline="-25000"/>
            </a:p>
          </p:txBody>
        </p:sp>
        <p:sp>
          <p:nvSpPr>
            <p:cNvPr id="1936" name="Google Shape;1936;p154"/>
            <p:cNvSpPr/>
            <p:nvPr/>
          </p:nvSpPr>
          <p:spPr>
            <a:xfrm>
              <a:off x="25606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grpSp>
      <p:grpSp>
        <p:nvGrpSpPr>
          <p:cNvPr id="1937" name="Google Shape;1937;p154"/>
          <p:cNvGrpSpPr/>
          <p:nvPr/>
        </p:nvGrpSpPr>
        <p:grpSpPr>
          <a:xfrm>
            <a:off x="3760825" y="2603625"/>
            <a:ext cx="1128000" cy="2164944"/>
            <a:chOff x="3322675" y="2643775"/>
            <a:chExt cx="1128000" cy="2164944"/>
          </a:xfrm>
        </p:grpSpPr>
        <p:cxnSp>
          <p:nvCxnSpPr>
            <p:cNvPr id="1938" name="Google Shape;1938;p154"/>
            <p:cNvCxnSpPr>
              <a:endCxn id="1939" idx="1"/>
            </p:cNvCxnSpPr>
            <p:nvPr/>
          </p:nvCxnSpPr>
          <p:spPr>
            <a:xfrm>
              <a:off x="3435357" y="2900575"/>
              <a:ext cx="267600" cy="0"/>
            </a:xfrm>
            <a:prstGeom prst="straightConnector1">
              <a:avLst/>
            </a:prstGeom>
            <a:noFill/>
            <a:ln cap="flat" cmpd="sng" w="19050">
              <a:solidFill>
                <a:srgbClr val="595959"/>
              </a:solidFill>
              <a:prstDash val="solid"/>
              <a:round/>
              <a:headEnd len="med" w="med" type="none"/>
              <a:tailEnd len="med" w="med" type="triangle"/>
            </a:ln>
          </p:spPr>
        </p:cxnSp>
        <p:sp>
          <p:nvSpPr>
            <p:cNvPr id="1939" name="Google Shape;1939;p154"/>
            <p:cNvSpPr/>
            <p:nvPr/>
          </p:nvSpPr>
          <p:spPr>
            <a:xfrm>
              <a:off x="3702957"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a:t>
              </a:r>
              <a:r>
                <a:rPr baseline="-25000" lang="en">
                  <a:solidFill>
                    <a:schemeClr val="dk1"/>
                  </a:solidFill>
                </a:rPr>
                <a:t>4</a:t>
              </a:r>
              <a:endParaRPr/>
            </a:p>
          </p:txBody>
        </p:sp>
        <p:cxnSp>
          <p:nvCxnSpPr>
            <p:cNvPr id="1940" name="Google Shape;1940;p154"/>
            <p:cNvCxnSpPr>
              <a:endCxn id="1939" idx="2"/>
            </p:cNvCxnSpPr>
            <p:nvPr/>
          </p:nvCxnSpPr>
          <p:spPr>
            <a:xfrm rot="10800000">
              <a:off x="3995157" y="3157375"/>
              <a:ext cx="0" cy="381000"/>
            </a:xfrm>
            <a:prstGeom prst="straightConnector1">
              <a:avLst/>
            </a:prstGeom>
            <a:noFill/>
            <a:ln cap="flat" cmpd="sng" w="19050">
              <a:solidFill>
                <a:srgbClr val="595959"/>
              </a:solidFill>
              <a:prstDash val="solid"/>
              <a:round/>
              <a:headEnd len="med" w="med" type="none"/>
              <a:tailEnd len="med" w="med" type="triangle"/>
            </a:ln>
          </p:spPr>
        </p:cxnSp>
        <p:cxnSp>
          <p:nvCxnSpPr>
            <p:cNvPr id="1941" name="Google Shape;1941;p154"/>
            <p:cNvCxnSpPr/>
            <p:nvPr/>
          </p:nvCxnSpPr>
          <p:spPr>
            <a:xfrm rot="10800000">
              <a:off x="3987628" y="3982921"/>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942" name="Google Shape;1942;p154"/>
            <p:cNvSpPr/>
            <p:nvPr/>
          </p:nvSpPr>
          <p:spPr>
            <a:xfrm>
              <a:off x="3710251" y="4295420"/>
              <a:ext cx="584400" cy="5133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summer</a:t>
              </a:r>
              <a:endParaRPr baseline="-25000"/>
            </a:p>
          </p:txBody>
        </p:sp>
        <p:sp>
          <p:nvSpPr>
            <p:cNvPr id="1943" name="Google Shape;1943;p154"/>
            <p:cNvSpPr/>
            <p:nvPr/>
          </p:nvSpPr>
          <p:spPr>
            <a:xfrm>
              <a:off x="33226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grpSp>
      <p:grpSp>
        <p:nvGrpSpPr>
          <p:cNvPr id="1944" name="Google Shape;1944;p154"/>
          <p:cNvGrpSpPr/>
          <p:nvPr/>
        </p:nvGrpSpPr>
        <p:grpSpPr>
          <a:xfrm>
            <a:off x="446400" y="1788050"/>
            <a:ext cx="3736800" cy="773408"/>
            <a:chOff x="2496875" y="1830575"/>
            <a:chExt cx="3736800" cy="773408"/>
          </a:xfrm>
        </p:grpSpPr>
        <p:cxnSp>
          <p:nvCxnSpPr>
            <p:cNvPr id="1945" name="Google Shape;1945;p154"/>
            <p:cNvCxnSpPr/>
            <p:nvPr/>
          </p:nvCxnSpPr>
          <p:spPr>
            <a:xfrm rot="10800000">
              <a:off x="3943183" y="2188183"/>
              <a:ext cx="0" cy="415800"/>
            </a:xfrm>
            <a:prstGeom prst="straightConnector1">
              <a:avLst/>
            </a:prstGeom>
            <a:noFill/>
            <a:ln cap="flat" cmpd="sng" w="19050">
              <a:solidFill>
                <a:srgbClr val="595959"/>
              </a:solidFill>
              <a:prstDash val="solid"/>
              <a:round/>
              <a:headEnd len="med" w="med" type="none"/>
              <a:tailEnd len="med" w="med" type="triangle"/>
            </a:ln>
          </p:spPr>
        </p:cxnSp>
        <p:grpSp>
          <p:nvGrpSpPr>
            <p:cNvPr id="1946" name="Google Shape;1946;p154"/>
            <p:cNvGrpSpPr/>
            <p:nvPr/>
          </p:nvGrpSpPr>
          <p:grpSpPr>
            <a:xfrm>
              <a:off x="2496875" y="1830575"/>
              <a:ext cx="3736800" cy="300900"/>
              <a:chOff x="2496875" y="1830575"/>
              <a:chExt cx="3736800" cy="300900"/>
            </a:xfrm>
          </p:grpSpPr>
          <p:sp>
            <p:nvSpPr>
              <p:cNvPr id="1947" name="Google Shape;1947;p154"/>
              <p:cNvSpPr/>
              <p:nvPr/>
            </p:nvSpPr>
            <p:spPr>
              <a:xfrm>
                <a:off x="2496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the</a:t>
                </a:r>
                <a:endParaRPr sz="800"/>
              </a:p>
            </p:txBody>
          </p:sp>
          <p:sp>
            <p:nvSpPr>
              <p:cNvPr id="1948" name="Google Shape;1948;p154"/>
              <p:cNvSpPr/>
              <p:nvPr/>
            </p:nvSpPr>
            <p:spPr>
              <a:xfrm>
                <a:off x="2877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a:t>
                </a:r>
                <a:endParaRPr sz="800"/>
              </a:p>
            </p:txBody>
          </p:sp>
          <p:sp>
            <p:nvSpPr>
              <p:cNvPr id="1949" name="Google Shape;1949;p154"/>
              <p:cNvSpPr/>
              <p:nvPr/>
            </p:nvSpPr>
            <p:spPr>
              <a:xfrm>
                <a:off x="3258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and</a:t>
                </a:r>
                <a:endParaRPr sz="800"/>
              </a:p>
            </p:txBody>
          </p:sp>
          <p:sp>
            <p:nvSpPr>
              <p:cNvPr id="1950" name="Google Shape;1950;p154"/>
              <p:cNvSpPr/>
              <p:nvPr/>
            </p:nvSpPr>
            <p:spPr>
              <a:xfrm>
                <a:off x="3639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cat</a:t>
                </a:r>
                <a:endParaRPr sz="800"/>
              </a:p>
            </p:txBody>
          </p:sp>
          <p:sp>
            <p:nvSpPr>
              <p:cNvPr id="1951" name="Google Shape;1951;p154"/>
              <p:cNvSpPr/>
              <p:nvPr/>
            </p:nvSpPr>
            <p:spPr>
              <a:xfrm>
                <a:off x="3944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dog</a:t>
                </a:r>
                <a:endParaRPr sz="800"/>
              </a:p>
            </p:txBody>
          </p:sp>
          <p:sp>
            <p:nvSpPr>
              <p:cNvPr id="1952" name="Google Shape;1952;p154"/>
              <p:cNvSpPr/>
              <p:nvPr/>
            </p:nvSpPr>
            <p:spPr>
              <a:xfrm>
                <a:off x="4325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hat</a:t>
                </a:r>
                <a:endParaRPr sz="800"/>
              </a:p>
            </p:txBody>
          </p:sp>
          <p:sp>
            <p:nvSpPr>
              <p:cNvPr id="1953" name="Google Shape;1953;p154"/>
              <p:cNvSpPr/>
              <p:nvPr/>
            </p:nvSpPr>
            <p:spPr>
              <a:xfrm>
                <a:off x="4706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runs</a:t>
                </a:r>
                <a:endParaRPr sz="800"/>
              </a:p>
            </p:txBody>
          </p:sp>
          <p:sp>
            <p:nvSpPr>
              <p:cNvPr id="1954" name="Google Shape;1954;p154"/>
              <p:cNvSpPr/>
              <p:nvPr/>
            </p:nvSpPr>
            <p:spPr>
              <a:xfrm>
                <a:off x="5087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pig</a:t>
                </a:r>
                <a:endParaRPr sz="800"/>
              </a:p>
            </p:txBody>
          </p:sp>
          <p:sp>
            <p:nvSpPr>
              <p:cNvPr id="1955" name="Google Shape;1955;p154"/>
              <p:cNvSpPr/>
              <p:nvPr/>
            </p:nvSpPr>
            <p:spPr>
              <a:xfrm>
                <a:off x="5468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sp>
            <p:nvSpPr>
              <p:cNvPr id="1956" name="Google Shape;1956;p154"/>
              <p:cNvSpPr/>
              <p:nvPr/>
            </p:nvSpPr>
            <p:spPr>
              <a:xfrm>
                <a:off x="5849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grpSp>
      </p:grpSp>
      <p:grpSp>
        <p:nvGrpSpPr>
          <p:cNvPr id="1957" name="Google Shape;1957;p154"/>
          <p:cNvGrpSpPr/>
          <p:nvPr/>
        </p:nvGrpSpPr>
        <p:grpSpPr>
          <a:xfrm>
            <a:off x="623650" y="2603625"/>
            <a:ext cx="1826775" cy="2164944"/>
            <a:chOff x="185500" y="2643775"/>
            <a:chExt cx="1826775" cy="2164944"/>
          </a:xfrm>
        </p:grpSpPr>
        <p:cxnSp>
          <p:nvCxnSpPr>
            <p:cNvPr id="1958" name="Google Shape;1958;p154"/>
            <p:cNvCxnSpPr>
              <a:endCxn id="1924" idx="2"/>
            </p:cNvCxnSpPr>
            <p:nvPr/>
          </p:nvCxnSpPr>
          <p:spPr>
            <a:xfrm rot="10800000">
              <a:off x="1452725" y="3157375"/>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924" name="Google Shape;1924;p154"/>
            <p:cNvSpPr/>
            <p:nvPr/>
          </p:nvSpPr>
          <p:spPr>
            <a:xfrm>
              <a:off x="1160525" y="2643775"/>
              <a:ext cx="584400" cy="513600"/>
            </a:xfrm>
            <a:prstGeom prst="rect">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r>
                <a:rPr baseline="-25000" lang="en"/>
                <a:t>1</a:t>
              </a:r>
              <a:endParaRPr baseline="-25000"/>
            </a:p>
          </p:txBody>
        </p:sp>
        <p:sp>
          <p:nvSpPr>
            <p:cNvPr id="1959" name="Google Shape;1959;p154"/>
            <p:cNvSpPr/>
            <p:nvPr/>
          </p:nvSpPr>
          <p:spPr>
            <a:xfrm>
              <a:off x="884275" y="3469625"/>
              <a:ext cx="1128000" cy="5133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p:txBody>
        </p:sp>
        <p:cxnSp>
          <p:nvCxnSpPr>
            <p:cNvPr id="1960" name="Google Shape;1960;p154"/>
            <p:cNvCxnSpPr/>
            <p:nvPr/>
          </p:nvCxnSpPr>
          <p:spPr>
            <a:xfrm rot="10800000">
              <a:off x="1445250" y="3983175"/>
              <a:ext cx="0" cy="381000"/>
            </a:xfrm>
            <a:prstGeom prst="straightConnector1">
              <a:avLst/>
            </a:prstGeom>
            <a:noFill/>
            <a:ln cap="flat" cmpd="sng" w="19050">
              <a:solidFill>
                <a:srgbClr val="595959"/>
              </a:solidFill>
              <a:prstDash val="solid"/>
              <a:round/>
              <a:headEnd len="med" w="med" type="none"/>
              <a:tailEnd len="med" w="med" type="triangle"/>
            </a:ln>
          </p:spPr>
        </p:cxnSp>
        <p:sp>
          <p:nvSpPr>
            <p:cNvPr id="1961" name="Google Shape;1961;p154"/>
            <p:cNvSpPr/>
            <p:nvPr/>
          </p:nvSpPr>
          <p:spPr>
            <a:xfrm>
              <a:off x="1153050" y="4295420"/>
              <a:ext cx="584400" cy="5133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baseline="-25000"/>
            </a:p>
          </p:txBody>
        </p:sp>
        <p:sp>
          <p:nvSpPr>
            <p:cNvPr id="1962" name="Google Shape;1962;p154"/>
            <p:cNvSpPr/>
            <p:nvPr/>
          </p:nvSpPr>
          <p:spPr>
            <a:xfrm>
              <a:off x="185500" y="3503975"/>
              <a:ext cx="584400" cy="444600"/>
            </a:xfrm>
            <a:prstGeom prst="rect">
              <a:avLst/>
            </a:prstGeom>
            <a:solidFill>
              <a:srgbClr val="3C78D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r>
                <a:rPr baseline="-25000" lang="en"/>
                <a:t>0</a:t>
              </a:r>
              <a:endParaRPr baseline="-25000"/>
            </a:p>
          </p:txBody>
        </p:sp>
        <p:sp>
          <p:nvSpPr>
            <p:cNvPr id="1963" name="Google Shape;1963;p154"/>
            <p:cNvSpPr/>
            <p:nvPr/>
          </p:nvSpPr>
          <p:spPr>
            <a:xfrm>
              <a:off x="497656" y="2916475"/>
              <a:ext cx="671925" cy="602525"/>
            </a:xfrm>
            <a:custGeom>
              <a:rect b="b" l="l" r="r" t="t"/>
              <a:pathLst>
                <a:path extrusionOk="0" h="24101" w="26877">
                  <a:moveTo>
                    <a:pt x="650" y="24101"/>
                  </a:moveTo>
                  <a:cubicBezTo>
                    <a:pt x="650" y="21620"/>
                    <a:pt x="-649" y="12996"/>
                    <a:pt x="650" y="9215"/>
                  </a:cubicBezTo>
                  <a:cubicBezTo>
                    <a:pt x="1950" y="5435"/>
                    <a:pt x="5257" y="2836"/>
                    <a:pt x="8447" y="1418"/>
                  </a:cubicBezTo>
                  <a:cubicBezTo>
                    <a:pt x="11637" y="0"/>
                    <a:pt x="16717" y="945"/>
                    <a:pt x="19789" y="709"/>
                  </a:cubicBezTo>
                  <a:cubicBezTo>
                    <a:pt x="22861" y="473"/>
                    <a:pt x="25696" y="118"/>
                    <a:pt x="26877" y="0"/>
                  </a:cubicBezTo>
                </a:path>
              </a:pathLst>
            </a:custGeom>
            <a:noFill/>
            <a:ln cap="flat" cmpd="sng" w="9525">
              <a:solidFill>
                <a:schemeClr val="dk2"/>
              </a:solidFill>
              <a:prstDash val="solid"/>
              <a:round/>
              <a:headEnd len="med" w="med" type="none"/>
              <a:tailEnd len="med" w="med" type="triangle"/>
            </a:ln>
          </p:spPr>
        </p:sp>
      </p:grpSp>
      <p:grpSp>
        <p:nvGrpSpPr>
          <p:cNvPr id="1964" name="Google Shape;1964;p154"/>
          <p:cNvGrpSpPr/>
          <p:nvPr/>
        </p:nvGrpSpPr>
        <p:grpSpPr>
          <a:xfrm>
            <a:off x="1284600" y="1045900"/>
            <a:ext cx="833400" cy="648575"/>
            <a:chOff x="903600" y="1045900"/>
            <a:chExt cx="833400" cy="648575"/>
          </a:xfrm>
        </p:grpSpPr>
        <p:sp>
          <p:nvSpPr>
            <p:cNvPr id="1965" name="Google Shape;1965;p154"/>
            <p:cNvSpPr/>
            <p:nvPr/>
          </p:nvSpPr>
          <p:spPr>
            <a:xfrm>
              <a:off x="903600" y="1416975"/>
              <a:ext cx="833400" cy="2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P(“We” | &lt;s&gt;)</a:t>
              </a:r>
              <a:endParaRPr sz="800"/>
            </a:p>
          </p:txBody>
        </p:sp>
        <p:sp>
          <p:nvSpPr>
            <p:cNvPr id="1966" name="Google Shape;1966;p154"/>
            <p:cNvSpPr/>
            <p:nvPr/>
          </p:nvSpPr>
          <p:spPr>
            <a:xfrm>
              <a:off x="1258625" y="1045900"/>
              <a:ext cx="368700" cy="277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We</a:t>
              </a:r>
              <a:endParaRPr sz="800"/>
            </a:p>
          </p:txBody>
        </p:sp>
      </p:grpSp>
      <p:grpSp>
        <p:nvGrpSpPr>
          <p:cNvPr id="1967" name="Google Shape;1967;p154"/>
          <p:cNvGrpSpPr/>
          <p:nvPr/>
        </p:nvGrpSpPr>
        <p:grpSpPr>
          <a:xfrm>
            <a:off x="1284600" y="1788050"/>
            <a:ext cx="3736800" cy="773408"/>
            <a:chOff x="2496875" y="1830575"/>
            <a:chExt cx="3736800" cy="773408"/>
          </a:xfrm>
        </p:grpSpPr>
        <p:cxnSp>
          <p:nvCxnSpPr>
            <p:cNvPr id="1968" name="Google Shape;1968;p154"/>
            <p:cNvCxnSpPr/>
            <p:nvPr/>
          </p:nvCxnSpPr>
          <p:spPr>
            <a:xfrm rot="10800000">
              <a:off x="3943183" y="2188183"/>
              <a:ext cx="0" cy="415800"/>
            </a:xfrm>
            <a:prstGeom prst="straightConnector1">
              <a:avLst/>
            </a:prstGeom>
            <a:noFill/>
            <a:ln cap="flat" cmpd="sng" w="19050">
              <a:solidFill>
                <a:srgbClr val="595959"/>
              </a:solidFill>
              <a:prstDash val="solid"/>
              <a:round/>
              <a:headEnd len="med" w="med" type="none"/>
              <a:tailEnd len="med" w="med" type="triangle"/>
            </a:ln>
          </p:spPr>
        </p:cxnSp>
        <p:grpSp>
          <p:nvGrpSpPr>
            <p:cNvPr id="1969" name="Google Shape;1969;p154"/>
            <p:cNvGrpSpPr/>
            <p:nvPr/>
          </p:nvGrpSpPr>
          <p:grpSpPr>
            <a:xfrm>
              <a:off x="2496875" y="1830575"/>
              <a:ext cx="3736800" cy="300900"/>
              <a:chOff x="2496875" y="1830575"/>
              <a:chExt cx="3736800" cy="300900"/>
            </a:xfrm>
          </p:grpSpPr>
          <p:sp>
            <p:nvSpPr>
              <p:cNvPr id="1970" name="Google Shape;1970;p154"/>
              <p:cNvSpPr/>
              <p:nvPr/>
            </p:nvSpPr>
            <p:spPr>
              <a:xfrm>
                <a:off x="2496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the</a:t>
                </a:r>
                <a:endParaRPr sz="800"/>
              </a:p>
            </p:txBody>
          </p:sp>
          <p:sp>
            <p:nvSpPr>
              <p:cNvPr id="1971" name="Google Shape;1971;p154"/>
              <p:cNvSpPr/>
              <p:nvPr/>
            </p:nvSpPr>
            <p:spPr>
              <a:xfrm>
                <a:off x="2877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a:t>
                </a:r>
                <a:endParaRPr sz="800"/>
              </a:p>
            </p:txBody>
          </p:sp>
          <p:sp>
            <p:nvSpPr>
              <p:cNvPr id="1972" name="Google Shape;1972;p154"/>
              <p:cNvSpPr/>
              <p:nvPr/>
            </p:nvSpPr>
            <p:spPr>
              <a:xfrm>
                <a:off x="3258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and</a:t>
                </a:r>
                <a:endParaRPr sz="800"/>
              </a:p>
            </p:txBody>
          </p:sp>
          <p:sp>
            <p:nvSpPr>
              <p:cNvPr id="1973" name="Google Shape;1973;p154"/>
              <p:cNvSpPr/>
              <p:nvPr/>
            </p:nvSpPr>
            <p:spPr>
              <a:xfrm>
                <a:off x="3639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cat</a:t>
                </a:r>
                <a:endParaRPr sz="800"/>
              </a:p>
            </p:txBody>
          </p:sp>
          <p:sp>
            <p:nvSpPr>
              <p:cNvPr id="1974" name="Google Shape;1974;p154"/>
              <p:cNvSpPr/>
              <p:nvPr/>
            </p:nvSpPr>
            <p:spPr>
              <a:xfrm>
                <a:off x="3944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dog</a:t>
                </a:r>
                <a:endParaRPr sz="800"/>
              </a:p>
            </p:txBody>
          </p:sp>
          <p:sp>
            <p:nvSpPr>
              <p:cNvPr id="1975" name="Google Shape;1975;p154"/>
              <p:cNvSpPr/>
              <p:nvPr/>
            </p:nvSpPr>
            <p:spPr>
              <a:xfrm>
                <a:off x="4325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hat</a:t>
                </a:r>
                <a:endParaRPr sz="800"/>
              </a:p>
            </p:txBody>
          </p:sp>
          <p:sp>
            <p:nvSpPr>
              <p:cNvPr id="1976" name="Google Shape;1976;p154"/>
              <p:cNvSpPr/>
              <p:nvPr/>
            </p:nvSpPr>
            <p:spPr>
              <a:xfrm>
                <a:off x="4706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runs</a:t>
                </a:r>
                <a:endParaRPr sz="800"/>
              </a:p>
            </p:txBody>
          </p:sp>
          <p:sp>
            <p:nvSpPr>
              <p:cNvPr id="1977" name="Google Shape;1977;p154"/>
              <p:cNvSpPr/>
              <p:nvPr/>
            </p:nvSpPr>
            <p:spPr>
              <a:xfrm>
                <a:off x="5087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pig</a:t>
                </a:r>
                <a:endParaRPr sz="800"/>
              </a:p>
            </p:txBody>
          </p:sp>
          <p:sp>
            <p:nvSpPr>
              <p:cNvPr id="1978" name="Google Shape;1978;p154"/>
              <p:cNvSpPr/>
              <p:nvPr/>
            </p:nvSpPr>
            <p:spPr>
              <a:xfrm>
                <a:off x="5468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sp>
            <p:nvSpPr>
              <p:cNvPr id="1979" name="Google Shape;1979;p154"/>
              <p:cNvSpPr/>
              <p:nvPr/>
            </p:nvSpPr>
            <p:spPr>
              <a:xfrm>
                <a:off x="5849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grpSp>
      </p:grpSp>
      <p:grpSp>
        <p:nvGrpSpPr>
          <p:cNvPr id="1980" name="Google Shape;1980;p154"/>
          <p:cNvGrpSpPr/>
          <p:nvPr/>
        </p:nvGrpSpPr>
        <p:grpSpPr>
          <a:xfrm>
            <a:off x="2122800" y="1788050"/>
            <a:ext cx="3736800" cy="773408"/>
            <a:chOff x="2496875" y="1830575"/>
            <a:chExt cx="3736800" cy="773408"/>
          </a:xfrm>
        </p:grpSpPr>
        <p:cxnSp>
          <p:nvCxnSpPr>
            <p:cNvPr id="1981" name="Google Shape;1981;p154"/>
            <p:cNvCxnSpPr/>
            <p:nvPr/>
          </p:nvCxnSpPr>
          <p:spPr>
            <a:xfrm rot="10800000">
              <a:off x="3943183" y="2188183"/>
              <a:ext cx="0" cy="415800"/>
            </a:xfrm>
            <a:prstGeom prst="straightConnector1">
              <a:avLst/>
            </a:prstGeom>
            <a:noFill/>
            <a:ln cap="flat" cmpd="sng" w="19050">
              <a:solidFill>
                <a:srgbClr val="595959"/>
              </a:solidFill>
              <a:prstDash val="solid"/>
              <a:round/>
              <a:headEnd len="med" w="med" type="none"/>
              <a:tailEnd len="med" w="med" type="triangle"/>
            </a:ln>
          </p:spPr>
        </p:cxnSp>
        <p:grpSp>
          <p:nvGrpSpPr>
            <p:cNvPr id="1982" name="Google Shape;1982;p154"/>
            <p:cNvGrpSpPr/>
            <p:nvPr/>
          </p:nvGrpSpPr>
          <p:grpSpPr>
            <a:xfrm>
              <a:off x="2496875" y="1830575"/>
              <a:ext cx="3736800" cy="300900"/>
              <a:chOff x="2496875" y="1830575"/>
              <a:chExt cx="3736800" cy="300900"/>
            </a:xfrm>
          </p:grpSpPr>
          <p:sp>
            <p:nvSpPr>
              <p:cNvPr id="1983" name="Google Shape;1983;p154"/>
              <p:cNvSpPr/>
              <p:nvPr/>
            </p:nvSpPr>
            <p:spPr>
              <a:xfrm>
                <a:off x="2496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the</a:t>
                </a:r>
                <a:endParaRPr sz="800"/>
              </a:p>
            </p:txBody>
          </p:sp>
          <p:sp>
            <p:nvSpPr>
              <p:cNvPr id="1984" name="Google Shape;1984;p154"/>
              <p:cNvSpPr/>
              <p:nvPr/>
            </p:nvSpPr>
            <p:spPr>
              <a:xfrm>
                <a:off x="2877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a:t>
                </a:r>
                <a:endParaRPr sz="800"/>
              </a:p>
            </p:txBody>
          </p:sp>
          <p:sp>
            <p:nvSpPr>
              <p:cNvPr id="1985" name="Google Shape;1985;p154"/>
              <p:cNvSpPr/>
              <p:nvPr/>
            </p:nvSpPr>
            <p:spPr>
              <a:xfrm>
                <a:off x="3258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and</a:t>
                </a:r>
                <a:endParaRPr sz="800"/>
              </a:p>
            </p:txBody>
          </p:sp>
          <p:sp>
            <p:nvSpPr>
              <p:cNvPr id="1986" name="Google Shape;1986;p154"/>
              <p:cNvSpPr/>
              <p:nvPr/>
            </p:nvSpPr>
            <p:spPr>
              <a:xfrm>
                <a:off x="3639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cat</a:t>
                </a:r>
                <a:endParaRPr sz="800"/>
              </a:p>
            </p:txBody>
          </p:sp>
          <p:sp>
            <p:nvSpPr>
              <p:cNvPr id="1987" name="Google Shape;1987;p154"/>
              <p:cNvSpPr/>
              <p:nvPr/>
            </p:nvSpPr>
            <p:spPr>
              <a:xfrm>
                <a:off x="3944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dog</a:t>
                </a:r>
                <a:endParaRPr sz="800"/>
              </a:p>
            </p:txBody>
          </p:sp>
          <p:sp>
            <p:nvSpPr>
              <p:cNvPr id="1988" name="Google Shape;1988;p154"/>
              <p:cNvSpPr/>
              <p:nvPr/>
            </p:nvSpPr>
            <p:spPr>
              <a:xfrm>
                <a:off x="4325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hat</a:t>
                </a:r>
                <a:endParaRPr sz="800"/>
              </a:p>
            </p:txBody>
          </p:sp>
          <p:sp>
            <p:nvSpPr>
              <p:cNvPr id="1989" name="Google Shape;1989;p154"/>
              <p:cNvSpPr/>
              <p:nvPr/>
            </p:nvSpPr>
            <p:spPr>
              <a:xfrm>
                <a:off x="4706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runs</a:t>
                </a:r>
                <a:endParaRPr sz="800"/>
              </a:p>
            </p:txBody>
          </p:sp>
          <p:sp>
            <p:nvSpPr>
              <p:cNvPr id="1990" name="Google Shape;1990;p154"/>
              <p:cNvSpPr/>
              <p:nvPr/>
            </p:nvSpPr>
            <p:spPr>
              <a:xfrm>
                <a:off x="5087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pig</a:t>
                </a:r>
                <a:endParaRPr sz="800"/>
              </a:p>
            </p:txBody>
          </p:sp>
          <p:sp>
            <p:nvSpPr>
              <p:cNvPr id="1991" name="Google Shape;1991;p154"/>
              <p:cNvSpPr/>
              <p:nvPr/>
            </p:nvSpPr>
            <p:spPr>
              <a:xfrm>
                <a:off x="5468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sp>
            <p:nvSpPr>
              <p:cNvPr id="1992" name="Google Shape;1992;p154"/>
              <p:cNvSpPr/>
              <p:nvPr/>
            </p:nvSpPr>
            <p:spPr>
              <a:xfrm>
                <a:off x="5849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grpSp>
      </p:grpSp>
      <p:grpSp>
        <p:nvGrpSpPr>
          <p:cNvPr id="1993" name="Google Shape;1993;p154"/>
          <p:cNvGrpSpPr/>
          <p:nvPr/>
        </p:nvGrpSpPr>
        <p:grpSpPr>
          <a:xfrm>
            <a:off x="2961000" y="1788050"/>
            <a:ext cx="3736800" cy="773408"/>
            <a:chOff x="2496875" y="1830575"/>
            <a:chExt cx="3736800" cy="773408"/>
          </a:xfrm>
        </p:grpSpPr>
        <p:cxnSp>
          <p:nvCxnSpPr>
            <p:cNvPr id="1994" name="Google Shape;1994;p154"/>
            <p:cNvCxnSpPr/>
            <p:nvPr/>
          </p:nvCxnSpPr>
          <p:spPr>
            <a:xfrm rot="10800000">
              <a:off x="3943183" y="2188183"/>
              <a:ext cx="0" cy="415800"/>
            </a:xfrm>
            <a:prstGeom prst="straightConnector1">
              <a:avLst/>
            </a:prstGeom>
            <a:noFill/>
            <a:ln cap="flat" cmpd="sng" w="19050">
              <a:solidFill>
                <a:srgbClr val="595959"/>
              </a:solidFill>
              <a:prstDash val="solid"/>
              <a:round/>
              <a:headEnd len="med" w="med" type="none"/>
              <a:tailEnd len="med" w="med" type="triangle"/>
            </a:ln>
          </p:spPr>
        </p:cxnSp>
        <p:grpSp>
          <p:nvGrpSpPr>
            <p:cNvPr id="1995" name="Google Shape;1995;p154"/>
            <p:cNvGrpSpPr/>
            <p:nvPr/>
          </p:nvGrpSpPr>
          <p:grpSpPr>
            <a:xfrm>
              <a:off x="2496875" y="1830575"/>
              <a:ext cx="3736800" cy="300900"/>
              <a:chOff x="2496875" y="1830575"/>
              <a:chExt cx="3736800" cy="300900"/>
            </a:xfrm>
          </p:grpSpPr>
          <p:sp>
            <p:nvSpPr>
              <p:cNvPr id="1996" name="Google Shape;1996;p154"/>
              <p:cNvSpPr/>
              <p:nvPr/>
            </p:nvSpPr>
            <p:spPr>
              <a:xfrm>
                <a:off x="2496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the</a:t>
                </a:r>
                <a:endParaRPr sz="800"/>
              </a:p>
            </p:txBody>
          </p:sp>
          <p:sp>
            <p:nvSpPr>
              <p:cNvPr id="1997" name="Google Shape;1997;p154"/>
              <p:cNvSpPr/>
              <p:nvPr/>
            </p:nvSpPr>
            <p:spPr>
              <a:xfrm>
                <a:off x="2877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a:t>
                </a:r>
                <a:endParaRPr sz="800"/>
              </a:p>
            </p:txBody>
          </p:sp>
          <p:sp>
            <p:nvSpPr>
              <p:cNvPr id="1998" name="Google Shape;1998;p154"/>
              <p:cNvSpPr/>
              <p:nvPr/>
            </p:nvSpPr>
            <p:spPr>
              <a:xfrm>
                <a:off x="3258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and</a:t>
                </a:r>
                <a:endParaRPr sz="800"/>
              </a:p>
            </p:txBody>
          </p:sp>
          <p:sp>
            <p:nvSpPr>
              <p:cNvPr id="1999" name="Google Shape;1999;p154"/>
              <p:cNvSpPr/>
              <p:nvPr/>
            </p:nvSpPr>
            <p:spPr>
              <a:xfrm>
                <a:off x="36398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cat</a:t>
                </a:r>
                <a:endParaRPr sz="800"/>
              </a:p>
            </p:txBody>
          </p:sp>
          <p:sp>
            <p:nvSpPr>
              <p:cNvPr id="2000" name="Google Shape;2000;p154"/>
              <p:cNvSpPr/>
              <p:nvPr/>
            </p:nvSpPr>
            <p:spPr>
              <a:xfrm>
                <a:off x="3944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dog</a:t>
                </a:r>
                <a:endParaRPr sz="800"/>
              </a:p>
            </p:txBody>
          </p:sp>
          <p:sp>
            <p:nvSpPr>
              <p:cNvPr id="2001" name="Google Shape;2001;p154"/>
              <p:cNvSpPr/>
              <p:nvPr/>
            </p:nvSpPr>
            <p:spPr>
              <a:xfrm>
                <a:off x="4325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hat</a:t>
                </a:r>
                <a:endParaRPr sz="800"/>
              </a:p>
            </p:txBody>
          </p:sp>
          <p:sp>
            <p:nvSpPr>
              <p:cNvPr id="2002" name="Google Shape;2002;p154"/>
              <p:cNvSpPr/>
              <p:nvPr/>
            </p:nvSpPr>
            <p:spPr>
              <a:xfrm>
                <a:off x="4706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runs</a:t>
                </a:r>
                <a:endParaRPr sz="800"/>
              </a:p>
            </p:txBody>
          </p:sp>
          <p:sp>
            <p:nvSpPr>
              <p:cNvPr id="2003" name="Google Shape;2003;p154"/>
              <p:cNvSpPr/>
              <p:nvPr/>
            </p:nvSpPr>
            <p:spPr>
              <a:xfrm>
                <a:off x="5087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pig</a:t>
                </a:r>
                <a:endParaRPr sz="800"/>
              </a:p>
            </p:txBody>
          </p:sp>
          <p:sp>
            <p:nvSpPr>
              <p:cNvPr id="2004" name="Google Shape;2004;p154"/>
              <p:cNvSpPr/>
              <p:nvPr/>
            </p:nvSpPr>
            <p:spPr>
              <a:xfrm>
                <a:off x="5468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sp>
            <p:nvSpPr>
              <p:cNvPr id="2005" name="Google Shape;2005;p154"/>
              <p:cNvSpPr/>
              <p:nvPr/>
            </p:nvSpPr>
            <p:spPr>
              <a:xfrm>
                <a:off x="5849675" y="1830575"/>
                <a:ext cx="3840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t>
                </a:r>
                <a:endParaRPr sz="800"/>
              </a:p>
            </p:txBody>
          </p:sp>
        </p:grpSp>
      </p:grpSp>
      <p:grpSp>
        <p:nvGrpSpPr>
          <p:cNvPr id="2006" name="Google Shape;2006;p154"/>
          <p:cNvGrpSpPr/>
          <p:nvPr/>
        </p:nvGrpSpPr>
        <p:grpSpPr>
          <a:xfrm>
            <a:off x="2329750" y="1045900"/>
            <a:ext cx="833400" cy="648575"/>
            <a:chOff x="1030025" y="1045900"/>
            <a:chExt cx="833400" cy="648575"/>
          </a:xfrm>
        </p:grpSpPr>
        <p:sp>
          <p:nvSpPr>
            <p:cNvPr id="2007" name="Google Shape;2007;p154"/>
            <p:cNvSpPr/>
            <p:nvPr/>
          </p:nvSpPr>
          <p:spPr>
            <a:xfrm>
              <a:off x="1030025" y="1416975"/>
              <a:ext cx="833400" cy="2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P(“like” | &lt;s&gt;, we)</a:t>
              </a:r>
              <a:endParaRPr sz="800"/>
            </a:p>
          </p:txBody>
        </p:sp>
        <p:sp>
          <p:nvSpPr>
            <p:cNvPr id="2008" name="Google Shape;2008;p154"/>
            <p:cNvSpPr/>
            <p:nvPr/>
          </p:nvSpPr>
          <p:spPr>
            <a:xfrm>
              <a:off x="1182425" y="1045900"/>
              <a:ext cx="541500" cy="277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like</a:t>
              </a:r>
              <a:endParaRPr sz="800"/>
            </a:p>
          </p:txBody>
        </p:sp>
      </p:grpSp>
      <p:grpSp>
        <p:nvGrpSpPr>
          <p:cNvPr id="2009" name="Google Shape;2009;p154"/>
          <p:cNvGrpSpPr/>
          <p:nvPr/>
        </p:nvGrpSpPr>
        <p:grpSpPr>
          <a:xfrm>
            <a:off x="3324700" y="1045900"/>
            <a:ext cx="878400" cy="648575"/>
            <a:chOff x="1106225" y="1045900"/>
            <a:chExt cx="878400" cy="648575"/>
          </a:xfrm>
        </p:grpSpPr>
        <p:sp>
          <p:nvSpPr>
            <p:cNvPr id="2010" name="Google Shape;2010;p154"/>
            <p:cNvSpPr/>
            <p:nvPr/>
          </p:nvSpPr>
          <p:spPr>
            <a:xfrm>
              <a:off x="1106225" y="1416975"/>
              <a:ext cx="878400" cy="2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P(“the” | &lt;s&gt;, we, like)</a:t>
              </a:r>
              <a:endParaRPr sz="800"/>
            </a:p>
          </p:txBody>
        </p:sp>
        <p:sp>
          <p:nvSpPr>
            <p:cNvPr id="2011" name="Google Shape;2011;p154"/>
            <p:cNvSpPr/>
            <p:nvPr/>
          </p:nvSpPr>
          <p:spPr>
            <a:xfrm>
              <a:off x="1258625" y="1045900"/>
              <a:ext cx="368700" cy="277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the</a:t>
              </a:r>
              <a:endParaRPr sz="800"/>
            </a:p>
          </p:txBody>
        </p:sp>
      </p:grpSp>
      <p:grpSp>
        <p:nvGrpSpPr>
          <p:cNvPr id="2012" name="Google Shape;2012;p154"/>
          <p:cNvGrpSpPr/>
          <p:nvPr/>
        </p:nvGrpSpPr>
        <p:grpSpPr>
          <a:xfrm>
            <a:off x="4319650" y="1045900"/>
            <a:ext cx="1128000" cy="648575"/>
            <a:chOff x="1182425" y="1045900"/>
            <a:chExt cx="1128000" cy="648575"/>
          </a:xfrm>
        </p:grpSpPr>
        <p:sp>
          <p:nvSpPr>
            <p:cNvPr id="2013" name="Google Shape;2013;p154"/>
            <p:cNvSpPr/>
            <p:nvPr/>
          </p:nvSpPr>
          <p:spPr>
            <a:xfrm>
              <a:off x="1182425" y="1416975"/>
              <a:ext cx="1128000" cy="2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P(“summer” | &lt;s&gt;, we like, the)</a:t>
              </a:r>
              <a:endParaRPr sz="800"/>
            </a:p>
          </p:txBody>
        </p:sp>
        <p:sp>
          <p:nvSpPr>
            <p:cNvPr id="2014" name="Google Shape;2014;p154"/>
            <p:cNvSpPr/>
            <p:nvPr/>
          </p:nvSpPr>
          <p:spPr>
            <a:xfrm>
              <a:off x="1182425" y="1045900"/>
              <a:ext cx="604800" cy="277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summer</a:t>
              </a:r>
              <a:endParaRPr sz="800"/>
            </a:p>
          </p:txBody>
        </p:sp>
      </p:grpSp>
      <p:grpSp>
        <p:nvGrpSpPr>
          <p:cNvPr id="2015" name="Google Shape;2015;p154"/>
          <p:cNvGrpSpPr/>
          <p:nvPr/>
        </p:nvGrpSpPr>
        <p:grpSpPr>
          <a:xfrm>
            <a:off x="150600" y="963725"/>
            <a:ext cx="1428896" cy="1849025"/>
            <a:chOff x="150600" y="963725"/>
            <a:chExt cx="1428896" cy="1849025"/>
          </a:xfrm>
        </p:grpSpPr>
        <p:sp>
          <p:nvSpPr>
            <p:cNvPr id="2016" name="Google Shape;2016;p154"/>
            <p:cNvSpPr/>
            <p:nvPr/>
          </p:nvSpPr>
          <p:spPr>
            <a:xfrm>
              <a:off x="150600" y="963725"/>
              <a:ext cx="1084500" cy="376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Condition</a:t>
              </a:r>
              <a:endParaRPr baseline="-25000"/>
            </a:p>
          </p:txBody>
        </p:sp>
        <p:sp>
          <p:nvSpPr>
            <p:cNvPr id="2017" name="Google Shape;2017;p154"/>
            <p:cNvSpPr/>
            <p:nvPr/>
          </p:nvSpPr>
          <p:spPr>
            <a:xfrm>
              <a:off x="194871" y="1367400"/>
              <a:ext cx="1384625" cy="1445350"/>
            </a:xfrm>
            <a:custGeom>
              <a:rect b="b" l="l" r="r" t="t"/>
              <a:pathLst>
                <a:path extrusionOk="0" h="57814" w="55385">
                  <a:moveTo>
                    <a:pt x="2465" y="0"/>
                  </a:moveTo>
                  <a:cubicBezTo>
                    <a:pt x="2150" y="2700"/>
                    <a:pt x="890" y="11160"/>
                    <a:pt x="575" y="16200"/>
                  </a:cubicBezTo>
                  <a:cubicBezTo>
                    <a:pt x="260" y="21240"/>
                    <a:pt x="-505" y="26055"/>
                    <a:pt x="575" y="30240"/>
                  </a:cubicBezTo>
                  <a:cubicBezTo>
                    <a:pt x="1655" y="34425"/>
                    <a:pt x="3680" y="38160"/>
                    <a:pt x="7055" y="41310"/>
                  </a:cubicBezTo>
                  <a:cubicBezTo>
                    <a:pt x="10430" y="44460"/>
                    <a:pt x="16100" y="46890"/>
                    <a:pt x="20825" y="49140"/>
                  </a:cubicBezTo>
                  <a:cubicBezTo>
                    <a:pt x="25550" y="51390"/>
                    <a:pt x="30815" y="53415"/>
                    <a:pt x="35405" y="54810"/>
                  </a:cubicBezTo>
                  <a:cubicBezTo>
                    <a:pt x="39995" y="56205"/>
                    <a:pt x="45035" y="57015"/>
                    <a:pt x="48365" y="57510"/>
                  </a:cubicBezTo>
                  <a:cubicBezTo>
                    <a:pt x="51695" y="58005"/>
                    <a:pt x="54215" y="57735"/>
                    <a:pt x="55385" y="57780"/>
                  </a:cubicBezTo>
                </a:path>
              </a:pathLst>
            </a:custGeom>
            <a:noFill/>
            <a:ln cap="flat" cmpd="sng" w="9525">
              <a:solidFill>
                <a:schemeClr val="dk2"/>
              </a:solidFill>
              <a:prstDash val="solid"/>
              <a:round/>
              <a:headEnd len="med" w="med" type="none"/>
              <a:tailEnd len="med" w="med" type="triangle"/>
            </a:ln>
          </p:spPr>
        </p:sp>
      </p:grpSp>
      <p:sp>
        <p:nvSpPr>
          <p:cNvPr id="2018" name="Google Shape;2018;p154"/>
          <p:cNvSpPr/>
          <p:nvPr/>
        </p:nvSpPr>
        <p:spPr>
          <a:xfrm>
            <a:off x="394027" y="1376800"/>
            <a:ext cx="2056500" cy="1385450"/>
          </a:xfrm>
          <a:custGeom>
            <a:rect b="b" l="l" r="r" t="t"/>
            <a:pathLst>
              <a:path extrusionOk="0" h="55418" w="82260">
                <a:moveTo>
                  <a:pt x="3289" y="0"/>
                </a:moveTo>
                <a:cubicBezTo>
                  <a:pt x="2943" y="4561"/>
                  <a:pt x="-2310" y="20782"/>
                  <a:pt x="1211" y="27363"/>
                </a:cubicBezTo>
                <a:cubicBezTo>
                  <a:pt x="4732" y="33944"/>
                  <a:pt x="16855" y="37176"/>
                  <a:pt x="24417" y="39485"/>
                </a:cubicBezTo>
                <a:cubicBezTo>
                  <a:pt x="31979" y="41794"/>
                  <a:pt x="38445" y="40351"/>
                  <a:pt x="46584" y="41217"/>
                </a:cubicBezTo>
                <a:cubicBezTo>
                  <a:pt x="54724" y="42083"/>
                  <a:pt x="68405" y="42603"/>
                  <a:pt x="73254" y="44681"/>
                </a:cubicBezTo>
                <a:cubicBezTo>
                  <a:pt x="78103" y="46759"/>
                  <a:pt x="74178" y="51897"/>
                  <a:pt x="75679" y="53686"/>
                </a:cubicBezTo>
                <a:cubicBezTo>
                  <a:pt x="77180" y="55476"/>
                  <a:pt x="81163" y="55129"/>
                  <a:pt x="82260" y="55418"/>
                </a:cubicBezTo>
              </a:path>
            </a:pathLst>
          </a:custGeom>
          <a:noFill/>
          <a:ln cap="flat" cmpd="sng" w="9525">
            <a:solidFill>
              <a:schemeClr val="dk2"/>
            </a:solidFill>
            <a:prstDash val="solid"/>
            <a:round/>
            <a:headEnd len="med" w="med" type="none"/>
            <a:tailEnd len="med" w="med" type="triangle"/>
          </a:ln>
        </p:spPr>
      </p:sp>
      <p:sp>
        <p:nvSpPr>
          <p:cNvPr id="2019" name="Google Shape;2019;p154"/>
          <p:cNvSpPr/>
          <p:nvPr/>
        </p:nvSpPr>
        <p:spPr>
          <a:xfrm>
            <a:off x="805300" y="1376800"/>
            <a:ext cx="2632350" cy="1194950"/>
          </a:xfrm>
          <a:custGeom>
            <a:rect b="b" l="l" r="r" t="t"/>
            <a:pathLst>
              <a:path extrusionOk="0" h="47798" w="105294">
                <a:moveTo>
                  <a:pt x="0" y="0"/>
                </a:moveTo>
                <a:cubicBezTo>
                  <a:pt x="1039" y="4618"/>
                  <a:pt x="-2598" y="21301"/>
                  <a:pt x="6234" y="27709"/>
                </a:cubicBezTo>
                <a:cubicBezTo>
                  <a:pt x="15066" y="34117"/>
                  <a:pt x="39600" y="36079"/>
                  <a:pt x="52993" y="38446"/>
                </a:cubicBezTo>
                <a:cubicBezTo>
                  <a:pt x="66386" y="40813"/>
                  <a:pt x="78971" y="41275"/>
                  <a:pt x="86591" y="41910"/>
                </a:cubicBezTo>
                <a:cubicBezTo>
                  <a:pt x="94211" y="42545"/>
                  <a:pt x="95596" y="41275"/>
                  <a:pt x="98713" y="42256"/>
                </a:cubicBezTo>
                <a:cubicBezTo>
                  <a:pt x="101830" y="43237"/>
                  <a:pt x="104197" y="46874"/>
                  <a:pt x="105294" y="47798"/>
                </a:cubicBezTo>
              </a:path>
            </a:pathLst>
          </a:custGeom>
          <a:noFill/>
          <a:ln cap="flat" cmpd="sng" w="9525">
            <a:solidFill>
              <a:schemeClr val="dk2"/>
            </a:solidFill>
            <a:prstDash val="solid"/>
            <a:round/>
            <a:headEnd len="med" w="med" type="none"/>
            <a:tailEnd len="med" w="med" type="triangle"/>
          </a:ln>
        </p:spPr>
      </p:sp>
      <p:sp>
        <p:nvSpPr>
          <p:cNvPr id="2020" name="Google Shape;2020;p154"/>
          <p:cNvSpPr/>
          <p:nvPr/>
        </p:nvSpPr>
        <p:spPr>
          <a:xfrm>
            <a:off x="1091050" y="1376800"/>
            <a:ext cx="3273125" cy="1177625"/>
          </a:xfrm>
          <a:custGeom>
            <a:rect b="b" l="l" r="r" t="t"/>
            <a:pathLst>
              <a:path extrusionOk="0" h="47105" w="130925">
                <a:moveTo>
                  <a:pt x="0" y="0"/>
                </a:moveTo>
                <a:cubicBezTo>
                  <a:pt x="3464" y="4618"/>
                  <a:pt x="12181" y="21879"/>
                  <a:pt x="20782" y="27709"/>
                </a:cubicBezTo>
                <a:cubicBezTo>
                  <a:pt x="29383" y="33540"/>
                  <a:pt x="38100" y="32905"/>
                  <a:pt x="51608" y="34983"/>
                </a:cubicBezTo>
                <a:cubicBezTo>
                  <a:pt x="65116" y="37061"/>
                  <a:pt x="89247" y="38850"/>
                  <a:pt x="101831" y="40178"/>
                </a:cubicBezTo>
                <a:cubicBezTo>
                  <a:pt x="114416" y="41506"/>
                  <a:pt x="122266" y="41795"/>
                  <a:pt x="127115" y="42949"/>
                </a:cubicBezTo>
                <a:cubicBezTo>
                  <a:pt x="131964" y="44104"/>
                  <a:pt x="130290" y="46412"/>
                  <a:pt x="130925" y="47105"/>
                </a:cubicBezTo>
              </a:path>
            </a:pathLst>
          </a:custGeom>
          <a:noFill/>
          <a:ln cap="flat" cmpd="sng" w="9525">
            <a:solidFill>
              <a:schemeClr val="dk2"/>
            </a:solidFill>
            <a:prstDash val="solid"/>
            <a:round/>
            <a:headEnd len="med" w="med" type="none"/>
            <a:tailEnd len="med" w="med"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9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9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9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collection to useful info</a:t>
            </a:r>
            <a:endParaRPr/>
          </a:p>
        </p:txBody>
      </p:sp>
      <p:sp>
        <p:nvSpPr>
          <p:cNvPr id="179" name="Google Shape;179;p29"/>
          <p:cNvSpPr txBox="1"/>
          <p:nvPr/>
        </p:nvSpPr>
        <p:spPr>
          <a:xfrm>
            <a:off x="2872950" y="1530575"/>
            <a:ext cx="3293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find most representative texts, generating summary</a:t>
            </a:r>
            <a:endParaRPr>
              <a:solidFill>
                <a:schemeClr val="dk2"/>
              </a:solidFill>
            </a:endParaRPr>
          </a:p>
        </p:txBody>
      </p:sp>
      <p:sp>
        <p:nvSpPr>
          <p:cNvPr id="180" name="Google Shape;180;p29"/>
          <p:cNvSpPr txBox="1"/>
          <p:nvPr/>
        </p:nvSpPr>
        <p:spPr>
          <a:xfrm>
            <a:off x="2767950" y="2244375"/>
            <a:ext cx="36225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identify facts / events </a:t>
            </a:r>
            <a:br>
              <a:rPr lang="en">
                <a:solidFill>
                  <a:schemeClr val="dk2"/>
                </a:solidFill>
              </a:rPr>
            </a:br>
            <a:r>
              <a:rPr lang="en">
                <a:solidFill>
                  <a:schemeClr val="dk2"/>
                </a:solidFill>
              </a:rPr>
              <a:t>(e.g. 'X is a capital of Y') </a:t>
            </a:r>
            <a:endParaRPr>
              <a:solidFill>
                <a:schemeClr val="dk2"/>
              </a:solidFill>
            </a:endParaRPr>
          </a:p>
        </p:txBody>
      </p:sp>
      <p:sp>
        <p:nvSpPr>
          <p:cNvPr id="181" name="Google Shape;181;p29"/>
          <p:cNvSpPr txBox="1"/>
          <p:nvPr/>
        </p:nvSpPr>
        <p:spPr>
          <a:xfrm>
            <a:off x="2796750" y="3004575"/>
            <a:ext cx="3622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find groups of similar texts </a:t>
            </a:r>
            <a:br>
              <a:rPr lang="en">
                <a:solidFill>
                  <a:schemeClr val="dk2"/>
                </a:solidFill>
              </a:rPr>
            </a:br>
            <a:r>
              <a:rPr lang="en">
                <a:solidFill>
                  <a:schemeClr val="dk2"/>
                </a:solidFill>
              </a:rPr>
              <a:t>(e.g. for deduplication)</a:t>
            </a:r>
            <a:endParaRPr>
              <a:solidFill>
                <a:schemeClr val="dk2"/>
              </a:solidFill>
            </a:endParaRPr>
          </a:p>
        </p:txBody>
      </p:sp>
      <p:sp>
        <p:nvSpPr>
          <p:cNvPr id="182" name="Google Shape;182;p29"/>
          <p:cNvSpPr txBox="1"/>
          <p:nvPr/>
        </p:nvSpPr>
        <p:spPr>
          <a:xfrm>
            <a:off x="2632050" y="3710500"/>
            <a:ext cx="3622500" cy="6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identify different patterns </a:t>
            </a:r>
            <a:br>
              <a:rPr lang="en">
                <a:solidFill>
                  <a:schemeClr val="dk2"/>
                </a:solidFill>
              </a:rPr>
            </a:br>
            <a:r>
              <a:rPr lang="en">
                <a:solidFill>
                  <a:schemeClr val="dk2"/>
                </a:solidFill>
              </a:rPr>
              <a:t>(e.g. temporal or similarity-wise)</a:t>
            </a:r>
            <a:endParaRPr>
              <a:solidFill>
                <a:schemeClr val="dk2"/>
              </a:solidFill>
            </a:endParaRPr>
          </a:p>
        </p:txBody>
      </p:sp>
      <p:sp>
        <p:nvSpPr>
          <p:cNvPr id="183" name="Google Shape;183;p29"/>
          <p:cNvSpPr txBox="1"/>
          <p:nvPr/>
        </p:nvSpPr>
        <p:spPr>
          <a:xfrm>
            <a:off x="3565950" y="1069125"/>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info</a:t>
            </a:r>
            <a:endParaRPr b="1">
              <a:solidFill>
                <a:schemeClr val="dk2"/>
              </a:solidFill>
            </a:endParaRPr>
          </a:p>
        </p:txBody>
      </p:sp>
      <p:sp>
        <p:nvSpPr>
          <p:cNvPr id="184" name="Google Shape;184;p29"/>
          <p:cNvSpPr txBox="1"/>
          <p:nvPr/>
        </p:nvSpPr>
        <p:spPr>
          <a:xfrm>
            <a:off x="6548900" y="1069125"/>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problem</a:t>
            </a:r>
            <a:endParaRPr b="1">
              <a:solidFill>
                <a:schemeClr val="dk2"/>
              </a:solidFill>
            </a:endParaRPr>
          </a:p>
        </p:txBody>
      </p:sp>
      <p:sp>
        <p:nvSpPr>
          <p:cNvPr id="185" name="Google Shape;185;p29"/>
          <p:cNvSpPr/>
          <p:nvPr/>
        </p:nvSpPr>
        <p:spPr>
          <a:xfrm>
            <a:off x="851600" y="212372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6" name="Google Shape;186;p29"/>
          <p:cNvSpPr/>
          <p:nvPr/>
        </p:nvSpPr>
        <p:spPr>
          <a:xfrm>
            <a:off x="1004000" y="227612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7" name="Google Shape;187;p29"/>
          <p:cNvSpPr/>
          <p:nvPr/>
        </p:nvSpPr>
        <p:spPr>
          <a:xfrm>
            <a:off x="1274300" y="212372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8" name="Google Shape;188;p29"/>
          <p:cNvSpPr/>
          <p:nvPr/>
        </p:nvSpPr>
        <p:spPr>
          <a:xfrm>
            <a:off x="1358175" y="2325800"/>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9" name="Google Shape;189;p29"/>
          <p:cNvSpPr/>
          <p:nvPr/>
        </p:nvSpPr>
        <p:spPr>
          <a:xfrm>
            <a:off x="1087875" y="2420600"/>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0" name="Google Shape;190;p29"/>
          <p:cNvSpPr/>
          <p:nvPr/>
        </p:nvSpPr>
        <p:spPr>
          <a:xfrm>
            <a:off x="1500500" y="247832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1" name="Google Shape;191;p29"/>
          <p:cNvSpPr txBox="1"/>
          <p:nvPr/>
        </p:nvSpPr>
        <p:spPr>
          <a:xfrm>
            <a:off x="281550" y="176108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Text collection</a:t>
            </a:r>
            <a:endParaRPr>
              <a:solidFill>
                <a:schemeClr val="dk2"/>
              </a:solidFill>
            </a:endParaRPr>
          </a:p>
        </p:txBody>
      </p:sp>
      <p:sp>
        <p:nvSpPr>
          <p:cNvPr id="192" name="Google Shape;192;p29"/>
          <p:cNvSpPr/>
          <p:nvPr/>
        </p:nvSpPr>
        <p:spPr>
          <a:xfrm>
            <a:off x="1913125" y="2371600"/>
            <a:ext cx="298500" cy="25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3" name="Google Shape;193;p29"/>
          <p:cNvSpPr txBox="1"/>
          <p:nvPr/>
        </p:nvSpPr>
        <p:spPr>
          <a:xfrm rot="-5400000">
            <a:off x="1764750" y="2244375"/>
            <a:ext cx="13227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useful info</a:t>
            </a:r>
            <a:endParaRPr>
              <a:solidFill>
                <a:schemeClr val="dk2"/>
              </a:solidFill>
            </a:endParaRPr>
          </a:p>
        </p:txBody>
      </p:sp>
      <p:sp>
        <p:nvSpPr>
          <p:cNvPr id="194" name="Google Shape;194;p29"/>
          <p:cNvSpPr txBox="1"/>
          <p:nvPr/>
        </p:nvSpPr>
        <p:spPr>
          <a:xfrm>
            <a:off x="6583950" y="161096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summarization</a:t>
            </a:r>
            <a:endParaRPr>
              <a:solidFill>
                <a:schemeClr val="dk2"/>
              </a:solidFill>
            </a:endParaRPr>
          </a:p>
        </p:txBody>
      </p:sp>
      <p:sp>
        <p:nvSpPr>
          <p:cNvPr id="195" name="Google Shape;195;p29"/>
          <p:cNvSpPr txBox="1"/>
          <p:nvPr/>
        </p:nvSpPr>
        <p:spPr>
          <a:xfrm>
            <a:off x="6526350" y="229133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information extraction</a:t>
            </a:r>
            <a:endParaRPr>
              <a:solidFill>
                <a:schemeClr val="dk2"/>
              </a:solidFill>
            </a:endParaRPr>
          </a:p>
        </p:txBody>
      </p:sp>
      <p:sp>
        <p:nvSpPr>
          <p:cNvPr id="196" name="Google Shape;196;p29"/>
          <p:cNvSpPr txBox="1"/>
          <p:nvPr/>
        </p:nvSpPr>
        <p:spPr>
          <a:xfrm>
            <a:off x="6583950" y="306151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clustering</a:t>
            </a:r>
            <a:endParaRPr>
              <a:solidFill>
                <a:schemeClr val="dk2"/>
              </a:solidFill>
            </a:endParaRPr>
          </a:p>
        </p:txBody>
      </p:sp>
      <p:sp>
        <p:nvSpPr>
          <p:cNvPr id="197" name="Google Shape;197;p29"/>
          <p:cNvSpPr txBox="1"/>
          <p:nvPr/>
        </p:nvSpPr>
        <p:spPr>
          <a:xfrm>
            <a:off x="6588225" y="3710504"/>
            <a:ext cx="2012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visualization</a:t>
            </a:r>
            <a:endParaRPr>
              <a:solidFill>
                <a:schemeClr val="dk2"/>
              </a:solidFill>
            </a:endParaRPr>
          </a:p>
        </p:txBody>
      </p:sp>
      <p:sp>
        <p:nvSpPr>
          <p:cNvPr id="198" name="Google Shape;19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4" name="Shape 2024"/>
        <p:cNvGrpSpPr/>
        <p:nvPr/>
      </p:nvGrpSpPr>
      <p:grpSpPr>
        <a:xfrm>
          <a:off x="0" y="0"/>
          <a:ext cx="0" cy="0"/>
          <a:chOff x="0" y="0"/>
          <a:chExt cx="0" cy="0"/>
        </a:xfrm>
      </p:grpSpPr>
      <p:sp>
        <p:nvSpPr>
          <p:cNvPr id="2025" name="Google Shape;2025;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Beam Search</a:t>
            </a:r>
            <a:endParaRPr/>
          </a:p>
        </p:txBody>
      </p:sp>
      <p:pic>
        <p:nvPicPr>
          <p:cNvPr id="2026" name="Google Shape;2026;p155"/>
          <p:cNvPicPr preferRelativeResize="0"/>
          <p:nvPr/>
        </p:nvPicPr>
        <p:blipFill>
          <a:blip r:embed="rId3">
            <a:alphaModFix/>
          </a:blip>
          <a:stretch>
            <a:fillRect/>
          </a:stretch>
        </p:blipFill>
        <p:spPr>
          <a:xfrm>
            <a:off x="740700" y="1152400"/>
            <a:ext cx="7662604" cy="38209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0" name="Shape 2030"/>
        <p:cNvGrpSpPr/>
        <p:nvPr/>
      </p:nvGrpSpPr>
      <p:grpSpPr>
        <a:xfrm>
          <a:off x="0" y="0"/>
          <a:ext cx="0" cy="0"/>
          <a:chOff x="0" y="0"/>
          <a:chExt cx="0" cy="0"/>
        </a:xfrm>
      </p:grpSpPr>
      <p:sp>
        <p:nvSpPr>
          <p:cNvPr id="2031" name="Google Shape;2031;p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Beam Search</a:t>
            </a:r>
            <a:endParaRPr/>
          </a:p>
        </p:txBody>
      </p:sp>
      <p:pic>
        <p:nvPicPr>
          <p:cNvPr id="2032" name="Google Shape;2032;p156"/>
          <p:cNvPicPr preferRelativeResize="0"/>
          <p:nvPr/>
        </p:nvPicPr>
        <p:blipFill>
          <a:blip r:embed="rId3">
            <a:alphaModFix/>
          </a:blip>
          <a:stretch>
            <a:fillRect/>
          </a:stretch>
        </p:blipFill>
        <p:spPr>
          <a:xfrm>
            <a:off x="740700" y="1152400"/>
            <a:ext cx="7662604" cy="3820975"/>
          </a:xfrm>
          <a:prstGeom prst="rect">
            <a:avLst/>
          </a:prstGeom>
          <a:noFill/>
          <a:ln>
            <a:noFill/>
          </a:ln>
        </p:spPr>
      </p:pic>
      <p:pic>
        <p:nvPicPr>
          <p:cNvPr id="2033" name="Google Shape;2033;p156"/>
          <p:cNvPicPr preferRelativeResize="0"/>
          <p:nvPr/>
        </p:nvPicPr>
        <p:blipFill>
          <a:blip r:embed="rId4">
            <a:alphaModFix/>
          </a:blip>
          <a:stretch>
            <a:fillRect/>
          </a:stretch>
        </p:blipFill>
        <p:spPr>
          <a:xfrm>
            <a:off x="740700" y="1093936"/>
            <a:ext cx="7662602" cy="382111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7" name="Shape 2037"/>
        <p:cNvGrpSpPr/>
        <p:nvPr/>
      </p:nvGrpSpPr>
      <p:grpSpPr>
        <a:xfrm>
          <a:off x="0" y="0"/>
          <a:ext cx="0" cy="0"/>
          <a:chOff x="0" y="0"/>
          <a:chExt cx="0" cy="0"/>
        </a:xfrm>
      </p:grpSpPr>
      <p:sp>
        <p:nvSpPr>
          <p:cNvPr id="2038" name="Google Shape;2038;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Beam Search</a:t>
            </a:r>
            <a:endParaRPr/>
          </a:p>
        </p:txBody>
      </p:sp>
      <p:pic>
        <p:nvPicPr>
          <p:cNvPr id="2039" name="Google Shape;2039;p157"/>
          <p:cNvPicPr preferRelativeResize="0"/>
          <p:nvPr/>
        </p:nvPicPr>
        <p:blipFill>
          <a:blip r:embed="rId3">
            <a:alphaModFix/>
          </a:blip>
          <a:stretch>
            <a:fillRect/>
          </a:stretch>
        </p:blipFill>
        <p:spPr>
          <a:xfrm>
            <a:off x="740700" y="1152400"/>
            <a:ext cx="7662604" cy="3820975"/>
          </a:xfrm>
          <a:prstGeom prst="rect">
            <a:avLst/>
          </a:prstGeom>
          <a:noFill/>
          <a:ln>
            <a:noFill/>
          </a:ln>
        </p:spPr>
      </p:pic>
      <p:pic>
        <p:nvPicPr>
          <p:cNvPr id="2040" name="Google Shape;2040;p157"/>
          <p:cNvPicPr preferRelativeResize="0"/>
          <p:nvPr/>
        </p:nvPicPr>
        <p:blipFill>
          <a:blip r:embed="rId4">
            <a:alphaModFix/>
          </a:blip>
          <a:stretch>
            <a:fillRect/>
          </a:stretch>
        </p:blipFill>
        <p:spPr>
          <a:xfrm>
            <a:off x="714088" y="1152400"/>
            <a:ext cx="7871687" cy="39252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4" name="Shape 2044"/>
        <p:cNvGrpSpPr/>
        <p:nvPr/>
      </p:nvGrpSpPr>
      <p:grpSpPr>
        <a:xfrm>
          <a:off x="0" y="0"/>
          <a:ext cx="0" cy="0"/>
          <a:chOff x="0" y="0"/>
          <a:chExt cx="0" cy="0"/>
        </a:xfrm>
      </p:grpSpPr>
      <p:sp>
        <p:nvSpPr>
          <p:cNvPr id="2045" name="Google Shape;2045;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Beam Search</a:t>
            </a:r>
            <a:endParaRPr/>
          </a:p>
        </p:txBody>
      </p:sp>
      <p:pic>
        <p:nvPicPr>
          <p:cNvPr id="2046" name="Google Shape;2046;p158"/>
          <p:cNvPicPr preferRelativeResize="0"/>
          <p:nvPr/>
        </p:nvPicPr>
        <p:blipFill>
          <a:blip r:embed="rId3">
            <a:alphaModFix/>
          </a:blip>
          <a:stretch>
            <a:fillRect/>
          </a:stretch>
        </p:blipFill>
        <p:spPr>
          <a:xfrm>
            <a:off x="740700" y="1152400"/>
            <a:ext cx="7662604" cy="3820975"/>
          </a:xfrm>
          <a:prstGeom prst="rect">
            <a:avLst/>
          </a:prstGeom>
          <a:noFill/>
          <a:ln>
            <a:noFill/>
          </a:ln>
        </p:spPr>
      </p:pic>
      <p:pic>
        <p:nvPicPr>
          <p:cNvPr id="2047" name="Google Shape;2047;p158"/>
          <p:cNvPicPr preferRelativeResize="0"/>
          <p:nvPr/>
        </p:nvPicPr>
        <p:blipFill>
          <a:blip r:embed="rId4">
            <a:alphaModFix/>
          </a:blip>
          <a:stretch>
            <a:fillRect/>
          </a:stretch>
        </p:blipFill>
        <p:spPr>
          <a:xfrm>
            <a:off x="729085" y="1123124"/>
            <a:ext cx="7685840" cy="38795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1" name="Shape 2051"/>
        <p:cNvGrpSpPr/>
        <p:nvPr/>
      </p:nvGrpSpPr>
      <p:grpSpPr>
        <a:xfrm>
          <a:off x="0" y="0"/>
          <a:ext cx="0" cy="0"/>
          <a:chOff x="0" y="0"/>
          <a:chExt cx="0" cy="0"/>
        </a:xfrm>
      </p:grpSpPr>
      <p:sp>
        <p:nvSpPr>
          <p:cNvPr id="2052" name="Google Shape;2052;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Beam Search</a:t>
            </a:r>
            <a:endParaRPr/>
          </a:p>
        </p:txBody>
      </p:sp>
      <p:pic>
        <p:nvPicPr>
          <p:cNvPr id="2053" name="Google Shape;2053;p159"/>
          <p:cNvPicPr preferRelativeResize="0"/>
          <p:nvPr/>
        </p:nvPicPr>
        <p:blipFill>
          <a:blip r:embed="rId3">
            <a:alphaModFix/>
          </a:blip>
          <a:stretch>
            <a:fillRect/>
          </a:stretch>
        </p:blipFill>
        <p:spPr>
          <a:xfrm>
            <a:off x="740700" y="1152400"/>
            <a:ext cx="7662604" cy="3820975"/>
          </a:xfrm>
          <a:prstGeom prst="rect">
            <a:avLst/>
          </a:prstGeom>
          <a:noFill/>
          <a:ln>
            <a:noFill/>
          </a:ln>
        </p:spPr>
      </p:pic>
      <p:pic>
        <p:nvPicPr>
          <p:cNvPr id="2054" name="Google Shape;2054;p159"/>
          <p:cNvPicPr preferRelativeResize="0"/>
          <p:nvPr/>
        </p:nvPicPr>
        <p:blipFill>
          <a:blip r:embed="rId4">
            <a:alphaModFix/>
          </a:blip>
          <a:stretch>
            <a:fillRect/>
          </a:stretch>
        </p:blipFill>
        <p:spPr>
          <a:xfrm>
            <a:off x="613512" y="1088973"/>
            <a:ext cx="7916977" cy="3947824"/>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8" name="Shape 2058"/>
        <p:cNvGrpSpPr/>
        <p:nvPr/>
      </p:nvGrpSpPr>
      <p:grpSpPr>
        <a:xfrm>
          <a:off x="0" y="0"/>
          <a:ext cx="0" cy="0"/>
          <a:chOff x="0" y="0"/>
          <a:chExt cx="0" cy="0"/>
        </a:xfrm>
      </p:grpSpPr>
      <p:sp>
        <p:nvSpPr>
          <p:cNvPr id="2059" name="Google Shape;2059;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Beam Search</a:t>
            </a:r>
            <a:endParaRPr/>
          </a:p>
        </p:txBody>
      </p:sp>
      <p:pic>
        <p:nvPicPr>
          <p:cNvPr id="2060" name="Google Shape;2060;p160"/>
          <p:cNvPicPr preferRelativeResize="0"/>
          <p:nvPr/>
        </p:nvPicPr>
        <p:blipFill>
          <a:blip r:embed="rId3">
            <a:alphaModFix/>
          </a:blip>
          <a:stretch>
            <a:fillRect/>
          </a:stretch>
        </p:blipFill>
        <p:spPr>
          <a:xfrm>
            <a:off x="740700" y="1152400"/>
            <a:ext cx="7662604" cy="3820975"/>
          </a:xfrm>
          <a:prstGeom prst="rect">
            <a:avLst/>
          </a:prstGeom>
          <a:noFill/>
          <a:ln>
            <a:noFill/>
          </a:ln>
        </p:spPr>
      </p:pic>
      <p:pic>
        <p:nvPicPr>
          <p:cNvPr id="2061" name="Google Shape;2061;p160"/>
          <p:cNvPicPr preferRelativeResize="0"/>
          <p:nvPr/>
        </p:nvPicPr>
        <p:blipFill>
          <a:blip r:embed="rId4">
            <a:alphaModFix/>
          </a:blip>
          <a:stretch>
            <a:fillRect/>
          </a:stretch>
        </p:blipFill>
        <p:spPr>
          <a:xfrm>
            <a:off x="613512" y="1088973"/>
            <a:ext cx="7916977" cy="3947824"/>
          </a:xfrm>
          <a:prstGeom prst="rect">
            <a:avLst/>
          </a:prstGeom>
          <a:noFill/>
          <a:ln>
            <a:noFill/>
          </a:ln>
        </p:spPr>
      </p:pic>
      <p:pic>
        <p:nvPicPr>
          <p:cNvPr id="2062" name="Google Shape;2062;p160"/>
          <p:cNvPicPr preferRelativeResize="0"/>
          <p:nvPr/>
        </p:nvPicPr>
        <p:blipFill>
          <a:blip r:embed="rId5">
            <a:alphaModFix/>
          </a:blip>
          <a:stretch>
            <a:fillRect/>
          </a:stretch>
        </p:blipFill>
        <p:spPr>
          <a:xfrm>
            <a:off x="664507" y="1165174"/>
            <a:ext cx="8053892" cy="38209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6" name="Shape 2066"/>
        <p:cNvGrpSpPr/>
        <p:nvPr/>
      </p:nvGrpSpPr>
      <p:grpSpPr>
        <a:xfrm>
          <a:off x="0" y="0"/>
          <a:ext cx="0" cy="0"/>
          <a:chOff x="0" y="0"/>
          <a:chExt cx="0" cy="0"/>
        </a:xfrm>
      </p:grpSpPr>
      <p:sp>
        <p:nvSpPr>
          <p:cNvPr id="2067" name="Google Shape;2067;p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Beam Search</a:t>
            </a:r>
            <a:endParaRPr/>
          </a:p>
        </p:txBody>
      </p:sp>
      <p:pic>
        <p:nvPicPr>
          <p:cNvPr id="2068" name="Google Shape;2068;p161"/>
          <p:cNvPicPr preferRelativeResize="0"/>
          <p:nvPr/>
        </p:nvPicPr>
        <p:blipFill>
          <a:blip r:embed="rId3">
            <a:alphaModFix/>
          </a:blip>
          <a:stretch>
            <a:fillRect/>
          </a:stretch>
        </p:blipFill>
        <p:spPr>
          <a:xfrm>
            <a:off x="740700" y="1152400"/>
            <a:ext cx="7662604" cy="3820975"/>
          </a:xfrm>
          <a:prstGeom prst="rect">
            <a:avLst/>
          </a:prstGeom>
          <a:noFill/>
          <a:ln>
            <a:noFill/>
          </a:ln>
        </p:spPr>
      </p:pic>
      <p:pic>
        <p:nvPicPr>
          <p:cNvPr id="2069" name="Google Shape;2069;p161"/>
          <p:cNvPicPr preferRelativeResize="0"/>
          <p:nvPr/>
        </p:nvPicPr>
        <p:blipFill>
          <a:blip r:embed="rId4">
            <a:alphaModFix/>
          </a:blip>
          <a:stretch>
            <a:fillRect/>
          </a:stretch>
        </p:blipFill>
        <p:spPr>
          <a:xfrm>
            <a:off x="613512" y="1088973"/>
            <a:ext cx="7916977" cy="3947824"/>
          </a:xfrm>
          <a:prstGeom prst="rect">
            <a:avLst/>
          </a:prstGeom>
          <a:noFill/>
          <a:ln>
            <a:noFill/>
          </a:ln>
        </p:spPr>
      </p:pic>
      <p:pic>
        <p:nvPicPr>
          <p:cNvPr id="2070" name="Google Shape;2070;p161"/>
          <p:cNvPicPr preferRelativeResize="0"/>
          <p:nvPr/>
        </p:nvPicPr>
        <p:blipFill>
          <a:blip r:embed="rId5">
            <a:alphaModFix/>
          </a:blip>
          <a:stretch>
            <a:fillRect/>
          </a:stretch>
        </p:blipFill>
        <p:spPr>
          <a:xfrm>
            <a:off x="664507" y="1165174"/>
            <a:ext cx="8053892" cy="3820975"/>
          </a:xfrm>
          <a:prstGeom prst="rect">
            <a:avLst/>
          </a:prstGeom>
          <a:noFill/>
          <a:ln>
            <a:noFill/>
          </a:ln>
        </p:spPr>
      </p:pic>
      <p:pic>
        <p:nvPicPr>
          <p:cNvPr id="2071" name="Google Shape;2071;p161"/>
          <p:cNvPicPr preferRelativeResize="0"/>
          <p:nvPr/>
        </p:nvPicPr>
        <p:blipFill>
          <a:blip r:embed="rId6">
            <a:alphaModFix/>
          </a:blip>
          <a:stretch>
            <a:fillRect/>
          </a:stretch>
        </p:blipFill>
        <p:spPr>
          <a:xfrm>
            <a:off x="618958" y="1088975"/>
            <a:ext cx="8144992" cy="39478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5" name="Shape 2075"/>
        <p:cNvGrpSpPr/>
        <p:nvPr/>
      </p:nvGrpSpPr>
      <p:grpSpPr>
        <a:xfrm>
          <a:off x="0" y="0"/>
          <a:ext cx="0" cy="0"/>
          <a:chOff x="0" y="0"/>
          <a:chExt cx="0" cy="0"/>
        </a:xfrm>
      </p:grpSpPr>
      <p:sp>
        <p:nvSpPr>
          <p:cNvPr id="2076" name="Google Shape;2076;p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Beam Search</a:t>
            </a:r>
            <a:endParaRPr/>
          </a:p>
        </p:txBody>
      </p:sp>
      <p:pic>
        <p:nvPicPr>
          <p:cNvPr id="2077" name="Google Shape;2077;p162"/>
          <p:cNvPicPr preferRelativeResize="0"/>
          <p:nvPr/>
        </p:nvPicPr>
        <p:blipFill>
          <a:blip r:embed="rId3">
            <a:alphaModFix/>
          </a:blip>
          <a:stretch>
            <a:fillRect/>
          </a:stretch>
        </p:blipFill>
        <p:spPr>
          <a:xfrm>
            <a:off x="740700" y="1152400"/>
            <a:ext cx="7662604" cy="3820975"/>
          </a:xfrm>
          <a:prstGeom prst="rect">
            <a:avLst/>
          </a:prstGeom>
          <a:noFill/>
          <a:ln>
            <a:noFill/>
          </a:ln>
        </p:spPr>
      </p:pic>
      <p:pic>
        <p:nvPicPr>
          <p:cNvPr id="2078" name="Google Shape;2078;p162"/>
          <p:cNvPicPr preferRelativeResize="0"/>
          <p:nvPr/>
        </p:nvPicPr>
        <p:blipFill>
          <a:blip r:embed="rId4">
            <a:alphaModFix/>
          </a:blip>
          <a:stretch>
            <a:fillRect/>
          </a:stretch>
        </p:blipFill>
        <p:spPr>
          <a:xfrm>
            <a:off x="613512" y="1088973"/>
            <a:ext cx="7916977" cy="3947824"/>
          </a:xfrm>
          <a:prstGeom prst="rect">
            <a:avLst/>
          </a:prstGeom>
          <a:noFill/>
          <a:ln>
            <a:noFill/>
          </a:ln>
        </p:spPr>
      </p:pic>
      <p:pic>
        <p:nvPicPr>
          <p:cNvPr id="2079" name="Google Shape;2079;p162"/>
          <p:cNvPicPr preferRelativeResize="0"/>
          <p:nvPr/>
        </p:nvPicPr>
        <p:blipFill>
          <a:blip r:embed="rId5">
            <a:alphaModFix/>
          </a:blip>
          <a:stretch>
            <a:fillRect/>
          </a:stretch>
        </p:blipFill>
        <p:spPr>
          <a:xfrm>
            <a:off x="664507" y="1165174"/>
            <a:ext cx="8053892" cy="3820975"/>
          </a:xfrm>
          <a:prstGeom prst="rect">
            <a:avLst/>
          </a:prstGeom>
          <a:noFill/>
          <a:ln>
            <a:noFill/>
          </a:ln>
        </p:spPr>
      </p:pic>
      <p:pic>
        <p:nvPicPr>
          <p:cNvPr id="2080" name="Google Shape;2080;p162"/>
          <p:cNvPicPr preferRelativeResize="0"/>
          <p:nvPr/>
        </p:nvPicPr>
        <p:blipFill>
          <a:blip r:embed="rId6">
            <a:alphaModFix/>
          </a:blip>
          <a:stretch>
            <a:fillRect/>
          </a:stretch>
        </p:blipFill>
        <p:spPr>
          <a:xfrm>
            <a:off x="664500" y="1116532"/>
            <a:ext cx="8053902" cy="3892719"/>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4" name="Shape 2084"/>
        <p:cNvGrpSpPr/>
        <p:nvPr/>
      </p:nvGrpSpPr>
      <p:grpSpPr>
        <a:xfrm>
          <a:off x="0" y="0"/>
          <a:ext cx="0" cy="0"/>
          <a:chOff x="0" y="0"/>
          <a:chExt cx="0" cy="0"/>
        </a:xfrm>
      </p:grpSpPr>
      <p:sp>
        <p:nvSpPr>
          <p:cNvPr id="2085" name="Google Shape;2085;p1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Architectures: Sequence to Sequence</a:t>
            </a:r>
            <a:endParaRPr/>
          </a:p>
        </p:txBody>
      </p:sp>
      <p:pic>
        <p:nvPicPr>
          <p:cNvPr id="2086" name="Google Shape;2086;p163"/>
          <p:cNvPicPr preferRelativeResize="0"/>
          <p:nvPr/>
        </p:nvPicPr>
        <p:blipFill>
          <a:blip r:embed="rId3">
            <a:alphaModFix/>
          </a:blip>
          <a:stretch>
            <a:fillRect/>
          </a:stretch>
        </p:blipFill>
        <p:spPr>
          <a:xfrm>
            <a:off x="1528750" y="1401250"/>
            <a:ext cx="6086475" cy="3028950"/>
          </a:xfrm>
          <a:prstGeom prst="rect">
            <a:avLst/>
          </a:prstGeom>
          <a:noFill/>
          <a:ln>
            <a:noFill/>
          </a:ln>
        </p:spPr>
      </p:pic>
      <p:sp>
        <p:nvSpPr>
          <p:cNvPr id="2087" name="Google Shape;2087;p163"/>
          <p:cNvSpPr txBox="1"/>
          <p:nvPr/>
        </p:nvSpPr>
        <p:spPr>
          <a:xfrm>
            <a:off x="8068500" y="4553125"/>
            <a:ext cx="8112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4"/>
              </a:rPr>
              <a:t>Source</a:t>
            </a:r>
            <a:endParaRPr i="1"/>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1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Sentences as matrices</a:t>
            </a:r>
            <a:endParaRPr/>
          </a:p>
        </p:txBody>
      </p:sp>
      <p:sp>
        <p:nvSpPr>
          <p:cNvPr id="2093" name="Google Shape;2093;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94" name="Google Shape;2094;p164"/>
          <p:cNvPicPr preferRelativeResize="0"/>
          <p:nvPr/>
        </p:nvPicPr>
        <p:blipFill>
          <a:blip r:embed="rId3">
            <a:alphaModFix/>
          </a:blip>
          <a:stretch>
            <a:fillRect/>
          </a:stretch>
        </p:blipFill>
        <p:spPr>
          <a:xfrm>
            <a:off x="618489" y="1185950"/>
            <a:ext cx="7992112"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to text collection</a:t>
            </a:r>
            <a:endParaRPr/>
          </a:p>
        </p:txBody>
      </p:sp>
      <p:sp>
        <p:nvSpPr>
          <p:cNvPr id="204" name="Google Shape;204;p30"/>
          <p:cNvSpPr txBox="1"/>
          <p:nvPr/>
        </p:nvSpPr>
        <p:spPr>
          <a:xfrm>
            <a:off x="2872950" y="1606775"/>
            <a:ext cx="3293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all relevant documents </a:t>
            </a:r>
            <a:br>
              <a:rPr lang="en">
                <a:solidFill>
                  <a:schemeClr val="dk2"/>
                </a:solidFill>
              </a:rPr>
            </a:br>
            <a:r>
              <a:rPr lang="en">
                <a:solidFill>
                  <a:schemeClr val="dk2"/>
                </a:solidFill>
              </a:rPr>
              <a:t>(e.g. search results for a query)</a:t>
            </a:r>
            <a:endParaRPr>
              <a:solidFill>
                <a:schemeClr val="dk2"/>
              </a:solidFill>
            </a:endParaRPr>
          </a:p>
        </p:txBody>
      </p:sp>
      <p:sp>
        <p:nvSpPr>
          <p:cNvPr id="205" name="Google Shape;205;p30"/>
          <p:cNvSpPr txBox="1"/>
          <p:nvPr/>
        </p:nvSpPr>
        <p:spPr>
          <a:xfrm>
            <a:off x="2796750" y="2444975"/>
            <a:ext cx="3622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select a top doc from a collection </a:t>
            </a:r>
            <a:br>
              <a:rPr lang="en">
                <a:solidFill>
                  <a:schemeClr val="dk2"/>
                </a:solidFill>
              </a:rPr>
            </a:br>
            <a:r>
              <a:rPr lang="en">
                <a:solidFill>
                  <a:schemeClr val="dk2"/>
                </a:solidFill>
              </a:rPr>
              <a:t>(e.g. knowledge panel)</a:t>
            </a:r>
            <a:endParaRPr>
              <a:solidFill>
                <a:schemeClr val="dk2"/>
              </a:solidFill>
            </a:endParaRPr>
          </a:p>
        </p:txBody>
      </p:sp>
      <p:sp>
        <p:nvSpPr>
          <p:cNvPr id="206" name="Google Shape;206;p30"/>
          <p:cNvSpPr txBox="1"/>
          <p:nvPr/>
        </p:nvSpPr>
        <p:spPr>
          <a:xfrm>
            <a:off x="3565950" y="1069125"/>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output</a:t>
            </a:r>
            <a:endParaRPr b="1">
              <a:solidFill>
                <a:schemeClr val="dk2"/>
              </a:solidFill>
            </a:endParaRPr>
          </a:p>
        </p:txBody>
      </p:sp>
      <p:sp>
        <p:nvSpPr>
          <p:cNvPr id="207" name="Google Shape;207;p30"/>
          <p:cNvSpPr txBox="1"/>
          <p:nvPr/>
        </p:nvSpPr>
        <p:spPr>
          <a:xfrm>
            <a:off x="6588750" y="1069125"/>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problem</a:t>
            </a:r>
            <a:endParaRPr b="1">
              <a:solidFill>
                <a:schemeClr val="dk2"/>
              </a:solidFill>
            </a:endParaRPr>
          </a:p>
        </p:txBody>
      </p:sp>
      <p:sp>
        <p:nvSpPr>
          <p:cNvPr id="208" name="Google Shape;208;p30"/>
          <p:cNvSpPr/>
          <p:nvPr/>
        </p:nvSpPr>
        <p:spPr>
          <a:xfrm>
            <a:off x="412950" y="1481025"/>
            <a:ext cx="1237500" cy="8982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text</a:t>
            </a:r>
            <a:endParaRPr>
              <a:solidFill>
                <a:schemeClr val="dk2"/>
              </a:solidFill>
            </a:endParaRPr>
          </a:p>
        </p:txBody>
      </p:sp>
      <p:sp>
        <p:nvSpPr>
          <p:cNvPr id="209" name="Google Shape;209;p30"/>
          <p:cNvSpPr/>
          <p:nvPr/>
        </p:nvSpPr>
        <p:spPr>
          <a:xfrm>
            <a:off x="1326800" y="270777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30"/>
          <p:cNvSpPr/>
          <p:nvPr/>
        </p:nvSpPr>
        <p:spPr>
          <a:xfrm>
            <a:off x="1479200" y="286017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30"/>
          <p:cNvSpPr/>
          <p:nvPr/>
        </p:nvSpPr>
        <p:spPr>
          <a:xfrm>
            <a:off x="1749500" y="270777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30"/>
          <p:cNvSpPr/>
          <p:nvPr/>
        </p:nvSpPr>
        <p:spPr>
          <a:xfrm>
            <a:off x="1833375" y="2909850"/>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30"/>
          <p:cNvSpPr/>
          <p:nvPr/>
        </p:nvSpPr>
        <p:spPr>
          <a:xfrm>
            <a:off x="1563075" y="3004650"/>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4" name="Google Shape;214;p30"/>
          <p:cNvSpPr/>
          <p:nvPr/>
        </p:nvSpPr>
        <p:spPr>
          <a:xfrm>
            <a:off x="1975700" y="306237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30"/>
          <p:cNvSpPr txBox="1"/>
          <p:nvPr/>
        </p:nvSpPr>
        <p:spPr>
          <a:xfrm>
            <a:off x="756750" y="234513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Text collection</a:t>
            </a:r>
            <a:endParaRPr>
              <a:solidFill>
                <a:schemeClr val="dk2"/>
              </a:solidFill>
            </a:endParaRPr>
          </a:p>
        </p:txBody>
      </p:sp>
      <p:sp>
        <p:nvSpPr>
          <p:cNvPr id="216" name="Google Shape;216;p30"/>
          <p:cNvSpPr/>
          <p:nvPr/>
        </p:nvSpPr>
        <p:spPr>
          <a:xfrm rot="3513735">
            <a:off x="1650495" y="2047422"/>
            <a:ext cx="298521" cy="25139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7" name="Google Shape;217;p30"/>
          <p:cNvSpPr txBox="1"/>
          <p:nvPr/>
        </p:nvSpPr>
        <p:spPr>
          <a:xfrm>
            <a:off x="6741650" y="1724175"/>
            <a:ext cx="16062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retrieval</a:t>
            </a:r>
            <a:endParaRPr>
              <a:solidFill>
                <a:schemeClr val="dk2"/>
              </a:solidFill>
            </a:endParaRPr>
          </a:p>
        </p:txBody>
      </p:sp>
      <p:sp>
        <p:nvSpPr>
          <p:cNvPr id="218" name="Google Shape;218;p30"/>
          <p:cNvSpPr txBox="1"/>
          <p:nvPr/>
        </p:nvSpPr>
        <p:spPr>
          <a:xfrm>
            <a:off x="6741650" y="2525375"/>
            <a:ext cx="16062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ranking</a:t>
            </a:r>
            <a:endParaRPr>
              <a:solidFill>
                <a:schemeClr val="dk2"/>
              </a:solidFill>
            </a:endParaRPr>
          </a:p>
        </p:txBody>
      </p:sp>
      <p:sp>
        <p:nvSpPr>
          <p:cNvPr id="219" name="Google Shape;21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8" name="Shape 2098"/>
        <p:cNvGrpSpPr/>
        <p:nvPr/>
      </p:nvGrpSpPr>
      <p:grpSpPr>
        <a:xfrm>
          <a:off x="0" y="0"/>
          <a:ext cx="0" cy="0"/>
          <a:chOff x="0" y="0"/>
          <a:chExt cx="0" cy="0"/>
        </a:xfrm>
      </p:grpSpPr>
      <p:sp>
        <p:nvSpPr>
          <p:cNvPr id="2099" name="Google Shape;2099;p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Sentences as matrices</a:t>
            </a:r>
            <a:endParaRPr/>
          </a:p>
        </p:txBody>
      </p:sp>
      <p:sp>
        <p:nvSpPr>
          <p:cNvPr id="2100" name="Google Shape;2100;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01" name="Google Shape;2101;p165"/>
          <p:cNvPicPr preferRelativeResize="0"/>
          <p:nvPr/>
        </p:nvPicPr>
        <p:blipFill>
          <a:blip r:embed="rId3">
            <a:alphaModFix/>
          </a:blip>
          <a:stretch>
            <a:fillRect/>
          </a:stretch>
        </p:blipFill>
        <p:spPr>
          <a:xfrm>
            <a:off x="1442825" y="1141225"/>
            <a:ext cx="6441674" cy="3849874"/>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5" name="Shape 2105"/>
        <p:cNvGrpSpPr/>
        <p:nvPr/>
      </p:nvGrpSpPr>
      <p:grpSpPr>
        <a:xfrm>
          <a:off x="0" y="0"/>
          <a:ext cx="0" cy="0"/>
          <a:chOff x="0" y="0"/>
          <a:chExt cx="0" cy="0"/>
        </a:xfrm>
      </p:grpSpPr>
      <p:pic>
        <p:nvPicPr>
          <p:cNvPr id="2106" name="Google Shape;2106;p166"/>
          <p:cNvPicPr preferRelativeResize="0"/>
          <p:nvPr/>
        </p:nvPicPr>
        <p:blipFill>
          <a:blip r:embed="rId3">
            <a:alphaModFix/>
          </a:blip>
          <a:stretch>
            <a:fillRect/>
          </a:stretch>
        </p:blipFill>
        <p:spPr>
          <a:xfrm>
            <a:off x="1147325" y="0"/>
            <a:ext cx="6849348" cy="5143499"/>
          </a:xfrm>
          <a:prstGeom prst="rect">
            <a:avLst/>
          </a:prstGeom>
          <a:noFill/>
          <a:ln>
            <a:noFill/>
          </a:ln>
        </p:spPr>
      </p:pic>
      <p:sp>
        <p:nvSpPr>
          <p:cNvPr id="2107" name="Google Shape;2107;p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Sentences as matrices</a:t>
            </a:r>
            <a:endParaRPr/>
          </a:p>
        </p:txBody>
      </p:sp>
      <p:sp>
        <p:nvSpPr>
          <p:cNvPr id="2108" name="Google Shape;2108;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2" name="Shape 2112"/>
        <p:cNvGrpSpPr/>
        <p:nvPr/>
      </p:nvGrpSpPr>
      <p:grpSpPr>
        <a:xfrm>
          <a:off x="0" y="0"/>
          <a:ext cx="0" cy="0"/>
          <a:chOff x="0" y="0"/>
          <a:chExt cx="0" cy="0"/>
        </a:xfrm>
      </p:grpSpPr>
      <p:pic>
        <p:nvPicPr>
          <p:cNvPr id="2113" name="Google Shape;2113;p167"/>
          <p:cNvPicPr preferRelativeResize="0"/>
          <p:nvPr/>
        </p:nvPicPr>
        <p:blipFill>
          <a:blip r:embed="rId3">
            <a:alphaModFix/>
          </a:blip>
          <a:stretch>
            <a:fillRect/>
          </a:stretch>
        </p:blipFill>
        <p:spPr>
          <a:xfrm>
            <a:off x="1209029" y="0"/>
            <a:ext cx="6878340" cy="5143499"/>
          </a:xfrm>
          <a:prstGeom prst="rect">
            <a:avLst/>
          </a:prstGeom>
          <a:noFill/>
          <a:ln>
            <a:noFill/>
          </a:ln>
        </p:spPr>
      </p:pic>
      <p:sp>
        <p:nvSpPr>
          <p:cNvPr id="2114" name="Google Shape;2114;p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Sentences as matrices</a:t>
            </a:r>
            <a:endParaRPr/>
          </a:p>
        </p:txBody>
      </p:sp>
      <p:sp>
        <p:nvSpPr>
          <p:cNvPr id="2115" name="Google Shape;2115;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9" name="Shape 2119"/>
        <p:cNvGrpSpPr/>
        <p:nvPr/>
      </p:nvGrpSpPr>
      <p:grpSpPr>
        <a:xfrm>
          <a:off x="0" y="0"/>
          <a:ext cx="0" cy="0"/>
          <a:chOff x="0" y="0"/>
          <a:chExt cx="0" cy="0"/>
        </a:xfrm>
      </p:grpSpPr>
      <p:pic>
        <p:nvPicPr>
          <p:cNvPr id="2120" name="Google Shape;2120;p168"/>
          <p:cNvPicPr preferRelativeResize="0"/>
          <p:nvPr/>
        </p:nvPicPr>
        <p:blipFill>
          <a:blip r:embed="rId3">
            <a:alphaModFix/>
          </a:blip>
          <a:stretch>
            <a:fillRect/>
          </a:stretch>
        </p:blipFill>
        <p:spPr>
          <a:xfrm>
            <a:off x="1143000" y="0"/>
            <a:ext cx="6857999" cy="5143500"/>
          </a:xfrm>
          <a:prstGeom prst="rect">
            <a:avLst/>
          </a:prstGeom>
          <a:noFill/>
          <a:ln>
            <a:noFill/>
          </a:ln>
        </p:spPr>
      </p:pic>
      <p:sp>
        <p:nvSpPr>
          <p:cNvPr id="2121" name="Google Shape;2121;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5" name="Shape 2125"/>
        <p:cNvGrpSpPr/>
        <p:nvPr/>
      </p:nvGrpSpPr>
      <p:grpSpPr>
        <a:xfrm>
          <a:off x="0" y="0"/>
          <a:ext cx="0" cy="0"/>
          <a:chOff x="0" y="0"/>
          <a:chExt cx="0" cy="0"/>
        </a:xfrm>
      </p:grpSpPr>
      <p:sp>
        <p:nvSpPr>
          <p:cNvPr id="2126" name="Google Shape;2126;p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28" name="Google Shape;2128;p169"/>
          <p:cNvPicPr preferRelativeResize="0"/>
          <p:nvPr/>
        </p:nvPicPr>
        <p:blipFill>
          <a:blip r:embed="rId3">
            <a:alphaModFix/>
          </a:blip>
          <a:stretch>
            <a:fillRect/>
          </a:stretch>
        </p:blipFill>
        <p:spPr>
          <a:xfrm>
            <a:off x="1144455" y="0"/>
            <a:ext cx="6855091" cy="514350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pic>
        <p:nvPicPr>
          <p:cNvPr id="2133" name="Google Shape;2133;p170"/>
          <p:cNvPicPr preferRelativeResize="0"/>
          <p:nvPr/>
        </p:nvPicPr>
        <p:blipFill>
          <a:blip r:embed="rId3">
            <a:alphaModFix/>
          </a:blip>
          <a:stretch>
            <a:fillRect/>
          </a:stretch>
        </p:blipFill>
        <p:spPr>
          <a:xfrm>
            <a:off x="1301192" y="0"/>
            <a:ext cx="6846416" cy="5143500"/>
          </a:xfrm>
          <a:prstGeom prst="rect">
            <a:avLst/>
          </a:prstGeom>
          <a:noFill/>
          <a:ln>
            <a:noFill/>
          </a:ln>
        </p:spPr>
      </p:pic>
      <p:sp>
        <p:nvSpPr>
          <p:cNvPr id="2134" name="Google Shape;2134;p1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135" name="Google Shape;2135;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9" name="Shape 2139"/>
        <p:cNvGrpSpPr/>
        <p:nvPr/>
      </p:nvGrpSpPr>
      <p:grpSpPr>
        <a:xfrm>
          <a:off x="0" y="0"/>
          <a:ext cx="0" cy="0"/>
          <a:chOff x="0" y="0"/>
          <a:chExt cx="0" cy="0"/>
        </a:xfrm>
      </p:grpSpPr>
      <p:pic>
        <p:nvPicPr>
          <p:cNvPr id="2140" name="Google Shape;2140;p171"/>
          <p:cNvPicPr preferRelativeResize="0"/>
          <p:nvPr/>
        </p:nvPicPr>
        <p:blipFill rotWithShape="1">
          <a:blip r:embed="rId3">
            <a:alphaModFix/>
          </a:blip>
          <a:srcRect b="1806" l="0" r="0" t="0"/>
          <a:stretch/>
        </p:blipFill>
        <p:spPr>
          <a:xfrm>
            <a:off x="1185875" y="0"/>
            <a:ext cx="6772275" cy="5050476"/>
          </a:xfrm>
          <a:prstGeom prst="rect">
            <a:avLst/>
          </a:prstGeom>
          <a:noFill/>
          <a:ln>
            <a:noFill/>
          </a:ln>
        </p:spPr>
      </p:pic>
      <p:sp>
        <p:nvSpPr>
          <p:cNvPr id="2141" name="Google Shape;2141;p1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142" name="Google Shape;2142;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6" name="Shape 2146"/>
        <p:cNvGrpSpPr/>
        <p:nvPr/>
      </p:nvGrpSpPr>
      <p:grpSpPr>
        <a:xfrm>
          <a:off x="0" y="0"/>
          <a:ext cx="0" cy="0"/>
          <a:chOff x="0" y="0"/>
          <a:chExt cx="0" cy="0"/>
        </a:xfrm>
      </p:grpSpPr>
      <p:pic>
        <p:nvPicPr>
          <p:cNvPr id="2147" name="Google Shape;2147;p172"/>
          <p:cNvPicPr preferRelativeResize="0"/>
          <p:nvPr/>
        </p:nvPicPr>
        <p:blipFill>
          <a:blip r:embed="rId3">
            <a:alphaModFix/>
          </a:blip>
          <a:stretch>
            <a:fillRect/>
          </a:stretch>
        </p:blipFill>
        <p:spPr>
          <a:xfrm>
            <a:off x="1124207" y="0"/>
            <a:ext cx="6895588" cy="5143501"/>
          </a:xfrm>
          <a:prstGeom prst="rect">
            <a:avLst/>
          </a:prstGeom>
          <a:noFill/>
          <a:ln>
            <a:noFill/>
          </a:ln>
        </p:spPr>
      </p:pic>
      <p:sp>
        <p:nvSpPr>
          <p:cNvPr id="2148" name="Google Shape;2148;p1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149" name="Google Shape;2149;p1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3" name="Shape 2153"/>
        <p:cNvGrpSpPr/>
        <p:nvPr/>
      </p:nvGrpSpPr>
      <p:grpSpPr>
        <a:xfrm>
          <a:off x="0" y="0"/>
          <a:ext cx="0" cy="0"/>
          <a:chOff x="0" y="0"/>
          <a:chExt cx="0" cy="0"/>
        </a:xfrm>
      </p:grpSpPr>
      <p:pic>
        <p:nvPicPr>
          <p:cNvPr id="2154" name="Google Shape;2154;p173"/>
          <p:cNvPicPr preferRelativeResize="0"/>
          <p:nvPr/>
        </p:nvPicPr>
        <p:blipFill>
          <a:blip r:embed="rId3">
            <a:alphaModFix/>
          </a:blip>
          <a:stretch>
            <a:fillRect/>
          </a:stretch>
        </p:blipFill>
        <p:spPr>
          <a:xfrm>
            <a:off x="1160231" y="0"/>
            <a:ext cx="6823539" cy="5143501"/>
          </a:xfrm>
          <a:prstGeom prst="rect">
            <a:avLst/>
          </a:prstGeom>
          <a:noFill/>
          <a:ln>
            <a:noFill/>
          </a:ln>
        </p:spPr>
      </p:pic>
      <p:sp>
        <p:nvSpPr>
          <p:cNvPr id="2155" name="Google Shape;2155;p1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156" name="Google Shape;2156;p1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0" name="Shape 2160"/>
        <p:cNvGrpSpPr/>
        <p:nvPr/>
      </p:nvGrpSpPr>
      <p:grpSpPr>
        <a:xfrm>
          <a:off x="0" y="0"/>
          <a:ext cx="0" cy="0"/>
          <a:chOff x="0" y="0"/>
          <a:chExt cx="0" cy="0"/>
        </a:xfrm>
      </p:grpSpPr>
      <p:pic>
        <p:nvPicPr>
          <p:cNvPr id="2161" name="Google Shape;2161;p174"/>
          <p:cNvPicPr preferRelativeResize="0"/>
          <p:nvPr/>
        </p:nvPicPr>
        <p:blipFill>
          <a:blip r:embed="rId3">
            <a:alphaModFix/>
          </a:blip>
          <a:stretch>
            <a:fillRect/>
          </a:stretch>
        </p:blipFill>
        <p:spPr>
          <a:xfrm>
            <a:off x="1296841" y="0"/>
            <a:ext cx="6855120" cy="5143501"/>
          </a:xfrm>
          <a:prstGeom prst="rect">
            <a:avLst/>
          </a:prstGeom>
          <a:noFill/>
          <a:ln>
            <a:noFill/>
          </a:ln>
        </p:spPr>
      </p:pic>
      <p:sp>
        <p:nvSpPr>
          <p:cNvPr id="2162" name="Google Shape;2162;p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163" name="Google Shape;2163;p1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of NLP problems (non-exhaustive!)</a:t>
            </a:r>
            <a:endParaRPr/>
          </a:p>
        </p:txBody>
      </p:sp>
      <p:sp>
        <p:nvSpPr>
          <p:cNvPr id="225" name="Google Shape;225;p31"/>
          <p:cNvSpPr/>
          <p:nvPr/>
        </p:nvSpPr>
        <p:spPr>
          <a:xfrm>
            <a:off x="437350" y="1372450"/>
            <a:ext cx="1237500" cy="8982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text</a:t>
            </a:r>
            <a:endParaRPr>
              <a:solidFill>
                <a:schemeClr val="dk2"/>
              </a:solidFill>
            </a:endParaRPr>
          </a:p>
        </p:txBody>
      </p:sp>
      <p:sp>
        <p:nvSpPr>
          <p:cNvPr id="226" name="Google Shape;226;p31"/>
          <p:cNvSpPr/>
          <p:nvPr/>
        </p:nvSpPr>
        <p:spPr>
          <a:xfrm>
            <a:off x="5366850" y="163777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7" name="Google Shape;227;p31"/>
          <p:cNvSpPr/>
          <p:nvPr/>
        </p:nvSpPr>
        <p:spPr>
          <a:xfrm>
            <a:off x="5519250" y="179017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8" name="Google Shape;228;p31"/>
          <p:cNvSpPr/>
          <p:nvPr/>
        </p:nvSpPr>
        <p:spPr>
          <a:xfrm>
            <a:off x="5789550" y="163777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9" name="Google Shape;229;p31"/>
          <p:cNvSpPr/>
          <p:nvPr/>
        </p:nvSpPr>
        <p:spPr>
          <a:xfrm>
            <a:off x="5873425" y="1839850"/>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30" name="Google Shape;230;p31"/>
          <p:cNvSpPr/>
          <p:nvPr/>
        </p:nvSpPr>
        <p:spPr>
          <a:xfrm>
            <a:off x="5603125" y="1934650"/>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31" name="Google Shape;231;p31"/>
          <p:cNvSpPr/>
          <p:nvPr/>
        </p:nvSpPr>
        <p:spPr>
          <a:xfrm>
            <a:off x="6015750" y="199237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32" name="Google Shape;232;p31"/>
          <p:cNvSpPr txBox="1"/>
          <p:nvPr/>
        </p:nvSpPr>
        <p:spPr>
          <a:xfrm>
            <a:off x="4796800" y="127513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Text collection</a:t>
            </a:r>
            <a:endParaRPr>
              <a:solidFill>
                <a:schemeClr val="dk2"/>
              </a:solidFill>
            </a:endParaRPr>
          </a:p>
        </p:txBody>
      </p:sp>
      <p:sp>
        <p:nvSpPr>
          <p:cNvPr id="233" name="Google Shape;233;p31"/>
          <p:cNvSpPr txBox="1"/>
          <p:nvPr/>
        </p:nvSpPr>
        <p:spPr>
          <a:xfrm>
            <a:off x="2579350" y="206753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parsing</a:t>
            </a:r>
            <a:endParaRPr>
              <a:solidFill>
                <a:schemeClr val="dk2"/>
              </a:solidFill>
            </a:endParaRPr>
          </a:p>
        </p:txBody>
      </p:sp>
      <p:sp>
        <p:nvSpPr>
          <p:cNvPr id="234" name="Google Shape;234;p31"/>
          <p:cNvSpPr txBox="1"/>
          <p:nvPr/>
        </p:nvSpPr>
        <p:spPr>
          <a:xfrm>
            <a:off x="2591000" y="135133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classification</a:t>
            </a:r>
            <a:endParaRPr>
              <a:solidFill>
                <a:schemeClr val="dk2"/>
              </a:solidFill>
            </a:endParaRPr>
          </a:p>
        </p:txBody>
      </p:sp>
      <p:sp>
        <p:nvSpPr>
          <p:cNvPr id="235" name="Google Shape;235;p31"/>
          <p:cNvSpPr txBox="1"/>
          <p:nvPr/>
        </p:nvSpPr>
        <p:spPr>
          <a:xfrm>
            <a:off x="2548900" y="247108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sequence labeling</a:t>
            </a:r>
            <a:endParaRPr>
              <a:solidFill>
                <a:schemeClr val="dk2"/>
              </a:solidFill>
            </a:endParaRPr>
          </a:p>
        </p:txBody>
      </p:sp>
      <p:sp>
        <p:nvSpPr>
          <p:cNvPr id="236" name="Google Shape;236;p31"/>
          <p:cNvSpPr txBox="1"/>
          <p:nvPr/>
        </p:nvSpPr>
        <p:spPr>
          <a:xfrm>
            <a:off x="7212450" y="118816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summarization</a:t>
            </a:r>
            <a:endParaRPr>
              <a:solidFill>
                <a:schemeClr val="dk2"/>
              </a:solidFill>
            </a:endParaRPr>
          </a:p>
        </p:txBody>
      </p:sp>
      <p:sp>
        <p:nvSpPr>
          <p:cNvPr id="237" name="Google Shape;237;p31"/>
          <p:cNvSpPr txBox="1"/>
          <p:nvPr/>
        </p:nvSpPr>
        <p:spPr>
          <a:xfrm>
            <a:off x="7113700" y="155556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information extraction</a:t>
            </a:r>
            <a:endParaRPr>
              <a:solidFill>
                <a:schemeClr val="dk2"/>
              </a:solidFill>
            </a:endParaRPr>
          </a:p>
        </p:txBody>
      </p:sp>
      <p:sp>
        <p:nvSpPr>
          <p:cNvPr id="238" name="Google Shape;238;p31"/>
          <p:cNvSpPr txBox="1"/>
          <p:nvPr/>
        </p:nvSpPr>
        <p:spPr>
          <a:xfrm>
            <a:off x="7175575" y="192216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clustering</a:t>
            </a:r>
            <a:endParaRPr>
              <a:solidFill>
                <a:schemeClr val="dk2"/>
              </a:solidFill>
            </a:endParaRPr>
          </a:p>
        </p:txBody>
      </p:sp>
      <p:sp>
        <p:nvSpPr>
          <p:cNvPr id="239" name="Google Shape;239;p31"/>
          <p:cNvSpPr txBox="1"/>
          <p:nvPr/>
        </p:nvSpPr>
        <p:spPr>
          <a:xfrm>
            <a:off x="7189900" y="233486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visualization</a:t>
            </a:r>
            <a:endParaRPr>
              <a:solidFill>
                <a:schemeClr val="dk2"/>
              </a:solidFill>
            </a:endParaRPr>
          </a:p>
        </p:txBody>
      </p:sp>
      <p:sp>
        <p:nvSpPr>
          <p:cNvPr id="240" name="Google Shape;240;p31"/>
          <p:cNvSpPr/>
          <p:nvPr/>
        </p:nvSpPr>
        <p:spPr>
          <a:xfrm>
            <a:off x="1633725" y="1776250"/>
            <a:ext cx="298500" cy="25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1" name="Google Shape;241;p31"/>
          <p:cNvSpPr txBox="1"/>
          <p:nvPr/>
        </p:nvSpPr>
        <p:spPr>
          <a:xfrm rot="-5400000">
            <a:off x="1485350" y="1649025"/>
            <a:ext cx="13227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annotations</a:t>
            </a:r>
            <a:endParaRPr>
              <a:solidFill>
                <a:schemeClr val="dk2"/>
              </a:solidFill>
            </a:endParaRPr>
          </a:p>
        </p:txBody>
      </p:sp>
      <p:sp>
        <p:nvSpPr>
          <p:cNvPr id="242" name="Google Shape;242;p31"/>
          <p:cNvSpPr/>
          <p:nvPr/>
        </p:nvSpPr>
        <p:spPr>
          <a:xfrm>
            <a:off x="328800" y="3349675"/>
            <a:ext cx="1237500" cy="8982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text</a:t>
            </a:r>
            <a:endParaRPr>
              <a:solidFill>
                <a:schemeClr val="dk2"/>
              </a:solidFill>
            </a:endParaRPr>
          </a:p>
        </p:txBody>
      </p:sp>
      <p:sp>
        <p:nvSpPr>
          <p:cNvPr id="243" name="Google Shape;243;p31"/>
          <p:cNvSpPr/>
          <p:nvPr/>
        </p:nvSpPr>
        <p:spPr>
          <a:xfrm>
            <a:off x="1525175" y="3753475"/>
            <a:ext cx="298500" cy="25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4" name="Google Shape;244;p31"/>
          <p:cNvSpPr/>
          <p:nvPr/>
        </p:nvSpPr>
        <p:spPr>
          <a:xfrm>
            <a:off x="1823675" y="3349675"/>
            <a:ext cx="1237500" cy="8982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new text</a:t>
            </a:r>
            <a:endParaRPr>
              <a:solidFill>
                <a:schemeClr val="dk2"/>
              </a:solidFill>
            </a:endParaRPr>
          </a:p>
        </p:txBody>
      </p:sp>
      <p:sp>
        <p:nvSpPr>
          <p:cNvPr id="245" name="Google Shape;245;p31"/>
          <p:cNvSpPr txBox="1"/>
          <p:nvPr/>
        </p:nvSpPr>
        <p:spPr>
          <a:xfrm>
            <a:off x="3150363" y="306818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translation</a:t>
            </a:r>
            <a:endParaRPr>
              <a:solidFill>
                <a:schemeClr val="dk2"/>
              </a:solidFill>
            </a:endParaRPr>
          </a:p>
        </p:txBody>
      </p:sp>
      <p:sp>
        <p:nvSpPr>
          <p:cNvPr id="246" name="Google Shape;246;p31"/>
          <p:cNvSpPr txBox="1"/>
          <p:nvPr/>
        </p:nvSpPr>
        <p:spPr>
          <a:xfrm>
            <a:off x="3126800" y="344041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question-answering</a:t>
            </a:r>
            <a:endParaRPr>
              <a:solidFill>
                <a:schemeClr val="dk2"/>
              </a:solidFill>
            </a:endParaRPr>
          </a:p>
        </p:txBody>
      </p:sp>
      <p:sp>
        <p:nvSpPr>
          <p:cNvPr id="247" name="Google Shape;247;p31"/>
          <p:cNvSpPr txBox="1"/>
          <p:nvPr/>
        </p:nvSpPr>
        <p:spPr>
          <a:xfrm>
            <a:off x="7447800" y="3214400"/>
            <a:ext cx="16062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retrieval</a:t>
            </a:r>
            <a:endParaRPr>
              <a:solidFill>
                <a:schemeClr val="dk2"/>
              </a:solidFill>
            </a:endParaRPr>
          </a:p>
        </p:txBody>
      </p:sp>
      <p:sp>
        <p:nvSpPr>
          <p:cNvPr id="248" name="Google Shape;248;p31"/>
          <p:cNvSpPr txBox="1"/>
          <p:nvPr/>
        </p:nvSpPr>
        <p:spPr>
          <a:xfrm>
            <a:off x="3126800" y="381938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text summarization</a:t>
            </a:r>
            <a:endParaRPr>
              <a:solidFill>
                <a:schemeClr val="dk2"/>
              </a:solidFill>
            </a:endParaRPr>
          </a:p>
        </p:txBody>
      </p:sp>
      <p:sp>
        <p:nvSpPr>
          <p:cNvPr id="249" name="Google Shape;249;p31"/>
          <p:cNvSpPr txBox="1"/>
          <p:nvPr/>
        </p:nvSpPr>
        <p:spPr>
          <a:xfrm>
            <a:off x="3126800" y="423331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language modeling</a:t>
            </a:r>
            <a:endParaRPr>
              <a:solidFill>
                <a:schemeClr val="dk2"/>
              </a:solidFill>
            </a:endParaRPr>
          </a:p>
        </p:txBody>
      </p:sp>
      <p:sp>
        <p:nvSpPr>
          <p:cNvPr id="250" name="Google Shape;250;p31"/>
          <p:cNvSpPr/>
          <p:nvPr/>
        </p:nvSpPr>
        <p:spPr>
          <a:xfrm>
            <a:off x="5251650" y="3106675"/>
            <a:ext cx="1237500" cy="8982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text</a:t>
            </a:r>
            <a:endParaRPr>
              <a:solidFill>
                <a:schemeClr val="dk2"/>
              </a:solidFill>
            </a:endParaRPr>
          </a:p>
        </p:txBody>
      </p:sp>
      <p:sp>
        <p:nvSpPr>
          <p:cNvPr id="251" name="Google Shape;251;p31"/>
          <p:cNvSpPr/>
          <p:nvPr/>
        </p:nvSpPr>
        <p:spPr>
          <a:xfrm>
            <a:off x="6165500" y="433342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31"/>
          <p:cNvSpPr/>
          <p:nvPr/>
        </p:nvSpPr>
        <p:spPr>
          <a:xfrm>
            <a:off x="6317900" y="448582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31"/>
          <p:cNvSpPr/>
          <p:nvPr/>
        </p:nvSpPr>
        <p:spPr>
          <a:xfrm>
            <a:off x="6588200" y="433342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31"/>
          <p:cNvSpPr/>
          <p:nvPr/>
        </p:nvSpPr>
        <p:spPr>
          <a:xfrm>
            <a:off x="6672075" y="4535500"/>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31"/>
          <p:cNvSpPr/>
          <p:nvPr/>
        </p:nvSpPr>
        <p:spPr>
          <a:xfrm>
            <a:off x="6401775" y="4630300"/>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31"/>
          <p:cNvSpPr/>
          <p:nvPr/>
        </p:nvSpPr>
        <p:spPr>
          <a:xfrm>
            <a:off x="6814400" y="4688025"/>
            <a:ext cx="270300" cy="3546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31"/>
          <p:cNvSpPr txBox="1"/>
          <p:nvPr/>
        </p:nvSpPr>
        <p:spPr>
          <a:xfrm>
            <a:off x="5595450" y="3970788"/>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Text collection</a:t>
            </a:r>
            <a:endParaRPr>
              <a:solidFill>
                <a:schemeClr val="dk2"/>
              </a:solidFill>
            </a:endParaRPr>
          </a:p>
        </p:txBody>
      </p:sp>
      <p:sp>
        <p:nvSpPr>
          <p:cNvPr id="258" name="Google Shape;258;p31"/>
          <p:cNvSpPr txBox="1"/>
          <p:nvPr/>
        </p:nvSpPr>
        <p:spPr>
          <a:xfrm>
            <a:off x="7447800" y="3580325"/>
            <a:ext cx="16062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ranking</a:t>
            </a:r>
            <a:endParaRPr>
              <a:solidFill>
                <a:schemeClr val="dk2"/>
              </a:solidFill>
            </a:endParaRPr>
          </a:p>
        </p:txBody>
      </p:sp>
      <p:sp>
        <p:nvSpPr>
          <p:cNvPr id="259" name="Google Shape;259;p31"/>
          <p:cNvSpPr/>
          <p:nvPr/>
        </p:nvSpPr>
        <p:spPr>
          <a:xfrm>
            <a:off x="6428375" y="1885650"/>
            <a:ext cx="298500" cy="25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31"/>
          <p:cNvSpPr txBox="1"/>
          <p:nvPr/>
        </p:nvSpPr>
        <p:spPr>
          <a:xfrm rot="-5400000">
            <a:off x="6280000" y="1758425"/>
            <a:ext cx="13227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useful info</a:t>
            </a:r>
            <a:endParaRPr>
              <a:solidFill>
                <a:schemeClr val="dk2"/>
              </a:solidFill>
            </a:endParaRPr>
          </a:p>
        </p:txBody>
      </p:sp>
      <p:sp>
        <p:nvSpPr>
          <p:cNvPr id="261" name="Google Shape;261;p31"/>
          <p:cNvSpPr txBox="1"/>
          <p:nvPr/>
        </p:nvSpPr>
        <p:spPr>
          <a:xfrm>
            <a:off x="2591000" y="168531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regression</a:t>
            </a:r>
            <a:endParaRPr>
              <a:solidFill>
                <a:schemeClr val="dk2"/>
              </a:solidFill>
            </a:endParaRPr>
          </a:p>
        </p:txBody>
      </p:sp>
      <p:sp>
        <p:nvSpPr>
          <p:cNvPr id="262" name="Google Shape;262;p31"/>
          <p:cNvSpPr/>
          <p:nvPr/>
        </p:nvSpPr>
        <p:spPr>
          <a:xfrm rot="3513735">
            <a:off x="6489195" y="3673072"/>
            <a:ext cx="298521" cy="25139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3" name="Google Shape;263;p31"/>
          <p:cNvSpPr txBox="1"/>
          <p:nvPr/>
        </p:nvSpPr>
        <p:spPr>
          <a:xfrm>
            <a:off x="3129963" y="4611813"/>
            <a:ext cx="2012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paraphrase generation</a:t>
            </a:r>
            <a:endParaRPr>
              <a:solidFill>
                <a:schemeClr val="dk2"/>
              </a:solidFill>
            </a:endParaRPr>
          </a:p>
        </p:txBody>
      </p:sp>
      <p:sp>
        <p:nvSpPr>
          <p:cNvPr id="264" name="Google Shape;26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7" name="Shape 2167"/>
        <p:cNvGrpSpPr/>
        <p:nvPr/>
      </p:nvGrpSpPr>
      <p:grpSpPr>
        <a:xfrm>
          <a:off x="0" y="0"/>
          <a:ext cx="0" cy="0"/>
          <a:chOff x="0" y="0"/>
          <a:chExt cx="0" cy="0"/>
        </a:xfrm>
      </p:grpSpPr>
      <p:pic>
        <p:nvPicPr>
          <p:cNvPr id="2168" name="Google Shape;2168;p175"/>
          <p:cNvPicPr preferRelativeResize="0"/>
          <p:nvPr/>
        </p:nvPicPr>
        <p:blipFill>
          <a:blip r:embed="rId3">
            <a:alphaModFix/>
          </a:blip>
          <a:stretch>
            <a:fillRect/>
          </a:stretch>
        </p:blipFill>
        <p:spPr>
          <a:xfrm>
            <a:off x="1130011" y="0"/>
            <a:ext cx="6883977" cy="5143499"/>
          </a:xfrm>
          <a:prstGeom prst="rect">
            <a:avLst/>
          </a:prstGeom>
          <a:noFill/>
          <a:ln>
            <a:noFill/>
          </a:ln>
        </p:spPr>
      </p:pic>
      <p:sp>
        <p:nvSpPr>
          <p:cNvPr id="2169" name="Google Shape;2169;p1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170" name="Google Shape;2170;p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4" name="Shape 2174"/>
        <p:cNvGrpSpPr/>
        <p:nvPr/>
      </p:nvGrpSpPr>
      <p:grpSpPr>
        <a:xfrm>
          <a:off x="0" y="0"/>
          <a:ext cx="0" cy="0"/>
          <a:chOff x="0" y="0"/>
          <a:chExt cx="0" cy="0"/>
        </a:xfrm>
      </p:grpSpPr>
      <p:pic>
        <p:nvPicPr>
          <p:cNvPr id="2175" name="Google Shape;2175;p176"/>
          <p:cNvPicPr preferRelativeResize="0"/>
          <p:nvPr/>
        </p:nvPicPr>
        <p:blipFill>
          <a:blip r:embed="rId3">
            <a:alphaModFix/>
          </a:blip>
          <a:stretch>
            <a:fillRect/>
          </a:stretch>
        </p:blipFill>
        <p:spPr>
          <a:xfrm>
            <a:off x="1135796" y="0"/>
            <a:ext cx="6872409" cy="5143501"/>
          </a:xfrm>
          <a:prstGeom prst="rect">
            <a:avLst/>
          </a:prstGeom>
          <a:noFill/>
          <a:ln>
            <a:noFill/>
          </a:ln>
        </p:spPr>
      </p:pic>
      <p:sp>
        <p:nvSpPr>
          <p:cNvPr id="2176" name="Google Shape;2176;p1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177" name="Google Shape;2177;p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1" name="Shape 2181"/>
        <p:cNvGrpSpPr/>
        <p:nvPr/>
      </p:nvGrpSpPr>
      <p:grpSpPr>
        <a:xfrm>
          <a:off x="0" y="0"/>
          <a:ext cx="0" cy="0"/>
          <a:chOff x="0" y="0"/>
          <a:chExt cx="0" cy="0"/>
        </a:xfrm>
      </p:grpSpPr>
      <p:pic>
        <p:nvPicPr>
          <p:cNvPr id="2182" name="Google Shape;2182;p177"/>
          <p:cNvPicPr preferRelativeResize="0"/>
          <p:nvPr/>
        </p:nvPicPr>
        <p:blipFill>
          <a:blip r:embed="rId3">
            <a:alphaModFix/>
          </a:blip>
          <a:stretch>
            <a:fillRect/>
          </a:stretch>
        </p:blipFill>
        <p:spPr>
          <a:xfrm>
            <a:off x="1140118" y="0"/>
            <a:ext cx="6863765" cy="5143501"/>
          </a:xfrm>
          <a:prstGeom prst="rect">
            <a:avLst/>
          </a:prstGeom>
          <a:noFill/>
          <a:ln>
            <a:noFill/>
          </a:ln>
        </p:spPr>
      </p:pic>
      <p:sp>
        <p:nvSpPr>
          <p:cNvPr id="2183" name="Google Shape;2183;p1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184" name="Google Shape;2184;p1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8" name="Shape 2188"/>
        <p:cNvGrpSpPr/>
        <p:nvPr/>
      </p:nvGrpSpPr>
      <p:grpSpPr>
        <a:xfrm>
          <a:off x="0" y="0"/>
          <a:ext cx="0" cy="0"/>
          <a:chOff x="0" y="0"/>
          <a:chExt cx="0" cy="0"/>
        </a:xfrm>
      </p:grpSpPr>
      <p:pic>
        <p:nvPicPr>
          <p:cNvPr id="2189" name="Google Shape;2189;p178"/>
          <p:cNvPicPr preferRelativeResize="0"/>
          <p:nvPr/>
        </p:nvPicPr>
        <p:blipFill>
          <a:blip r:embed="rId3">
            <a:alphaModFix/>
          </a:blip>
          <a:stretch>
            <a:fillRect/>
          </a:stretch>
        </p:blipFill>
        <p:spPr>
          <a:xfrm>
            <a:off x="1135796" y="0"/>
            <a:ext cx="6872409" cy="5143501"/>
          </a:xfrm>
          <a:prstGeom prst="rect">
            <a:avLst/>
          </a:prstGeom>
          <a:noFill/>
          <a:ln>
            <a:noFill/>
          </a:ln>
        </p:spPr>
      </p:pic>
      <p:sp>
        <p:nvSpPr>
          <p:cNvPr id="2190" name="Google Shape;2190;p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191" name="Google Shape;2191;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5" name="Shape 2195"/>
        <p:cNvGrpSpPr/>
        <p:nvPr/>
      </p:nvGrpSpPr>
      <p:grpSpPr>
        <a:xfrm>
          <a:off x="0" y="0"/>
          <a:ext cx="0" cy="0"/>
          <a:chOff x="0" y="0"/>
          <a:chExt cx="0" cy="0"/>
        </a:xfrm>
      </p:grpSpPr>
      <p:pic>
        <p:nvPicPr>
          <p:cNvPr id="2196" name="Google Shape;2196;p179"/>
          <p:cNvPicPr preferRelativeResize="0"/>
          <p:nvPr/>
        </p:nvPicPr>
        <p:blipFill rotWithShape="1">
          <a:blip r:embed="rId3">
            <a:alphaModFix/>
          </a:blip>
          <a:srcRect b="1097" l="0" r="0" t="0"/>
          <a:stretch/>
        </p:blipFill>
        <p:spPr>
          <a:xfrm>
            <a:off x="1325400" y="0"/>
            <a:ext cx="6798000" cy="5086875"/>
          </a:xfrm>
          <a:prstGeom prst="rect">
            <a:avLst/>
          </a:prstGeom>
          <a:noFill/>
          <a:ln>
            <a:noFill/>
          </a:ln>
        </p:spPr>
      </p:pic>
      <p:sp>
        <p:nvSpPr>
          <p:cNvPr id="2197" name="Google Shape;2197;p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198" name="Google Shape;2198;p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2" name="Shape 2202"/>
        <p:cNvGrpSpPr/>
        <p:nvPr/>
      </p:nvGrpSpPr>
      <p:grpSpPr>
        <a:xfrm>
          <a:off x="0" y="0"/>
          <a:ext cx="0" cy="0"/>
          <a:chOff x="0" y="0"/>
          <a:chExt cx="0" cy="0"/>
        </a:xfrm>
      </p:grpSpPr>
      <p:pic>
        <p:nvPicPr>
          <p:cNvPr id="2203" name="Google Shape;2203;p180"/>
          <p:cNvPicPr preferRelativeResize="0"/>
          <p:nvPr/>
        </p:nvPicPr>
        <p:blipFill>
          <a:blip r:embed="rId3">
            <a:alphaModFix/>
          </a:blip>
          <a:stretch>
            <a:fillRect/>
          </a:stretch>
        </p:blipFill>
        <p:spPr>
          <a:xfrm>
            <a:off x="1144441" y="0"/>
            <a:ext cx="6855120" cy="5143501"/>
          </a:xfrm>
          <a:prstGeom prst="rect">
            <a:avLst/>
          </a:prstGeom>
          <a:noFill/>
          <a:ln>
            <a:noFill/>
          </a:ln>
        </p:spPr>
      </p:pic>
      <p:sp>
        <p:nvSpPr>
          <p:cNvPr id="2204" name="Google Shape;2204;p1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205" name="Google Shape;2205;p1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9" name="Shape 2209"/>
        <p:cNvGrpSpPr/>
        <p:nvPr/>
      </p:nvGrpSpPr>
      <p:grpSpPr>
        <a:xfrm>
          <a:off x="0" y="0"/>
          <a:ext cx="0" cy="0"/>
          <a:chOff x="0" y="0"/>
          <a:chExt cx="0" cy="0"/>
        </a:xfrm>
      </p:grpSpPr>
      <p:pic>
        <p:nvPicPr>
          <p:cNvPr id="2210" name="Google Shape;2210;p181"/>
          <p:cNvPicPr preferRelativeResize="0"/>
          <p:nvPr/>
        </p:nvPicPr>
        <p:blipFill>
          <a:blip r:embed="rId3">
            <a:alphaModFix/>
          </a:blip>
          <a:stretch>
            <a:fillRect/>
          </a:stretch>
        </p:blipFill>
        <p:spPr>
          <a:xfrm>
            <a:off x="1150192" y="0"/>
            <a:ext cx="6843618" cy="5143501"/>
          </a:xfrm>
          <a:prstGeom prst="rect">
            <a:avLst/>
          </a:prstGeom>
          <a:noFill/>
          <a:ln>
            <a:noFill/>
          </a:ln>
        </p:spPr>
      </p:pic>
      <p:sp>
        <p:nvSpPr>
          <p:cNvPr id="2211" name="Google Shape;2211;p1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212" name="Google Shape;2212;p1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6" name="Shape 2216"/>
        <p:cNvGrpSpPr/>
        <p:nvPr/>
      </p:nvGrpSpPr>
      <p:grpSpPr>
        <a:xfrm>
          <a:off x="0" y="0"/>
          <a:ext cx="0" cy="0"/>
          <a:chOff x="0" y="0"/>
          <a:chExt cx="0" cy="0"/>
        </a:xfrm>
      </p:grpSpPr>
      <p:pic>
        <p:nvPicPr>
          <p:cNvPr id="2217" name="Google Shape;2217;p182"/>
          <p:cNvPicPr preferRelativeResize="0"/>
          <p:nvPr/>
        </p:nvPicPr>
        <p:blipFill>
          <a:blip r:embed="rId3">
            <a:alphaModFix/>
          </a:blip>
          <a:stretch>
            <a:fillRect/>
          </a:stretch>
        </p:blipFill>
        <p:spPr>
          <a:xfrm>
            <a:off x="1140118" y="0"/>
            <a:ext cx="6863765" cy="5143501"/>
          </a:xfrm>
          <a:prstGeom prst="rect">
            <a:avLst/>
          </a:prstGeom>
          <a:noFill/>
          <a:ln>
            <a:noFill/>
          </a:ln>
        </p:spPr>
      </p:pic>
      <p:sp>
        <p:nvSpPr>
          <p:cNvPr id="2218" name="Google Shape;2218;p1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219" name="Google Shape;2219;p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3" name="Shape 2223"/>
        <p:cNvGrpSpPr/>
        <p:nvPr/>
      </p:nvGrpSpPr>
      <p:grpSpPr>
        <a:xfrm>
          <a:off x="0" y="0"/>
          <a:ext cx="0" cy="0"/>
          <a:chOff x="0" y="0"/>
          <a:chExt cx="0" cy="0"/>
        </a:xfrm>
      </p:grpSpPr>
      <p:pic>
        <p:nvPicPr>
          <p:cNvPr id="2224" name="Google Shape;2224;p183"/>
          <p:cNvPicPr preferRelativeResize="0"/>
          <p:nvPr/>
        </p:nvPicPr>
        <p:blipFill>
          <a:blip r:embed="rId3">
            <a:alphaModFix/>
          </a:blip>
          <a:stretch>
            <a:fillRect/>
          </a:stretch>
        </p:blipFill>
        <p:spPr>
          <a:xfrm>
            <a:off x="1160231" y="0"/>
            <a:ext cx="6823539" cy="5143501"/>
          </a:xfrm>
          <a:prstGeom prst="rect">
            <a:avLst/>
          </a:prstGeom>
          <a:noFill/>
          <a:ln>
            <a:noFill/>
          </a:ln>
        </p:spPr>
      </p:pic>
      <p:sp>
        <p:nvSpPr>
          <p:cNvPr id="2225" name="Google Shape;2225;p1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226" name="Google Shape;2226;p1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pic>
        <p:nvPicPr>
          <p:cNvPr id="2231" name="Google Shape;2231;p184"/>
          <p:cNvPicPr preferRelativeResize="0"/>
          <p:nvPr/>
        </p:nvPicPr>
        <p:blipFill>
          <a:blip r:embed="rId3">
            <a:alphaModFix/>
          </a:blip>
          <a:stretch>
            <a:fillRect/>
          </a:stretch>
        </p:blipFill>
        <p:spPr>
          <a:xfrm>
            <a:off x="1131416" y="0"/>
            <a:ext cx="6881169" cy="5143500"/>
          </a:xfrm>
          <a:prstGeom prst="rect">
            <a:avLst/>
          </a:prstGeom>
          <a:noFill/>
          <a:ln>
            <a:noFill/>
          </a:ln>
        </p:spPr>
      </p:pic>
      <p:sp>
        <p:nvSpPr>
          <p:cNvPr id="2232" name="Google Shape;2232;p1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2233" name="Google Shape;2233;p1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and Examples</a:t>
            </a:r>
            <a:endParaRPr/>
          </a:p>
        </p:txBody>
      </p:sp>
      <p:sp>
        <p:nvSpPr>
          <p:cNvPr id="270" name="Google Shape;27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examples in the colab...</a:t>
            </a:r>
            <a:endParaRPr/>
          </a:p>
          <a:p>
            <a:pPr indent="0" lvl="0" marL="0" rtl="0" algn="l">
              <a:spcBef>
                <a:spcPts val="1600"/>
              </a:spcBef>
              <a:spcAft>
                <a:spcPts val="1600"/>
              </a:spcAft>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7" name="Shape 2237"/>
        <p:cNvGrpSpPr/>
        <p:nvPr/>
      </p:nvGrpSpPr>
      <p:grpSpPr>
        <a:xfrm>
          <a:off x="0" y="0"/>
          <a:ext cx="0" cy="0"/>
          <a:chOff x="0" y="0"/>
          <a:chExt cx="0" cy="0"/>
        </a:xfrm>
      </p:grpSpPr>
      <p:sp>
        <p:nvSpPr>
          <p:cNvPr id="2238" name="Google Shape;2238;p1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239" name="Google Shape;2239;p18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solidFill>
                  <a:srgbClr val="999999"/>
                </a:solidFill>
              </a:rPr>
              <a:t>Motivation: Why Sequence Models?</a:t>
            </a:r>
            <a:endParaRPr>
              <a:solidFill>
                <a:srgbClr val="999999"/>
              </a:solidFill>
            </a:endParaRPr>
          </a:p>
          <a:p>
            <a:pPr indent="0" lvl="0" marL="0" rtl="0" algn="l">
              <a:lnSpc>
                <a:spcPct val="150000"/>
              </a:lnSpc>
              <a:spcBef>
                <a:spcPts val="1600"/>
              </a:spcBef>
              <a:spcAft>
                <a:spcPts val="0"/>
              </a:spcAft>
              <a:buNone/>
            </a:pPr>
            <a:r>
              <a:rPr lang="en">
                <a:solidFill>
                  <a:srgbClr val="999999"/>
                </a:solidFill>
              </a:rPr>
              <a:t>Recurrent Neural Networks: Overview</a:t>
            </a:r>
            <a:endParaRPr>
              <a:solidFill>
                <a:srgbClr val="999999"/>
              </a:solidFill>
            </a:endParaRPr>
          </a:p>
          <a:p>
            <a:pPr indent="0" lvl="0" marL="0" rtl="0" algn="l">
              <a:lnSpc>
                <a:spcPct val="150000"/>
              </a:lnSpc>
              <a:spcBef>
                <a:spcPts val="1600"/>
              </a:spcBef>
              <a:spcAft>
                <a:spcPts val="0"/>
              </a:spcAft>
              <a:buNone/>
            </a:pPr>
            <a:r>
              <a:rPr lang="en">
                <a:solidFill>
                  <a:srgbClr val="999999"/>
                </a:solidFill>
              </a:rPr>
              <a:t>Recurrent Neural Network Architectures</a:t>
            </a:r>
            <a:endParaRPr>
              <a:solidFill>
                <a:srgbClr val="999999"/>
              </a:solidFill>
            </a:endParaRPr>
          </a:p>
          <a:p>
            <a:pPr indent="0" lvl="0" marL="0" rtl="0" algn="l">
              <a:lnSpc>
                <a:spcPct val="150000"/>
              </a:lnSpc>
              <a:spcBef>
                <a:spcPts val="1600"/>
              </a:spcBef>
              <a:spcAft>
                <a:spcPts val="1600"/>
              </a:spcAft>
              <a:buNone/>
            </a:pPr>
            <a:r>
              <a:rPr lang="en">
                <a:solidFill>
                  <a:srgbClr val="B45F06"/>
                </a:solidFill>
              </a:rPr>
              <a:t>Types of RNN Cells</a:t>
            </a:r>
            <a:endParaRPr>
              <a:solidFill>
                <a:srgbClr val="B45F06"/>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Google Shape;2244;p1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RNN Cell Example</a:t>
            </a:r>
            <a:endParaRPr/>
          </a:p>
        </p:txBody>
      </p:sp>
      <p:sp>
        <p:nvSpPr>
          <p:cNvPr id="2245" name="Google Shape;2245;p186"/>
          <p:cNvSpPr txBox="1"/>
          <p:nvPr/>
        </p:nvSpPr>
        <p:spPr>
          <a:xfrm>
            <a:off x="3561900" y="4553125"/>
            <a:ext cx="54852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a:t>
            </a:r>
            <a:r>
              <a:rPr lang="en" sz="1100" u="sng">
                <a:solidFill>
                  <a:schemeClr val="hlink"/>
                </a:solidFill>
                <a:latin typeface="Roboto"/>
                <a:ea typeface="Roboto"/>
                <a:cs typeface="Roboto"/>
                <a:sym typeface="Roboto"/>
                <a:hlinkClick r:id="rId3"/>
              </a:rPr>
              <a:t>http://colah.github.io/posts/2015-08-Understanding-LSTMs/</a:t>
            </a:r>
            <a:r>
              <a:rPr lang="en" sz="1100">
                <a:solidFill>
                  <a:schemeClr val="dk1"/>
                </a:solidFill>
                <a:latin typeface="Roboto"/>
                <a:ea typeface="Roboto"/>
                <a:cs typeface="Roboto"/>
                <a:sym typeface="Roboto"/>
              </a:rPr>
              <a:t> [3]</a:t>
            </a:r>
            <a:r>
              <a:rPr i="1" lang="en"/>
              <a:t>.</a:t>
            </a:r>
            <a:endParaRPr i="1"/>
          </a:p>
        </p:txBody>
      </p:sp>
      <p:pic>
        <p:nvPicPr>
          <p:cNvPr id="2246" name="Google Shape;2246;p186"/>
          <p:cNvPicPr preferRelativeResize="0"/>
          <p:nvPr/>
        </p:nvPicPr>
        <p:blipFill>
          <a:blip r:embed="rId4">
            <a:alphaModFix/>
          </a:blip>
          <a:stretch>
            <a:fillRect/>
          </a:stretch>
        </p:blipFill>
        <p:spPr>
          <a:xfrm>
            <a:off x="1308874" y="1159650"/>
            <a:ext cx="6526249" cy="2442247"/>
          </a:xfrm>
          <a:prstGeom prst="rect">
            <a:avLst/>
          </a:prstGeom>
          <a:noFill/>
          <a:ln>
            <a:noFill/>
          </a:ln>
        </p:spPr>
      </p:pic>
      <p:pic>
        <p:nvPicPr>
          <p:cNvPr id="2247" name="Google Shape;2247;p186"/>
          <p:cNvPicPr preferRelativeResize="0"/>
          <p:nvPr/>
        </p:nvPicPr>
        <p:blipFill>
          <a:blip r:embed="rId5">
            <a:alphaModFix/>
          </a:blip>
          <a:stretch>
            <a:fillRect/>
          </a:stretch>
        </p:blipFill>
        <p:spPr>
          <a:xfrm>
            <a:off x="1219450" y="3947925"/>
            <a:ext cx="6692251" cy="4408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1" name="Shape 2251"/>
        <p:cNvGrpSpPr/>
        <p:nvPr/>
      </p:nvGrpSpPr>
      <p:grpSpPr>
        <a:xfrm>
          <a:off x="0" y="0"/>
          <a:ext cx="0" cy="0"/>
          <a:chOff x="0" y="0"/>
          <a:chExt cx="0" cy="0"/>
        </a:xfrm>
      </p:grpSpPr>
      <p:sp>
        <p:nvSpPr>
          <p:cNvPr id="2252" name="Google Shape;2252;p1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Problem:</a:t>
            </a:r>
            <a:r>
              <a:rPr lang="en"/>
              <a:t> Vanishing Gradients</a:t>
            </a:r>
            <a:endParaRPr/>
          </a:p>
        </p:txBody>
      </p:sp>
      <p:pic>
        <p:nvPicPr>
          <p:cNvPr id="2253" name="Google Shape;2253;p187"/>
          <p:cNvPicPr preferRelativeResize="0"/>
          <p:nvPr/>
        </p:nvPicPr>
        <p:blipFill>
          <a:blip r:embed="rId3">
            <a:alphaModFix/>
          </a:blip>
          <a:stretch>
            <a:fillRect/>
          </a:stretch>
        </p:blipFill>
        <p:spPr>
          <a:xfrm>
            <a:off x="1395111" y="1325124"/>
            <a:ext cx="6353778" cy="2188450"/>
          </a:xfrm>
          <a:prstGeom prst="rect">
            <a:avLst/>
          </a:prstGeom>
          <a:noFill/>
          <a:ln>
            <a:noFill/>
          </a:ln>
        </p:spPr>
      </p:pic>
      <p:sp>
        <p:nvSpPr>
          <p:cNvPr id="2254" name="Google Shape;2254;p187"/>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8" name="Shape 2258"/>
        <p:cNvGrpSpPr/>
        <p:nvPr/>
      </p:nvGrpSpPr>
      <p:grpSpPr>
        <a:xfrm>
          <a:off x="0" y="0"/>
          <a:ext cx="0" cy="0"/>
          <a:chOff x="0" y="0"/>
          <a:chExt cx="0" cy="0"/>
        </a:xfrm>
      </p:grpSpPr>
      <p:sp>
        <p:nvSpPr>
          <p:cNvPr id="2259" name="Google Shape;2259;p1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Problem:</a:t>
            </a:r>
            <a:r>
              <a:rPr lang="en"/>
              <a:t> Vanishing Gradients</a:t>
            </a:r>
            <a:endParaRPr/>
          </a:p>
        </p:txBody>
      </p:sp>
      <p:pic>
        <p:nvPicPr>
          <p:cNvPr id="2260" name="Google Shape;2260;p188"/>
          <p:cNvPicPr preferRelativeResize="0"/>
          <p:nvPr/>
        </p:nvPicPr>
        <p:blipFill>
          <a:blip r:embed="rId3">
            <a:alphaModFix/>
          </a:blip>
          <a:stretch>
            <a:fillRect/>
          </a:stretch>
        </p:blipFill>
        <p:spPr>
          <a:xfrm>
            <a:off x="1395111" y="1325124"/>
            <a:ext cx="6353778" cy="2188450"/>
          </a:xfrm>
          <a:prstGeom prst="rect">
            <a:avLst/>
          </a:prstGeom>
          <a:noFill/>
          <a:ln>
            <a:noFill/>
          </a:ln>
        </p:spPr>
      </p:pic>
      <p:sp>
        <p:nvSpPr>
          <p:cNvPr id="2261" name="Google Shape;2261;p188"/>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
        <p:nvSpPr>
          <p:cNvPr id="2262" name="Google Shape;2262;p188"/>
          <p:cNvSpPr txBox="1"/>
          <p:nvPr/>
        </p:nvSpPr>
        <p:spPr>
          <a:xfrm>
            <a:off x="1587200" y="3728149"/>
            <a:ext cx="6161700" cy="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rPr>
              <a:t>Using simple RNN cells, the model has difficulty learning connections between inputs and outputs that are far apart.</a:t>
            </a:r>
            <a:endParaRPr sz="1800">
              <a:solidFill>
                <a:srgbClr val="666666"/>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6" name="Shape 2266"/>
        <p:cNvGrpSpPr/>
        <p:nvPr/>
      </p:nvGrpSpPr>
      <p:grpSpPr>
        <a:xfrm>
          <a:off x="0" y="0"/>
          <a:ext cx="0" cy="0"/>
          <a:chOff x="0" y="0"/>
          <a:chExt cx="0" cy="0"/>
        </a:xfrm>
      </p:grpSpPr>
      <p:sp>
        <p:nvSpPr>
          <p:cNvPr id="2267" name="Google Shape;2267;p1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Problem:</a:t>
            </a:r>
            <a:r>
              <a:rPr lang="en"/>
              <a:t> Vanishing Gradients</a:t>
            </a:r>
            <a:endParaRPr/>
          </a:p>
        </p:txBody>
      </p:sp>
      <p:pic>
        <p:nvPicPr>
          <p:cNvPr id="2268" name="Google Shape;2268;p189"/>
          <p:cNvPicPr preferRelativeResize="0"/>
          <p:nvPr/>
        </p:nvPicPr>
        <p:blipFill>
          <a:blip r:embed="rId3">
            <a:alphaModFix/>
          </a:blip>
          <a:stretch>
            <a:fillRect/>
          </a:stretch>
        </p:blipFill>
        <p:spPr>
          <a:xfrm>
            <a:off x="1395111" y="1325124"/>
            <a:ext cx="6353778" cy="2188450"/>
          </a:xfrm>
          <a:prstGeom prst="rect">
            <a:avLst/>
          </a:prstGeom>
          <a:noFill/>
          <a:ln>
            <a:noFill/>
          </a:ln>
        </p:spPr>
      </p:pic>
      <p:sp>
        <p:nvSpPr>
          <p:cNvPr id="2269" name="Google Shape;2269;p189"/>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
        <p:nvSpPr>
          <p:cNvPr id="2270" name="Google Shape;2270;p189"/>
          <p:cNvSpPr txBox="1"/>
          <p:nvPr/>
        </p:nvSpPr>
        <p:spPr>
          <a:xfrm>
            <a:off x="1587200" y="3728149"/>
            <a:ext cx="6161700" cy="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rPr>
              <a:t>In other words, your model has</a:t>
            </a:r>
            <a:r>
              <a:rPr lang="en" sz="1800"/>
              <a:t> </a:t>
            </a:r>
            <a:r>
              <a:rPr lang="en" sz="1800">
                <a:solidFill>
                  <a:srgbClr val="CC0000"/>
                </a:solidFill>
              </a:rPr>
              <a:t>very small gradients</a:t>
            </a:r>
            <a:r>
              <a:rPr lang="en" sz="1800"/>
              <a:t>.</a:t>
            </a:r>
            <a:endParaRPr sz="1800"/>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4" name="Shape 2274"/>
        <p:cNvGrpSpPr/>
        <p:nvPr/>
      </p:nvGrpSpPr>
      <p:grpSpPr>
        <a:xfrm>
          <a:off x="0" y="0"/>
          <a:ext cx="0" cy="0"/>
          <a:chOff x="0" y="0"/>
          <a:chExt cx="0" cy="0"/>
        </a:xfrm>
      </p:grpSpPr>
      <p:sp>
        <p:nvSpPr>
          <p:cNvPr id="2275" name="Google Shape;2275;p1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Problem:</a:t>
            </a:r>
            <a:r>
              <a:rPr lang="en"/>
              <a:t> Vanishing Gradients</a:t>
            </a:r>
            <a:endParaRPr/>
          </a:p>
        </p:txBody>
      </p:sp>
      <p:pic>
        <p:nvPicPr>
          <p:cNvPr id="2276" name="Google Shape;2276;p190"/>
          <p:cNvPicPr preferRelativeResize="0"/>
          <p:nvPr/>
        </p:nvPicPr>
        <p:blipFill>
          <a:blip r:embed="rId3">
            <a:alphaModFix/>
          </a:blip>
          <a:stretch>
            <a:fillRect/>
          </a:stretch>
        </p:blipFill>
        <p:spPr>
          <a:xfrm>
            <a:off x="1395111" y="1325124"/>
            <a:ext cx="6353778" cy="2188450"/>
          </a:xfrm>
          <a:prstGeom prst="rect">
            <a:avLst/>
          </a:prstGeom>
          <a:noFill/>
          <a:ln>
            <a:noFill/>
          </a:ln>
        </p:spPr>
      </p:pic>
      <p:sp>
        <p:nvSpPr>
          <p:cNvPr id="2277" name="Google Shape;2277;p190"/>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
        <p:nvSpPr>
          <p:cNvPr id="2278" name="Google Shape;2278;p190"/>
          <p:cNvSpPr txBox="1"/>
          <p:nvPr/>
        </p:nvSpPr>
        <p:spPr>
          <a:xfrm>
            <a:off x="1587200" y="3728149"/>
            <a:ext cx="6161700" cy="80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Gradients from </a:t>
            </a:r>
            <a:r>
              <a:rPr i="1" lang="en" sz="1800">
                <a:solidFill>
                  <a:schemeClr val="dk2"/>
                </a:solidFill>
              </a:rPr>
              <a:t>t+T</a:t>
            </a:r>
            <a:r>
              <a:rPr lang="en" sz="1800">
                <a:solidFill>
                  <a:schemeClr val="dk2"/>
                </a:solidFill>
              </a:rPr>
              <a:t> at time </a:t>
            </a:r>
            <a:r>
              <a:rPr i="1" lang="en" sz="1800">
                <a:solidFill>
                  <a:schemeClr val="dk2"/>
                </a:solidFill>
              </a:rPr>
              <a:t>t</a:t>
            </a:r>
            <a:r>
              <a:rPr lang="en" sz="1800">
                <a:solidFill>
                  <a:schemeClr val="dk2"/>
                </a:solidFill>
              </a:rPr>
              <a:t> vanish exponentially with </a:t>
            </a:r>
            <a:r>
              <a:rPr i="1" lang="en" sz="1800">
                <a:solidFill>
                  <a:schemeClr val="dk2"/>
                </a:solidFill>
              </a:rPr>
              <a:t>T</a:t>
            </a:r>
            <a:r>
              <a:rPr lang="en" sz="1800">
                <a:solidFill>
                  <a:schemeClr val="dk2"/>
                </a:solidFill>
              </a:rPr>
              <a:t> </a:t>
            </a:r>
            <a:r>
              <a:rPr b="1" lang="en" sz="1800">
                <a:solidFill>
                  <a:schemeClr val="dk2"/>
                </a:solidFill>
              </a:rPr>
              <a:t>if at each time step |dh(t)/dh(t-1)| &lt; 1.0</a:t>
            </a:r>
            <a:endParaRPr b="1" sz="1800">
              <a:solidFill>
                <a:schemeClr val="dk2"/>
              </a:solidFill>
            </a:endParaRPr>
          </a:p>
          <a:p>
            <a:pPr indent="0" lvl="0" marL="0" rtl="0" algn="l">
              <a:spcBef>
                <a:spcPts val="1600"/>
              </a:spcBef>
              <a:spcAft>
                <a:spcPts val="0"/>
              </a:spcAft>
              <a:buNone/>
            </a:pPr>
            <a:r>
              <a:t/>
            </a:r>
            <a:endParaRPr sz="18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2" name="Shape 2282"/>
        <p:cNvGrpSpPr/>
        <p:nvPr/>
      </p:nvGrpSpPr>
      <p:grpSpPr>
        <a:xfrm>
          <a:off x="0" y="0"/>
          <a:ext cx="0" cy="0"/>
          <a:chOff x="0" y="0"/>
          <a:chExt cx="0" cy="0"/>
        </a:xfrm>
      </p:grpSpPr>
      <p:sp>
        <p:nvSpPr>
          <p:cNvPr id="2283" name="Google Shape;2283;p191"/>
          <p:cNvSpPr txBox="1"/>
          <p:nvPr/>
        </p:nvSpPr>
        <p:spPr>
          <a:xfrm>
            <a:off x="1587200" y="3699503"/>
            <a:ext cx="6161700" cy="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rPr>
              <a:t>In other words, your model has</a:t>
            </a:r>
            <a:r>
              <a:rPr lang="en" sz="1800"/>
              <a:t> </a:t>
            </a:r>
            <a:r>
              <a:rPr lang="en" sz="1800">
                <a:solidFill>
                  <a:srgbClr val="CC0000"/>
                </a:solidFill>
              </a:rPr>
              <a:t>very small gradients</a:t>
            </a:r>
            <a:r>
              <a:rPr lang="en" sz="1800"/>
              <a:t>.</a:t>
            </a:r>
            <a:endParaRPr sz="1800"/>
          </a:p>
          <a:p>
            <a:pPr indent="0" lvl="0" marL="0" rtl="0" algn="l">
              <a:spcBef>
                <a:spcPts val="0"/>
              </a:spcBef>
              <a:spcAft>
                <a:spcPts val="0"/>
              </a:spcAft>
              <a:buNone/>
            </a:pPr>
            <a:r>
              <a:rPr lang="en" sz="1800">
                <a:solidFill>
                  <a:srgbClr val="666666"/>
                </a:solidFill>
              </a:rPr>
              <a:t>It will learn</a:t>
            </a:r>
            <a:r>
              <a:rPr lang="en" sz="1800"/>
              <a:t> </a:t>
            </a:r>
            <a:r>
              <a:rPr lang="en" sz="1800">
                <a:solidFill>
                  <a:srgbClr val="CC0000"/>
                </a:solidFill>
              </a:rPr>
              <a:t>extremely slowly</a:t>
            </a:r>
            <a:r>
              <a:rPr lang="en" sz="1800"/>
              <a:t>.</a:t>
            </a:r>
            <a:endParaRPr sz="1800"/>
          </a:p>
        </p:txBody>
      </p:sp>
      <p:sp>
        <p:nvSpPr>
          <p:cNvPr id="2284" name="Google Shape;2284;p1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Problem:</a:t>
            </a:r>
            <a:r>
              <a:rPr lang="en"/>
              <a:t> Vanishing Gradients</a:t>
            </a:r>
            <a:endParaRPr/>
          </a:p>
        </p:txBody>
      </p:sp>
      <p:pic>
        <p:nvPicPr>
          <p:cNvPr id="2285" name="Google Shape;2285;p191"/>
          <p:cNvPicPr preferRelativeResize="0"/>
          <p:nvPr/>
        </p:nvPicPr>
        <p:blipFill>
          <a:blip r:embed="rId3">
            <a:alphaModFix/>
          </a:blip>
          <a:stretch>
            <a:fillRect/>
          </a:stretch>
        </p:blipFill>
        <p:spPr>
          <a:xfrm>
            <a:off x="1395111" y="1325124"/>
            <a:ext cx="6353778" cy="2188450"/>
          </a:xfrm>
          <a:prstGeom prst="rect">
            <a:avLst/>
          </a:prstGeom>
          <a:noFill/>
          <a:ln>
            <a:noFill/>
          </a:ln>
        </p:spPr>
      </p:pic>
      <p:sp>
        <p:nvSpPr>
          <p:cNvPr id="2286" name="Google Shape;2286;p191"/>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0" name="Shape 2290"/>
        <p:cNvGrpSpPr/>
        <p:nvPr/>
      </p:nvGrpSpPr>
      <p:grpSpPr>
        <a:xfrm>
          <a:off x="0" y="0"/>
          <a:ext cx="0" cy="0"/>
          <a:chOff x="0" y="0"/>
          <a:chExt cx="0" cy="0"/>
        </a:xfrm>
      </p:grpSpPr>
      <p:sp>
        <p:nvSpPr>
          <p:cNvPr id="2291" name="Google Shape;2291;p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Problem:</a:t>
            </a:r>
            <a:r>
              <a:rPr lang="en"/>
              <a:t> Gradients Exploding</a:t>
            </a:r>
            <a:endParaRPr/>
          </a:p>
          <a:p>
            <a:pPr indent="0" lvl="0" marL="0" rtl="0" algn="l">
              <a:spcBef>
                <a:spcPts val="0"/>
              </a:spcBef>
              <a:spcAft>
                <a:spcPts val="0"/>
              </a:spcAft>
              <a:buNone/>
            </a:pPr>
            <a:r>
              <a:t/>
            </a:r>
            <a:endParaRPr/>
          </a:p>
        </p:txBody>
      </p:sp>
      <p:pic>
        <p:nvPicPr>
          <p:cNvPr id="2292" name="Google Shape;2292;p192"/>
          <p:cNvPicPr preferRelativeResize="0"/>
          <p:nvPr/>
        </p:nvPicPr>
        <p:blipFill>
          <a:blip r:embed="rId3">
            <a:alphaModFix/>
          </a:blip>
          <a:stretch>
            <a:fillRect/>
          </a:stretch>
        </p:blipFill>
        <p:spPr>
          <a:xfrm>
            <a:off x="1395111" y="1329199"/>
            <a:ext cx="6353778" cy="2188450"/>
          </a:xfrm>
          <a:prstGeom prst="rect">
            <a:avLst/>
          </a:prstGeom>
          <a:noFill/>
          <a:ln>
            <a:noFill/>
          </a:ln>
        </p:spPr>
      </p:pic>
      <p:sp>
        <p:nvSpPr>
          <p:cNvPr id="2293" name="Google Shape;2293;p192"/>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
        <p:nvSpPr>
          <p:cNvPr id="2294" name="Google Shape;2294;p192"/>
          <p:cNvSpPr txBox="1"/>
          <p:nvPr/>
        </p:nvSpPr>
        <p:spPr>
          <a:xfrm>
            <a:off x="921300" y="4705525"/>
            <a:ext cx="46407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Reference: </a:t>
            </a:r>
            <a:r>
              <a:rPr lang="en" sz="1200" u="sng">
                <a:solidFill>
                  <a:srgbClr val="660099"/>
                </a:solidFill>
                <a:highlight>
                  <a:srgbClr val="FFFFFF"/>
                </a:highlight>
                <a:hlinkClick r:id="rId4"/>
              </a:rPr>
              <a:t>On the difficulty of training recurrent neural networks</a:t>
            </a:r>
            <a:endParaRPr u="sng"/>
          </a:p>
        </p:txBody>
      </p:sp>
      <p:sp>
        <p:nvSpPr>
          <p:cNvPr id="2295" name="Google Shape;2295;p192"/>
          <p:cNvSpPr txBox="1"/>
          <p:nvPr/>
        </p:nvSpPr>
        <p:spPr>
          <a:xfrm>
            <a:off x="1587200" y="3728149"/>
            <a:ext cx="6161700" cy="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rPr>
              <a:t>Opposite issue! Start to see NaNs during training</a:t>
            </a:r>
            <a:endParaRPr sz="1800">
              <a:solidFill>
                <a:srgbClr val="666666"/>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9" name="Shape 2299"/>
        <p:cNvGrpSpPr/>
        <p:nvPr/>
      </p:nvGrpSpPr>
      <p:grpSpPr>
        <a:xfrm>
          <a:off x="0" y="0"/>
          <a:ext cx="0" cy="0"/>
          <a:chOff x="0" y="0"/>
          <a:chExt cx="0" cy="0"/>
        </a:xfrm>
      </p:grpSpPr>
      <p:sp>
        <p:nvSpPr>
          <p:cNvPr id="2300" name="Google Shape;2300;p1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solidFill>
                  <a:srgbClr val="6AA84F"/>
                </a:solidFill>
              </a:rPr>
              <a:t>solution</a:t>
            </a:r>
            <a:r>
              <a:rPr lang="en"/>
              <a:t>: Long Short Term Memory Cells</a:t>
            </a:r>
            <a:endParaRPr/>
          </a:p>
        </p:txBody>
      </p:sp>
      <p:pic>
        <p:nvPicPr>
          <p:cNvPr id="2301" name="Google Shape;2301;p193"/>
          <p:cNvPicPr preferRelativeResize="0"/>
          <p:nvPr/>
        </p:nvPicPr>
        <p:blipFill>
          <a:blip r:embed="rId3">
            <a:alphaModFix/>
          </a:blip>
          <a:stretch>
            <a:fillRect/>
          </a:stretch>
        </p:blipFill>
        <p:spPr>
          <a:xfrm>
            <a:off x="1631038" y="1548271"/>
            <a:ext cx="5881923" cy="2209999"/>
          </a:xfrm>
          <a:prstGeom prst="rect">
            <a:avLst/>
          </a:prstGeom>
          <a:noFill/>
          <a:ln>
            <a:noFill/>
          </a:ln>
        </p:spPr>
      </p:pic>
      <p:sp>
        <p:nvSpPr>
          <p:cNvPr id="2302" name="Google Shape;2302;p193"/>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6" name="Shape 2306"/>
        <p:cNvGrpSpPr/>
        <p:nvPr/>
      </p:nvGrpSpPr>
      <p:grpSpPr>
        <a:xfrm>
          <a:off x="0" y="0"/>
          <a:ext cx="0" cy="0"/>
          <a:chOff x="0" y="0"/>
          <a:chExt cx="0" cy="0"/>
        </a:xfrm>
      </p:grpSpPr>
      <p:sp>
        <p:nvSpPr>
          <p:cNvPr id="2307" name="Google Shape;2307;p1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solidFill>
                  <a:srgbClr val="6AA84F"/>
                </a:solidFill>
              </a:rPr>
              <a:t>solution</a:t>
            </a:r>
            <a:r>
              <a:rPr lang="en"/>
              <a:t>: Long Short Term Memory Cells</a:t>
            </a:r>
            <a:endParaRPr/>
          </a:p>
        </p:txBody>
      </p:sp>
      <p:pic>
        <p:nvPicPr>
          <p:cNvPr id="2308" name="Google Shape;2308;p194"/>
          <p:cNvPicPr preferRelativeResize="0"/>
          <p:nvPr/>
        </p:nvPicPr>
        <p:blipFill>
          <a:blip r:embed="rId3">
            <a:alphaModFix/>
          </a:blip>
          <a:stretch>
            <a:fillRect/>
          </a:stretch>
        </p:blipFill>
        <p:spPr>
          <a:xfrm>
            <a:off x="1631038" y="1548271"/>
            <a:ext cx="5881923" cy="2209999"/>
          </a:xfrm>
          <a:prstGeom prst="rect">
            <a:avLst/>
          </a:prstGeom>
          <a:noFill/>
          <a:ln>
            <a:noFill/>
          </a:ln>
        </p:spPr>
      </p:pic>
      <p:sp>
        <p:nvSpPr>
          <p:cNvPr id="2309" name="Google Shape;2309;p194"/>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pic>
        <p:nvPicPr>
          <p:cNvPr id="2310" name="Google Shape;2310;p194"/>
          <p:cNvPicPr preferRelativeResize="0"/>
          <p:nvPr/>
        </p:nvPicPr>
        <p:blipFill>
          <a:blip r:embed="rId4">
            <a:alphaModFix/>
          </a:blip>
          <a:stretch>
            <a:fillRect/>
          </a:stretch>
        </p:blipFill>
        <p:spPr>
          <a:xfrm>
            <a:off x="1530936" y="3849950"/>
            <a:ext cx="6082123" cy="1133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NLP tasks</a:t>
            </a:r>
            <a:endParaRPr/>
          </a:p>
        </p:txBody>
      </p:sp>
      <p:sp>
        <p:nvSpPr>
          <p:cNvPr id="276" name="Google Shape;27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500"/>
              </a:spcBef>
              <a:spcAft>
                <a:spcPts val="0"/>
              </a:spcAft>
              <a:buClr>
                <a:srgbClr val="434343"/>
              </a:buClr>
              <a:buSzPts val="1800"/>
              <a:buFont typeface="Roboto"/>
              <a:buChar char="●"/>
            </a:pPr>
            <a:r>
              <a:rPr i="1" lang="en">
                <a:solidFill>
                  <a:srgbClr val="434343"/>
                </a:solidFill>
                <a:latin typeface="Roboto"/>
                <a:ea typeface="Roboto"/>
                <a:cs typeface="Roboto"/>
                <a:sym typeface="Roboto"/>
              </a:rPr>
              <a:t>Classification</a:t>
            </a:r>
            <a:r>
              <a:rPr lang="en">
                <a:solidFill>
                  <a:srgbClr val="434343"/>
                </a:solidFill>
                <a:latin typeface="Roboto"/>
                <a:ea typeface="Roboto"/>
                <a:cs typeface="Roboto"/>
                <a:sym typeface="Roboto"/>
              </a:rPr>
              <a:t>: Classifying documents into particular categories (giving labels).</a:t>
            </a:r>
            <a:endParaRPr>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i="1" lang="en">
                <a:solidFill>
                  <a:srgbClr val="434343"/>
                </a:solidFill>
                <a:latin typeface="Roboto"/>
                <a:ea typeface="Roboto"/>
                <a:cs typeface="Roboto"/>
                <a:sym typeface="Roboto"/>
              </a:rPr>
              <a:t>Regression</a:t>
            </a:r>
            <a:r>
              <a:rPr lang="en">
                <a:solidFill>
                  <a:srgbClr val="434343"/>
                </a:solidFill>
                <a:latin typeface="Roboto"/>
                <a:ea typeface="Roboto"/>
                <a:cs typeface="Roboto"/>
                <a:sym typeface="Roboto"/>
              </a:rPr>
              <a:t>: Predict numerical values</a:t>
            </a:r>
            <a:endParaRPr>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i="1" lang="en">
                <a:solidFill>
                  <a:srgbClr val="434343"/>
                </a:solidFill>
                <a:latin typeface="Roboto"/>
                <a:ea typeface="Roboto"/>
                <a:cs typeface="Roboto"/>
                <a:sym typeface="Roboto"/>
              </a:rPr>
              <a:t>Clustering</a:t>
            </a:r>
            <a:r>
              <a:rPr lang="en">
                <a:solidFill>
                  <a:srgbClr val="434343"/>
                </a:solidFill>
                <a:latin typeface="Roboto"/>
                <a:ea typeface="Roboto"/>
                <a:cs typeface="Roboto"/>
                <a:sym typeface="Roboto"/>
              </a:rPr>
              <a:t>: Separating documents into non- overlapping subsets.</a:t>
            </a:r>
            <a:endParaRPr>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i="1" lang="en">
                <a:solidFill>
                  <a:srgbClr val="434343"/>
                </a:solidFill>
                <a:latin typeface="Roboto"/>
                <a:ea typeface="Roboto"/>
                <a:cs typeface="Roboto"/>
                <a:sym typeface="Roboto"/>
              </a:rPr>
              <a:t>Ranking</a:t>
            </a:r>
            <a:r>
              <a:rPr lang="en">
                <a:solidFill>
                  <a:srgbClr val="434343"/>
                </a:solidFill>
                <a:latin typeface="Roboto"/>
                <a:ea typeface="Roboto"/>
                <a:cs typeface="Roboto"/>
                <a:sym typeface="Roboto"/>
              </a:rPr>
              <a:t>: For a given input, rank documents according to some metric.</a:t>
            </a:r>
            <a:endParaRPr>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i="1" lang="en">
                <a:solidFill>
                  <a:srgbClr val="434343"/>
                </a:solidFill>
                <a:latin typeface="Roboto"/>
                <a:ea typeface="Roboto"/>
                <a:cs typeface="Roboto"/>
                <a:sym typeface="Roboto"/>
              </a:rPr>
              <a:t>Association rule mining</a:t>
            </a:r>
            <a:r>
              <a:rPr lang="en">
                <a:solidFill>
                  <a:srgbClr val="434343"/>
                </a:solidFill>
                <a:latin typeface="Roboto"/>
                <a:ea typeface="Roboto"/>
                <a:cs typeface="Roboto"/>
                <a:sym typeface="Roboto"/>
              </a:rPr>
              <a:t>: Infer likely associations patterns in data.</a:t>
            </a:r>
            <a:endParaRPr>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i="1" lang="en">
                <a:solidFill>
                  <a:srgbClr val="434343"/>
                </a:solidFill>
                <a:latin typeface="Roboto"/>
                <a:ea typeface="Roboto"/>
                <a:cs typeface="Roboto"/>
                <a:sym typeface="Roboto"/>
              </a:rPr>
              <a:t>Structured output</a:t>
            </a:r>
            <a:r>
              <a:rPr lang="en">
                <a:solidFill>
                  <a:srgbClr val="434343"/>
                </a:solidFill>
                <a:latin typeface="Roboto"/>
                <a:ea typeface="Roboto"/>
                <a:cs typeface="Roboto"/>
                <a:sym typeface="Roboto"/>
              </a:rPr>
              <a:t>: </a:t>
            </a:r>
            <a:r>
              <a:rPr lang="en">
                <a:solidFill>
                  <a:srgbClr val="434343"/>
                </a:solidFill>
              </a:rPr>
              <a:t>P</a:t>
            </a:r>
            <a:r>
              <a:rPr lang="en">
                <a:solidFill>
                  <a:srgbClr val="434343"/>
                </a:solidFill>
                <a:latin typeface="Roboto"/>
                <a:ea typeface="Roboto"/>
                <a:cs typeface="Roboto"/>
                <a:sym typeface="Roboto"/>
              </a:rPr>
              <a:t>arse trees, etc.</a:t>
            </a:r>
            <a:endParaRPr>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i="1" lang="en">
                <a:solidFill>
                  <a:srgbClr val="434343"/>
                </a:solidFill>
                <a:latin typeface="Roboto"/>
                <a:ea typeface="Roboto"/>
                <a:cs typeface="Roboto"/>
                <a:sym typeface="Roboto"/>
              </a:rPr>
              <a:t>Sequence-to-sequence</a:t>
            </a:r>
            <a:r>
              <a:rPr lang="en">
                <a:solidFill>
                  <a:srgbClr val="434343"/>
                </a:solidFill>
                <a:latin typeface="Roboto"/>
                <a:ea typeface="Roboto"/>
                <a:cs typeface="Roboto"/>
                <a:sym typeface="Roboto"/>
              </a:rPr>
              <a:t>: For a given input/source text, generate output annotations or another text.</a:t>
            </a:r>
            <a:endParaRPr>
              <a:solidFill>
                <a:srgbClr val="434343"/>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4" name="Shape 2314"/>
        <p:cNvGrpSpPr/>
        <p:nvPr/>
      </p:nvGrpSpPr>
      <p:grpSpPr>
        <a:xfrm>
          <a:off x="0" y="0"/>
          <a:ext cx="0" cy="0"/>
          <a:chOff x="0" y="0"/>
          <a:chExt cx="0" cy="0"/>
        </a:xfrm>
      </p:grpSpPr>
      <p:sp>
        <p:nvSpPr>
          <p:cNvPr id="2315" name="Google Shape;2315;p1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 Cell State</a:t>
            </a:r>
            <a:endParaRPr/>
          </a:p>
        </p:txBody>
      </p:sp>
      <p:sp>
        <p:nvSpPr>
          <p:cNvPr id="2316" name="Google Shape;2316;p195"/>
          <p:cNvSpPr txBox="1"/>
          <p:nvPr>
            <p:ph idx="1" type="body"/>
          </p:nvPr>
        </p:nvSpPr>
        <p:spPr>
          <a:xfrm>
            <a:off x="311700" y="1152475"/>
            <a:ext cx="7210200" cy="250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“Conveyer belt”</a:t>
            </a:r>
            <a:endParaRPr/>
          </a:p>
          <a:p>
            <a:pPr indent="-342900" lvl="0" marL="457200" rtl="0" algn="l">
              <a:spcBef>
                <a:spcPts val="0"/>
              </a:spcBef>
              <a:spcAft>
                <a:spcPts val="0"/>
              </a:spcAft>
              <a:buSzPts val="1800"/>
              <a:buChar char="●"/>
            </a:pPr>
            <a:r>
              <a:rPr lang="en"/>
              <a:t>LSTM can “add” or “remove” information to cell state via </a:t>
            </a:r>
            <a:r>
              <a:rPr i="1" lang="en"/>
              <a:t>gates</a:t>
            </a:r>
            <a:r>
              <a:rPr lang="en"/>
              <a:t>.</a:t>
            </a:r>
            <a:endParaRPr/>
          </a:p>
        </p:txBody>
      </p:sp>
      <p:pic>
        <p:nvPicPr>
          <p:cNvPr id="2317" name="Google Shape;2317;p195"/>
          <p:cNvPicPr preferRelativeResize="0"/>
          <p:nvPr/>
        </p:nvPicPr>
        <p:blipFill>
          <a:blip r:embed="rId3">
            <a:alphaModFix/>
          </a:blip>
          <a:stretch>
            <a:fillRect/>
          </a:stretch>
        </p:blipFill>
        <p:spPr>
          <a:xfrm>
            <a:off x="0" y="1869763"/>
            <a:ext cx="9144001" cy="2824324"/>
          </a:xfrm>
          <a:prstGeom prst="rect">
            <a:avLst/>
          </a:prstGeom>
          <a:noFill/>
          <a:ln>
            <a:noFill/>
          </a:ln>
        </p:spPr>
      </p:pic>
      <p:sp>
        <p:nvSpPr>
          <p:cNvPr id="2318" name="Google Shape;2318;p195"/>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2" name="Shape 2322"/>
        <p:cNvGrpSpPr/>
        <p:nvPr/>
      </p:nvGrpSpPr>
      <p:grpSpPr>
        <a:xfrm>
          <a:off x="0" y="0"/>
          <a:ext cx="0" cy="0"/>
          <a:chOff x="0" y="0"/>
          <a:chExt cx="0" cy="0"/>
        </a:xfrm>
      </p:grpSpPr>
      <p:sp>
        <p:nvSpPr>
          <p:cNvPr id="2323" name="Google Shape;2323;p1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Gates: Optionally Let Information Through</a:t>
            </a:r>
            <a:endParaRPr/>
          </a:p>
        </p:txBody>
      </p:sp>
      <p:sp>
        <p:nvSpPr>
          <p:cNvPr id="2324" name="Google Shape;2324;p196"/>
          <p:cNvSpPr txBox="1"/>
          <p:nvPr>
            <p:ph idx="1" type="body"/>
          </p:nvPr>
        </p:nvSpPr>
        <p:spPr>
          <a:xfrm>
            <a:off x="311700" y="1152475"/>
            <a:ext cx="8520600" cy="38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Element-wise sigmoid and element-wise multiplication</a:t>
            </a:r>
            <a:endParaRPr/>
          </a:p>
          <a:p>
            <a:pPr indent="-342900" lvl="0" marL="457200" rtl="0" algn="l">
              <a:spcBef>
                <a:spcPts val="0"/>
              </a:spcBef>
              <a:spcAft>
                <a:spcPts val="0"/>
              </a:spcAft>
              <a:buSzPts val="1800"/>
              <a:buChar char="●"/>
            </a:pPr>
            <a:r>
              <a:rPr lang="en"/>
              <a:t>Differentiable: trainable</a:t>
            </a:r>
            <a:endParaRPr/>
          </a:p>
          <a:p>
            <a:pPr indent="-342900" lvl="0" marL="457200" rtl="0" algn="l">
              <a:spcBef>
                <a:spcPts val="0"/>
              </a:spcBef>
              <a:spcAft>
                <a:spcPts val="0"/>
              </a:spcAft>
              <a:buSzPts val="1800"/>
              <a:buChar char="●"/>
            </a:pPr>
            <a:r>
              <a:t/>
            </a:r>
            <a:endParaRPr/>
          </a:p>
        </p:txBody>
      </p:sp>
      <p:pic>
        <p:nvPicPr>
          <p:cNvPr id="2325" name="Google Shape;2325;p196"/>
          <p:cNvPicPr preferRelativeResize="0"/>
          <p:nvPr/>
        </p:nvPicPr>
        <p:blipFill>
          <a:blip r:embed="rId3">
            <a:alphaModFix/>
          </a:blip>
          <a:stretch>
            <a:fillRect/>
          </a:stretch>
        </p:blipFill>
        <p:spPr>
          <a:xfrm>
            <a:off x="3629025" y="1190625"/>
            <a:ext cx="1885950" cy="2305050"/>
          </a:xfrm>
          <a:prstGeom prst="rect">
            <a:avLst/>
          </a:prstGeom>
          <a:noFill/>
          <a:ln>
            <a:noFill/>
          </a:ln>
        </p:spPr>
      </p:pic>
      <p:pic>
        <p:nvPicPr>
          <p:cNvPr id="2326" name="Google Shape;2326;p196"/>
          <p:cNvPicPr preferRelativeResize="0"/>
          <p:nvPr/>
        </p:nvPicPr>
        <p:blipFill>
          <a:blip r:embed="rId4">
            <a:alphaModFix/>
          </a:blip>
          <a:stretch>
            <a:fillRect/>
          </a:stretch>
        </p:blipFill>
        <p:spPr>
          <a:xfrm>
            <a:off x="836950" y="4436275"/>
            <a:ext cx="1697775" cy="357650"/>
          </a:xfrm>
          <a:prstGeom prst="rect">
            <a:avLst/>
          </a:prstGeom>
          <a:noFill/>
          <a:ln>
            <a:noFill/>
          </a:ln>
        </p:spPr>
      </p:pic>
      <p:sp>
        <p:nvSpPr>
          <p:cNvPr id="2327" name="Google Shape;2327;p196"/>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1" name="Shape 2331"/>
        <p:cNvGrpSpPr/>
        <p:nvPr/>
      </p:nvGrpSpPr>
      <p:grpSpPr>
        <a:xfrm>
          <a:off x="0" y="0"/>
          <a:ext cx="0" cy="0"/>
          <a:chOff x="0" y="0"/>
          <a:chExt cx="0" cy="0"/>
        </a:xfrm>
      </p:grpSpPr>
      <p:sp>
        <p:nvSpPr>
          <p:cNvPr id="2332" name="Google Shape;2332;p1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Cell: Forget Gate</a:t>
            </a:r>
            <a:endParaRPr/>
          </a:p>
        </p:txBody>
      </p:sp>
      <p:sp>
        <p:nvSpPr>
          <p:cNvPr id="2333" name="Google Shape;2333;p197"/>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pic>
        <p:nvPicPr>
          <p:cNvPr id="2334" name="Google Shape;2334;p197"/>
          <p:cNvPicPr preferRelativeResize="0"/>
          <p:nvPr/>
        </p:nvPicPr>
        <p:blipFill>
          <a:blip r:embed="rId3">
            <a:alphaModFix/>
          </a:blip>
          <a:stretch>
            <a:fillRect/>
          </a:stretch>
        </p:blipFill>
        <p:spPr>
          <a:xfrm>
            <a:off x="0" y="1159588"/>
            <a:ext cx="9144001" cy="2824324"/>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8" name="Shape 2338"/>
        <p:cNvGrpSpPr/>
        <p:nvPr/>
      </p:nvGrpSpPr>
      <p:grpSpPr>
        <a:xfrm>
          <a:off x="0" y="0"/>
          <a:ext cx="0" cy="0"/>
          <a:chOff x="0" y="0"/>
          <a:chExt cx="0" cy="0"/>
        </a:xfrm>
      </p:grpSpPr>
      <p:sp>
        <p:nvSpPr>
          <p:cNvPr id="2339" name="Google Shape;2339;p1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Cell: Input Gate and Candidate State</a:t>
            </a:r>
            <a:endParaRPr/>
          </a:p>
        </p:txBody>
      </p:sp>
      <p:pic>
        <p:nvPicPr>
          <p:cNvPr id="2340" name="Google Shape;2340;p198"/>
          <p:cNvPicPr preferRelativeResize="0"/>
          <p:nvPr/>
        </p:nvPicPr>
        <p:blipFill>
          <a:blip r:embed="rId3">
            <a:alphaModFix/>
          </a:blip>
          <a:stretch>
            <a:fillRect/>
          </a:stretch>
        </p:blipFill>
        <p:spPr>
          <a:xfrm>
            <a:off x="0" y="1159588"/>
            <a:ext cx="9144001" cy="2824324"/>
          </a:xfrm>
          <a:prstGeom prst="rect">
            <a:avLst/>
          </a:prstGeom>
          <a:noFill/>
          <a:ln>
            <a:noFill/>
          </a:ln>
        </p:spPr>
      </p:pic>
      <p:sp>
        <p:nvSpPr>
          <p:cNvPr id="2341" name="Google Shape;2341;p198"/>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
        <p:nvSpPr>
          <p:cNvPr id="2342" name="Google Shape;2342;p198"/>
          <p:cNvSpPr txBox="1"/>
          <p:nvPr/>
        </p:nvSpPr>
        <p:spPr>
          <a:xfrm>
            <a:off x="4636175" y="2047875"/>
            <a:ext cx="4442100" cy="134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Roboto"/>
                <a:ea typeface="Roboto"/>
                <a:cs typeface="Roboto"/>
                <a:sym typeface="Roboto"/>
              </a:rPr>
              <a:t>?</a:t>
            </a:r>
            <a:endParaRPr sz="72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42"/>
                                        </p:tgtEl>
                                      </p:cBhvr>
                                    </p:animEffect>
                                    <p:set>
                                      <p:cBhvr>
                                        <p:cTn dur="1" fill="hold">
                                          <p:stCondLst>
                                            <p:cond delay="1000"/>
                                          </p:stCondLst>
                                        </p:cTn>
                                        <p:tgtEl>
                                          <p:spTgt spid="23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6" name="Shape 2346"/>
        <p:cNvGrpSpPr/>
        <p:nvPr/>
      </p:nvGrpSpPr>
      <p:grpSpPr>
        <a:xfrm>
          <a:off x="0" y="0"/>
          <a:ext cx="0" cy="0"/>
          <a:chOff x="0" y="0"/>
          <a:chExt cx="0" cy="0"/>
        </a:xfrm>
      </p:grpSpPr>
      <p:sp>
        <p:nvSpPr>
          <p:cNvPr id="2347" name="Google Shape;2347;p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Cell: Update the Cell State</a:t>
            </a:r>
            <a:endParaRPr/>
          </a:p>
        </p:txBody>
      </p:sp>
      <p:pic>
        <p:nvPicPr>
          <p:cNvPr id="2348" name="Google Shape;2348;p199"/>
          <p:cNvPicPr preferRelativeResize="0"/>
          <p:nvPr/>
        </p:nvPicPr>
        <p:blipFill>
          <a:blip r:embed="rId3">
            <a:alphaModFix/>
          </a:blip>
          <a:stretch>
            <a:fillRect/>
          </a:stretch>
        </p:blipFill>
        <p:spPr>
          <a:xfrm>
            <a:off x="0" y="1159588"/>
            <a:ext cx="9144001" cy="2824324"/>
          </a:xfrm>
          <a:prstGeom prst="rect">
            <a:avLst/>
          </a:prstGeom>
          <a:noFill/>
          <a:ln>
            <a:noFill/>
          </a:ln>
        </p:spPr>
      </p:pic>
      <p:sp>
        <p:nvSpPr>
          <p:cNvPr id="2349" name="Google Shape;2349;p199"/>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
        <p:nvSpPr>
          <p:cNvPr id="2350" name="Google Shape;2350;p199"/>
          <p:cNvSpPr txBox="1"/>
          <p:nvPr/>
        </p:nvSpPr>
        <p:spPr>
          <a:xfrm>
            <a:off x="4636175" y="2047875"/>
            <a:ext cx="4442100" cy="134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Roboto"/>
                <a:ea typeface="Roboto"/>
                <a:cs typeface="Roboto"/>
                <a:sym typeface="Roboto"/>
              </a:rPr>
              <a:t>?</a:t>
            </a:r>
            <a:endParaRPr sz="72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50"/>
                                        </p:tgtEl>
                                      </p:cBhvr>
                                    </p:animEffect>
                                    <p:set>
                                      <p:cBhvr>
                                        <p:cTn dur="1" fill="hold">
                                          <p:stCondLst>
                                            <p:cond delay="1000"/>
                                          </p:stCondLst>
                                        </p:cTn>
                                        <p:tgtEl>
                                          <p:spTgt spid="23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4" name="Shape 2354"/>
        <p:cNvGrpSpPr/>
        <p:nvPr/>
      </p:nvGrpSpPr>
      <p:grpSpPr>
        <a:xfrm>
          <a:off x="0" y="0"/>
          <a:ext cx="0" cy="0"/>
          <a:chOff x="0" y="0"/>
          <a:chExt cx="0" cy="0"/>
        </a:xfrm>
      </p:grpSpPr>
      <p:sp>
        <p:nvSpPr>
          <p:cNvPr id="2355" name="Google Shape;2355;p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Cell: Output Gate</a:t>
            </a:r>
            <a:endParaRPr/>
          </a:p>
        </p:txBody>
      </p:sp>
      <p:sp>
        <p:nvSpPr>
          <p:cNvPr id="2356" name="Google Shape;2356;p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Output filtered version of cell state</a:t>
            </a:r>
            <a:endParaRPr/>
          </a:p>
          <a:p>
            <a:pPr indent="-342900" lvl="0" marL="457200" rtl="0" algn="l">
              <a:spcBef>
                <a:spcPts val="0"/>
              </a:spcBef>
              <a:spcAft>
                <a:spcPts val="0"/>
              </a:spcAft>
              <a:buSzPts val="1800"/>
              <a:buChar char="●"/>
            </a:pPr>
            <a:r>
              <a:t/>
            </a:r>
            <a:endParaRPr/>
          </a:p>
        </p:txBody>
      </p:sp>
      <p:pic>
        <p:nvPicPr>
          <p:cNvPr id="2357" name="Google Shape;2357;p200"/>
          <p:cNvPicPr preferRelativeResize="0"/>
          <p:nvPr/>
        </p:nvPicPr>
        <p:blipFill>
          <a:blip r:embed="rId3">
            <a:alphaModFix/>
          </a:blip>
          <a:stretch>
            <a:fillRect/>
          </a:stretch>
        </p:blipFill>
        <p:spPr>
          <a:xfrm>
            <a:off x="0" y="1159588"/>
            <a:ext cx="9144001" cy="2824324"/>
          </a:xfrm>
          <a:prstGeom prst="rect">
            <a:avLst/>
          </a:prstGeom>
          <a:noFill/>
          <a:ln>
            <a:noFill/>
          </a:ln>
        </p:spPr>
      </p:pic>
      <p:sp>
        <p:nvSpPr>
          <p:cNvPr id="2358" name="Google Shape;2358;p200"/>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pic>
        <p:nvPicPr>
          <p:cNvPr id="2359" name="Google Shape;2359;p200"/>
          <p:cNvPicPr preferRelativeResize="0"/>
          <p:nvPr/>
        </p:nvPicPr>
        <p:blipFill>
          <a:blip r:embed="rId4">
            <a:alphaModFix/>
          </a:blip>
          <a:stretch>
            <a:fillRect/>
          </a:stretch>
        </p:blipFill>
        <p:spPr>
          <a:xfrm>
            <a:off x="858925" y="4564300"/>
            <a:ext cx="2235775" cy="321600"/>
          </a:xfrm>
          <a:prstGeom prst="rect">
            <a:avLst/>
          </a:prstGeom>
          <a:noFill/>
          <a:ln>
            <a:noFill/>
          </a:ln>
        </p:spPr>
      </p:pic>
      <p:sp>
        <p:nvSpPr>
          <p:cNvPr id="2360" name="Google Shape;2360;p200"/>
          <p:cNvSpPr txBox="1"/>
          <p:nvPr/>
        </p:nvSpPr>
        <p:spPr>
          <a:xfrm>
            <a:off x="4636175" y="2047875"/>
            <a:ext cx="4442100" cy="134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Roboto"/>
                <a:ea typeface="Roboto"/>
                <a:cs typeface="Roboto"/>
                <a:sym typeface="Roboto"/>
              </a:rPr>
              <a:t>?</a:t>
            </a:r>
            <a:endParaRPr sz="7200">
              <a:latin typeface="Roboto"/>
              <a:ea typeface="Roboto"/>
              <a:cs typeface="Roboto"/>
              <a:sym typeface="Roboto"/>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4" name="Shape 2364"/>
        <p:cNvGrpSpPr/>
        <p:nvPr/>
      </p:nvGrpSpPr>
      <p:grpSpPr>
        <a:xfrm>
          <a:off x="0" y="0"/>
          <a:ext cx="0" cy="0"/>
          <a:chOff x="0" y="0"/>
          <a:chExt cx="0" cy="0"/>
        </a:xfrm>
      </p:grpSpPr>
      <p:sp>
        <p:nvSpPr>
          <p:cNvPr id="2365" name="Google Shape;2365;p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Cell: Take Away</a:t>
            </a:r>
            <a:endParaRPr/>
          </a:p>
        </p:txBody>
      </p:sp>
      <p:sp>
        <p:nvSpPr>
          <p:cNvPr id="2366" name="Google Shape;2366;p201"/>
          <p:cNvSpPr txBox="1"/>
          <p:nvPr/>
        </p:nvSpPr>
        <p:spPr>
          <a:xfrm>
            <a:off x="7611300" y="4553125"/>
            <a:ext cx="1435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Taken from [3].</a:t>
            </a:r>
            <a:endParaRPr i="1"/>
          </a:p>
        </p:txBody>
      </p:sp>
      <p:sp>
        <p:nvSpPr>
          <p:cNvPr id="2367" name="Google Shape;2367;p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666666"/>
                </a:solidFill>
                <a:latin typeface="Arial"/>
                <a:ea typeface="Arial"/>
                <a:cs typeface="Arial"/>
                <a:sym typeface="Arial"/>
              </a:rPr>
              <a:t>LSTM cells propagate state on a ‘</a:t>
            </a:r>
            <a:r>
              <a:rPr b="1" lang="en">
                <a:solidFill>
                  <a:srgbClr val="1155CC"/>
                </a:solidFill>
                <a:latin typeface="Arial"/>
                <a:ea typeface="Arial"/>
                <a:cs typeface="Arial"/>
                <a:sym typeface="Arial"/>
              </a:rPr>
              <a:t>conveyor belt</a:t>
            </a:r>
            <a:r>
              <a:rPr lang="en">
                <a:solidFill>
                  <a:srgbClr val="666666"/>
                </a:solidFill>
                <a:latin typeface="Arial"/>
                <a:ea typeface="Arial"/>
                <a:cs typeface="Arial"/>
                <a:sym typeface="Arial"/>
              </a:rPr>
              <a:t>.’</a:t>
            </a:r>
            <a:endParaRPr>
              <a:solidFill>
                <a:srgbClr val="666666"/>
              </a:solidFill>
              <a:latin typeface="Arial"/>
              <a:ea typeface="Arial"/>
              <a:cs typeface="Arial"/>
              <a:sym typeface="Arial"/>
            </a:endParaRPr>
          </a:p>
          <a:p>
            <a:pPr indent="0" lvl="0" marL="0" rtl="0" algn="l">
              <a:lnSpc>
                <a:spcPct val="150000"/>
              </a:lnSpc>
              <a:spcBef>
                <a:spcPts val="1600"/>
              </a:spcBef>
              <a:spcAft>
                <a:spcPts val="0"/>
              </a:spcAft>
              <a:buNone/>
            </a:pPr>
            <a:r>
              <a:rPr lang="en">
                <a:solidFill>
                  <a:srgbClr val="666666"/>
                </a:solidFill>
                <a:latin typeface="Arial"/>
                <a:ea typeface="Arial"/>
                <a:cs typeface="Arial"/>
                <a:sym typeface="Arial"/>
              </a:rPr>
              <a:t>LSTM cells contain a series of </a:t>
            </a:r>
            <a:r>
              <a:rPr b="1" lang="en">
                <a:solidFill>
                  <a:srgbClr val="B45F06"/>
                </a:solidFill>
                <a:latin typeface="Arial"/>
                <a:ea typeface="Arial"/>
                <a:cs typeface="Arial"/>
                <a:sym typeface="Arial"/>
              </a:rPr>
              <a:t>gates</a:t>
            </a:r>
            <a:r>
              <a:rPr lang="en">
                <a:solidFill>
                  <a:srgbClr val="666666"/>
                </a:solidFill>
                <a:latin typeface="Arial"/>
                <a:ea typeface="Arial"/>
                <a:cs typeface="Arial"/>
                <a:sym typeface="Arial"/>
              </a:rPr>
              <a:t> that alter state at each time step.</a:t>
            </a:r>
            <a:endParaRPr>
              <a:solidFill>
                <a:srgbClr val="666666"/>
              </a:solidFill>
              <a:latin typeface="Arial"/>
              <a:ea typeface="Arial"/>
              <a:cs typeface="Arial"/>
              <a:sym typeface="Arial"/>
            </a:endParaRPr>
          </a:p>
          <a:p>
            <a:pPr indent="0" lvl="0" marL="0" rtl="0" algn="l">
              <a:lnSpc>
                <a:spcPct val="150000"/>
              </a:lnSpc>
              <a:spcBef>
                <a:spcPts val="1600"/>
              </a:spcBef>
              <a:spcAft>
                <a:spcPts val="0"/>
              </a:spcAft>
              <a:buNone/>
            </a:pPr>
            <a:r>
              <a:rPr lang="en">
                <a:solidFill>
                  <a:srgbClr val="666666"/>
                </a:solidFill>
                <a:latin typeface="Arial"/>
                <a:ea typeface="Arial"/>
                <a:cs typeface="Arial"/>
                <a:sym typeface="Arial"/>
              </a:rPr>
              <a:t>Some gates </a:t>
            </a:r>
            <a:r>
              <a:rPr b="1" lang="en">
                <a:solidFill>
                  <a:srgbClr val="38761D"/>
                </a:solidFill>
                <a:latin typeface="Arial"/>
                <a:ea typeface="Arial"/>
                <a:cs typeface="Arial"/>
                <a:sym typeface="Arial"/>
              </a:rPr>
              <a:t>add</a:t>
            </a:r>
            <a:r>
              <a:rPr lang="en">
                <a:solidFill>
                  <a:srgbClr val="666666"/>
                </a:solidFill>
                <a:latin typeface="Arial"/>
                <a:ea typeface="Arial"/>
                <a:cs typeface="Arial"/>
                <a:sym typeface="Arial"/>
              </a:rPr>
              <a:t> to the state while other gates </a:t>
            </a:r>
            <a:r>
              <a:rPr b="1" lang="en">
                <a:solidFill>
                  <a:srgbClr val="990000"/>
                </a:solidFill>
                <a:latin typeface="Arial"/>
                <a:ea typeface="Arial"/>
                <a:cs typeface="Arial"/>
                <a:sym typeface="Arial"/>
              </a:rPr>
              <a:t>forget</a:t>
            </a:r>
            <a:r>
              <a:rPr lang="en">
                <a:solidFill>
                  <a:srgbClr val="666666"/>
                </a:solidFill>
                <a:latin typeface="Arial"/>
                <a:ea typeface="Arial"/>
                <a:cs typeface="Arial"/>
                <a:sym typeface="Arial"/>
              </a:rPr>
              <a:t>.</a:t>
            </a:r>
            <a:endParaRPr>
              <a:solidFill>
                <a:srgbClr val="666666"/>
              </a:solidFill>
              <a:latin typeface="Arial"/>
              <a:ea typeface="Arial"/>
              <a:cs typeface="Arial"/>
              <a:sym typeface="Arial"/>
            </a:endParaRPr>
          </a:p>
          <a:p>
            <a:pPr indent="0" lvl="0" marL="0" rtl="0" algn="l">
              <a:lnSpc>
                <a:spcPct val="150000"/>
              </a:lnSpc>
              <a:spcBef>
                <a:spcPts val="1600"/>
              </a:spcBef>
              <a:spcAft>
                <a:spcPts val="0"/>
              </a:spcAft>
              <a:buNone/>
            </a:pPr>
            <a:r>
              <a:rPr lang="en">
                <a:solidFill>
                  <a:srgbClr val="666666"/>
                </a:solidFill>
                <a:latin typeface="Arial"/>
                <a:ea typeface="Arial"/>
                <a:cs typeface="Arial"/>
                <a:sym typeface="Arial"/>
              </a:rPr>
              <a:t>LSTM cells can propagate information over many time steps.</a:t>
            </a:r>
            <a:endParaRPr>
              <a:solidFill>
                <a:srgbClr val="666666"/>
              </a:solidFill>
              <a:latin typeface="Arial"/>
              <a:ea typeface="Arial"/>
              <a:cs typeface="Arial"/>
              <a:sym typeface="Arial"/>
            </a:endParaRPr>
          </a:p>
          <a:p>
            <a:pPr indent="0" lvl="0" marL="0" rtl="0" algn="l">
              <a:lnSpc>
                <a:spcPct val="150000"/>
              </a:lnSpc>
              <a:spcBef>
                <a:spcPts val="1600"/>
              </a:spcBef>
              <a:spcAft>
                <a:spcPts val="1600"/>
              </a:spcAft>
              <a:buNone/>
            </a:pPr>
            <a:r>
              <a:rPr lang="en">
                <a:solidFill>
                  <a:srgbClr val="666666"/>
                </a:solidFill>
                <a:latin typeface="Arial"/>
                <a:ea typeface="Arial"/>
                <a:cs typeface="Arial"/>
                <a:sym typeface="Arial"/>
              </a:rPr>
              <a:t>They can also erase state quickly.</a:t>
            </a:r>
            <a:endParaRPr>
              <a:solidFill>
                <a:srgbClr val="666666"/>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1" name="Shape 2371"/>
        <p:cNvGrpSpPr/>
        <p:nvPr/>
      </p:nvGrpSpPr>
      <p:grpSpPr>
        <a:xfrm>
          <a:off x="0" y="0"/>
          <a:ext cx="0" cy="0"/>
          <a:chOff x="0" y="0"/>
          <a:chExt cx="0" cy="0"/>
        </a:xfrm>
      </p:grpSpPr>
      <p:sp>
        <p:nvSpPr>
          <p:cNvPr id="2372" name="Google Shape;2372;p2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Empirical results	</a:t>
            </a:r>
            <a:endParaRPr/>
          </a:p>
        </p:txBody>
      </p:sp>
      <p:sp>
        <p:nvSpPr>
          <p:cNvPr id="2373" name="Google Shape;2373;p20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LSTM is probably the most popular, but:</a:t>
            </a:r>
            <a:endParaRPr/>
          </a:p>
          <a:p>
            <a:pPr indent="-342900" lvl="0" marL="457200" rtl="0" algn="l">
              <a:lnSpc>
                <a:spcPct val="150000"/>
              </a:lnSpc>
              <a:spcBef>
                <a:spcPts val="0"/>
              </a:spcBef>
              <a:spcAft>
                <a:spcPts val="0"/>
              </a:spcAft>
              <a:buSzPts val="1800"/>
              <a:buChar char="●"/>
            </a:pPr>
            <a:r>
              <a:rPr lang="en"/>
              <a:t>People use different variations of LSTM, gated recurrent units (GRU), etc.</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Google Shape;2378;p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Cells </a:t>
            </a:r>
            <a:r>
              <a:rPr lang="en"/>
              <a:t>In</a:t>
            </a:r>
            <a:r>
              <a:rPr lang="en"/>
              <a:t> TensorFlow</a:t>
            </a:r>
            <a:endParaRPr/>
          </a:p>
        </p:txBody>
      </p:sp>
      <p:sp>
        <p:nvSpPr>
          <p:cNvPr id="2379" name="Google Shape;2379;p20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1600"/>
              </a:spcAft>
              <a:buNone/>
            </a:pPr>
            <a:r>
              <a:rPr lang="en" sz="2400" u="sng">
                <a:solidFill>
                  <a:schemeClr val="hlink"/>
                </a:solidFill>
                <a:hlinkClick r:id="rId3"/>
              </a:rPr>
              <a:t>https://www.tensorflow.org/tutorials/recurrent</a:t>
            </a:r>
            <a:r>
              <a:rPr lang="en" sz="2400"/>
              <a:t> </a:t>
            </a:r>
            <a:endParaRPr sz="2400"/>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3" name="Shape 2383"/>
        <p:cNvGrpSpPr/>
        <p:nvPr/>
      </p:nvGrpSpPr>
      <p:grpSpPr>
        <a:xfrm>
          <a:off x="0" y="0"/>
          <a:ext cx="0" cy="0"/>
          <a:chOff x="0" y="0"/>
          <a:chExt cx="0" cy="0"/>
        </a:xfrm>
      </p:grpSpPr>
      <p:sp>
        <p:nvSpPr>
          <p:cNvPr id="2384" name="Google Shape;2384;p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a:t>
            </a:r>
            <a:endParaRPr/>
          </a:p>
          <a:p>
            <a:pPr indent="0" lvl="0" marL="0" rtl="0" algn="l">
              <a:spcBef>
                <a:spcPts val="0"/>
              </a:spcBef>
              <a:spcAft>
                <a:spcPts val="0"/>
              </a:spcAft>
              <a:buNone/>
            </a:pPr>
            <a:r>
              <a:t/>
            </a:r>
            <a:endParaRPr/>
          </a:p>
        </p:txBody>
      </p:sp>
      <p:sp>
        <p:nvSpPr>
          <p:cNvPr id="2385" name="Google Shape;2385;p204"/>
          <p:cNvSpPr txBox="1"/>
          <p:nvPr/>
        </p:nvSpPr>
        <p:spPr>
          <a:xfrm>
            <a:off x="0" y="4815000"/>
            <a:ext cx="60744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http://deeplearning.stanford.edu/wiki/images/6/6c/Convolution_schematic.gif</a:t>
            </a:r>
            <a:endParaRPr sz="800"/>
          </a:p>
        </p:txBody>
      </p:sp>
      <p:pic>
        <p:nvPicPr>
          <p:cNvPr id="2386" name="Google Shape;2386;p204"/>
          <p:cNvPicPr preferRelativeResize="0"/>
          <p:nvPr/>
        </p:nvPicPr>
        <p:blipFill>
          <a:blip r:embed="rId4">
            <a:alphaModFix/>
          </a:blip>
          <a:stretch>
            <a:fillRect/>
          </a:stretch>
        </p:blipFill>
        <p:spPr>
          <a:xfrm>
            <a:off x="1711050" y="1109500"/>
            <a:ext cx="4783963" cy="3492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82" name="Google Shape;282;p34"/>
          <p:cNvGraphicFramePr/>
          <p:nvPr/>
        </p:nvGraphicFramePr>
        <p:xfrm>
          <a:off x="950950" y="657150"/>
          <a:ext cx="3000000" cy="3000000"/>
        </p:xfrm>
        <a:graphic>
          <a:graphicData uri="http://schemas.openxmlformats.org/drawingml/2006/table">
            <a:tbl>
              <a:tblPr>
                <a:noFill/>
                <a:tableStyleId>{C750AE8A-C81E-49DA-A44B-3B298AF993AA}</a:tableStyleId>
              </a:tblPr>
              <a:tblGrid>
                <a:gridCol w="3615050"/>
              </a:tblGrid>
              <a:tr h="599950">
                <a:tc>
                  <a:txBody>
                    <a:bodyPr/>
                    <a:lstStyle/>
                    <a:p>
                      <a:pPr indent="0" lvl="0" marL="0" rtl="0" algn="l">
                        <a:spcBef>
                          <a:spcPts val="0"/>
                        </a:spcBef>
                        <a:spcAft>
                          <a:spcPts val="0"/>
                        </a:spcAft>
                        <a:buNone/>
                      </a:pPr>
                      <a:r>
                        <a:rPr lang="en" sz="1800">
                          <a:solidFill>
                            <a:schemeClr val="lt1"/>
                          </a:solidFill>
                        </a:rPr>
                        <a:t>Formulate a problem statement</a:t>
                      </a:r>
                      <a:endParaRPr sz="1800">
                        <a:solidFill>
                          <a:schemeClr val="lt1"/>
                        </a:solidFill>
                      </a:endParaRPr>
                    </a:p>
                  </a:txBody>
                  <a:tcPr marT="91425" marB="91425"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r>
              <a:tr h="599950">
                <a:tc>
                  <a:txBody>
                    <a:bodyPr/>
                    <a:lstStyle/>
                    <a:p>
                      <a:pPr indent="0" lvl="0" marL="0" rtl="0" algn="l">
                        <a:spcBef>
                          <a:spcPts val="0"/>
                        </a:spcBef>
                        <a:spcAft>
                          <a:spcPts val="0"/>
                        </a:spcAft>
                        <a:buNone/>
                      </a:pPr>
                      <a:r>
                        <a:rPr lang="en" sz="1800">
                          <a:solidFill>
                            <a:schemeClr val="lt1"/>
                          </a:solidFill>
                        </a:rPr>
                        <a:t>Collect the data</a:t>
                      </a:r>
                      <a:endParaRPr sz="1800">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r>
              <a:tr h="599950">
                <a:tc>
                  <a:txBody>
                    <a:bodyPr/>
                    <a:lstStyle/>
                    <a:p>
                      <a:pPr indent="0" lvl="0" marL="0" rtl="0" algn="l">
                        <a:spcBef>
                          <a:spcPts val="0"/>
                        </a:spcBef>
                        <a:spcAft>
                          <a:spcPts val="0"/>
                        </a:spcAft>
                        <a:buNone/>
                      </a:pPr>
                      <a:r>
                        <a:rPr lang="en" sz="1800">
                          <a:solidFill>
                            <a:schemeClr val="lt1"/>
                          </a:solidFill>
                        </a:rPr>
                        <a:t>Get 'golden' or 'silver' answers</a:t>
                      </a:r>
                      <a:endParaRPr sz="1800">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r>
              <a:tr h="599950">
                <a:tc>
                  <a:txBody>
                    <a:bodyPr/>
                    <a:lstStyle/>
                    <a:p>
                      <a:pPr indent="0" lvl="0" marL="0" rtl="0" algn="l">
                        <a:spcBef>
                          <a:spcPts val="0"/>
                        </a:spcBef>
                        <a:spcAft>
                          <a:spcPts val="0"/>
                        </a:spcAft>
                        <a:buNone/>
                      </a:pPr>
                      <a:r>
                        <a:rPr lang="en" sz="1800">
                          <a:solidFill>
                            <a:schemeClr val="lt1"/>
                          </a:solidFill>
                        </a:rPr>
                        <a:t>Search for prior resources</a:t>
                      </a:r>
                      <a:endParaRPr sz="1800">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r>
              <a:tr h="599950">
                <a:tc>
                  <a:txBody>
                    <a:bodyPr/>
                    <a:lstStyle/>
                    <a:p>
                      <a:pPr indent="0" lvl="0" marL="0" rtl="0" algn="l">
                        <a:spcBef>
                          <a:spcPts val="0"/>
                        </a:spcBef>
                        <a:spcAft>
                          <a:spcPts val="0"/>
                        </a:spcAft>
                        <a:buNone/>
                      </a:pPr>
                      <a:r>
                        <a:rPr lang="en" sz="1800">
                          <a:solidFill>
                            <a:schemeClr val="lt1"/>
                          </a:solidFill>
                        </a:rPr>
                        <a:t>Train the model</a:t>
                      </a:r>
                      <a:endParaRPr sz="1800">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r>
              <a:tr h="599950">
                <a:tc>
                  <a:txBody>
                    <a:bodyPr/>
                    <a:lstStyle/>
                    <a:p>
                      <a:pPr indent="0" lvl="0" marL="0" rtl="0" algn="l">
                        <a:spcBef>
                          <a:spcPts val="0"/>
                        </a:spcBef>
                        <a:spcAft>
                          <a:spcPts val="0"/>
                        </a:spcAft>
                        <a:buNone/>
                      </a:pPr>
                      <a:r>
                        <a:rPr lang="en" sz="1800">
                          <a:solidFill>
                            <a:schemeClr val="lt1"/>
                          </a:solidFill>
                        </a:rPr>
                        <a:t>Evaluate the quality</a:t>
                      </a:r>
                      <a:endParaRPr sz="1800">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r>
              <a:tr h="599950">
                <a:tc>
                  <a:txBody>
                    <a:bodyPr/>
                    <a:lstStyle/>
                    <a:p>
                      <a:pPr indent="0" lvl="0" marL="0" rtl="0" algn="l">
                        <a:spcBef>
                          <a:spcPts val="0"/>
                        </a:spcBef>
                        <a:spcAft>
                          <a:spcPts val="0"/>
                        </a:spcAft>
                        <a:buNone/>
                      </a:pPr>
                      <a:r>
                        <a:rPr lang="en" sz="1800">
                          <a:solidFill>
                            <a:schemeClr val="lt1"/>
                          </a:solidFill>
                        </a:rPr>
                        <a:t>Iterate</a:t>
                      </a:r>
                      <a:endParaRPr sz="1800">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r>
            </a:tbl>
          </a:graphicData>
        </a:graphic>
      </p:graphicFrame>
      <p:sp>
        <p:nvSpPr>
          <p:cNvPr id="283" name="Google Shape;283;p34"/>
          <p:cNvSpPr txBox="1"/>
          <p:nvPr>
            <p:ph type="title"/>
          </p:nvPr>
        </p:nvSpPr>
        <p:spPr>
          <a:xfrm>
            <a:off x="333300" y="65900"/>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Typical NLP Solution Flow</a:t>
            </a:r>
            <a:endParaRPr/>
          </a:p>
          <a:p>
            <a:pPr indent="0" lvl="0" marL="0" rtl="0" algn="l">
              <a:spcBef>
                <a:spcPts val="0"/>
              </a:spcBef>
              <a:spcAft>
                <a:spcPts val="0"/>
              </a:spcAft>
              <a:buNone/>
            </a:pPr>
            <a:r>
              <a:t/>
            </a:r>
            <a:endParaRPr/>
          </a:p>
        </p:txBody>
      </p:sp>
      <p:sp>
        <p:nvSpPr>
          <p:cNvPr id="284" name="Google Shape;284;p34"/>
          <p:cNvSpPr txBox="1"/>
          <p:nvPr/>
        </p:nvSpPr>
        <p:spPr>
          <a:xfrm>
            <a:off x="4902400" y="149000"/>
            <a:ext cx="37251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767676"/>
                </a:solidFill>
              </a:rPr>
              <a:t>Example:</a:t>
            </a:r>
            <a:r>
              <a:rPr lang="en" sz="1800">
                <a:solidFill>
                  <a:srgbClr val="767676"/>
                </a:solidFill>
              </a:rPr>
              <a:t> Machine Translation</a:t>
            </a:r>
            <a:endParaRPr sz="1800">
              <a:solidFill>
                <a:srgbClr val="767676"/>
              </a:solidFill>
            </a:endParaRPr>
          </a:p>
        </p:txBody>
      </p:sp>
      <p:sp>
        <p:nvSpPr>
          <p:cNvPr id="285" name="Google Shape;285;p34"/>
          <p:cNvSpPr txBox="1"/>
          <p:nvPr/>
        </p:nvSpPr>
        <p:spPr>
          <a:xfrm>
            <a:off x="4902400" y="741613"/>
            <a:ext cx="37251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767676"/>
                </a:solidFill>
              </a:rPr>
              <a:t>sequence-to-sequence generation</a:t>
            </a:r>
            <a:endParaRPr b="1" sz="1800">
              <a:solidFill>
                <a:srgbClr val="767676"/>
              </a:solidFill>
            </a:endParaRPr>
          </a:p>
        </p:txBody>
      </p:sp>
      <p:sp>
        <p:nvSpPr>
          <p:cNvPr id="286" name="Google Shape;286;p34"/>
          <p:cNvSpPr txBox="1"/>
          <p:nvPr/>
        </p:nvSpPr>
        <p:spPr>
          <a:xfrm>
            <a:off x="4899250" y="1318575"/>
            <a:ext cx="39453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767676"/>
                </a:solidFill>
              </a:rPr>
              <a:t>within-language texts, aligned text pairs</a:t>
            </a:r>
            <a:endParaRPr sz="1600">
              <a:solidFill>
                <a:srgbClr val="767676"/>
              </a:solidFill>
            </a:endParaRPr>
          </a:p>
          <a:p>
            <a:pPr indent="0" lvl="0" marL="0" rtl="0" algn="l">
              <a:spcBef>
                <a:spcPts val="0"/>
              </a:spcBef>
              <a:spcAft>
                <a:spcPts val="0"/>
              </a:spcAft>
              <a:buNone/>
            </a:pPr>
            <a:r>
              <a:t/>
            </a:r>
            <a:endParaRPr sz="1600">
              <a:solidFill>
                <a:srgbClr val="767676"/>
              </a:solidFill>
            </a:endParaRPr>
          </a:p>
        </p:txBody>
      </p:sp>
      <p:sp>
        <p:nvSpPr>
          <p:cNvPr id="287" name="Google Shape;287;p34"/>
          <p:cNvSpPr txBox="1"/>
          <p:nvPr/>
        </p:nvSpPr>
        <p:spPr>
          <a:xfrm>
            <a:off x="4902400" y="1788800"/>
            <a:ext cx="43833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767676"/>
                </a:solidFill>
              </a:rPr>
              <a:t>golden: </a:t>
            </a:r>
            <a:r>
              <a:rPr lang="en" sz="1600">
                <a:solidFill>
                  <a:srgbClr val="767676"/>
                </a:solidFill>
              </a:rPr>
              <a:t>human-rated or generated,</a:t>
            </a:r>
            <a:endParaRPr sz="1600">
              <a:solidFill>
                <a:srgbClr val="767676"/>
              </a:solidFill>
            </a:endParaRPr>
          </a:p>
          <a:p>
            <a:pPr indent="0" lvl="0" marL="0" rtl="0" algn="l">
              <a:spcBef>
                <a:spcPts val="0"/>
              </a:spcBef>
              <a:spcAft>
                <a:spcPts val="0"/>
              </a:spcAft>
              <a:buNone/>
            </a:pPr>
            <a:r>
              <a:rPr b="1" lang="en" sz="1600">
                <a:solidFill>
                  <a:srgbClr val="767676"/>
                </a:solidFill>
              </a:rPr>
              <a:t>silver: </a:t>
            </a:r>
            <a:r>
              <a:rPr lang="en" sz="1600">
                <a:solidFill>
                  <a:srgbClr val="767676"/>
                </a:solidFill>
              </a:rPr>
              <a:t>automatically aligned from Wikipedia</a:t>
            </a:r>
            <a:endParaRPr sz="1600">
              <a:solidFill>
                <a:srgbClr val="767676"/>
              </a:solidFill>
            </a:endParaRPr>
          </a:p>
          <a:p>
            <a:pPr indent="0" lvl="0" marL="0" rtl="0" algn="l">
              <a:spcBef>
                <a:spcPts val="0"/>
              </a:spcBef>
              <a:spcAft>
                <a:spcPts val="0"/>
              </a:spcAft>
              <a:buNone/>
            </a:pPr>
            <a:r>
              <a:t/>
            </a:r>
            <a:endParaRPr sz="1600">
              <a:solidFill>
                <a:srgbClr val="767676"/>
              </a:solidFill>
            </a:endParaRPr>
          </a:p>
        </p:txBody>
      </p:sp>
      <p:sp>
        <p:nvSpPr>
          <p:cNvPr id="288" name="Google Shape;288;p34"/>
          <p:cNvSpPr txBox="1"/>
          <p:nvPr/>
        </p:nvSpPr>
        <p:spPr>
          <a:xfrm>
            <a:off x="4895975" y="2428925"/>
            <a:ext cx="43833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767676"/>
                </a:solidFill>
              </a:rPr>
              <a:t>pre-trained text representations,</a:t>
            </a:r>
            <a:endParaRPr sz="1600">
              <a:solidFill>
                <a:srgbClr val="767676"/>
              </a:solidFill>
            </a:endParaRPr>
          </a:p>
          <a:p>
            <a:pPr indent="0" lvl="0" marL="0" rtl="0" algn="l">
              <a:spcBef>
                <a:spcPts val="0"/>
              </a:spcBef>
              <a:spcAft>
                <a:spcPts val="0"/>
              </a:spcAft>
              <a:buNone/>
            </a:pPr>
            <a:r>
              <a:rPr lang="en" sz="1600">
                <a:solidFill>
                  <a:srgbClr val="767676"/>
                </a:solidFill>
              </a:rPr>
              <a:t>ready tools for text annotation</a:t>
            </a:r>
            <a:endParaRPr sz="1600">
              <a:solidFill>
                <a:srgbClr val="767676"/>
              </a:solidFill>
            </a:endParaRPr>
          </a:p>
          <a:p>
            <a:pPr indent="0" lvl="0" marL="0" rtl="0" algn="l">
              <a:spcBef>
                <a:spcPts val="0"/>
              </a:spcBef>
              <a:spcAft>
                <a:spcPts val="0"/>
              </a:spcAft>
              <a:buNone/>
            </a:pPr>
            <a:r>
              <a:t/>
            </a:r>
            <a:endParaRPr sz="1600">
              <a:solidFill>
                <a:srgbClr val="767676"/>
              </a:solidFill>
            </a:endParaRPr>
          </a:p>
        </p:txBody>
      </p:sp>
      <p:sp>
        <p:nvSpPr>
          <p:cNvPr id="289" name="Google Shape;289;p34"/>
          <p:cNvSpPr txBox="1"/>
          <p:nvPr/>
        </p:nvSpPr>
        <p:spPr>
          <a:xfrm>
            <a:off x="4899250" y="3154563"/>
            <a:ext cx="39453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767676"/>
                </a:solidFill>
              </a:rPr>
              <a:t>(many options)</a:t>
            </a:r>
            <a:endParaRPr sz="1600">
              <a:solidFill>
                <a:srgbClr val="767676"/>
              </a:solidFill>
            </a:endParaRPr>
          </a:p>
          <a:p>
            <a:pPr indent="0" lvl="0" marL="0" rtl="0" algn="l">
              <a:spcBef>
                <a:spcPts val="0"/>
              </a:spcBef>
              <a:spcAft>
                <a:spcPts val="0"/>
              </a:spcAft>
              <a:buNone/>
            </a:pPr>
            <a:r>
              <a:t/>
            </a:r>
            <a:endParaRPr sz="1600">
              <a:solidFill>
                <a:srgbClr val="767676"/>
              </a:solidFill>
            </a:endParaRPr>
          </a:p>
        </p:txBody>
      </p:sp>
      <p:sp>
        <p:nvSpPr>
          <p:cNvPr id="290" name="Google Shape;290;p34"/>
          <p:cNvSpPr txBox="1"/>
          <p:nvPr/>
        </p:nvSpPr>
        <p:spPr>
          <a:xfrm>
            <a:off x="4902400" y="3716263"/>
            <a:ext cx="39453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767676"/>
                </a:solidFill>
              </a:rPr>
              <a:t>accuracy, readability, ...</a:t>
            </a:r>
            <a:endParaRPr sz="1600">
              <a:solidFill>
                <a:srgbClr val="767676"/>
              </a:solidFill>
            </a:endParaRPr>
          </a:p>
          <a:p>
            <a:pPr indent="0" lvl="0" marL="0" rtl="0" algn="l">
              <a:spcBef>
                <a:spcPts val="0"/>
              </a:spcBef>
              <a:spcAft>
                <a:spcPts val="0"/>
              </a:spcAft>
              <a:buNone/>
            </a:pPr>
            <a:r>
              <a:t/>
            </a:r>
            <a:endParaRPr sz="1600">
              <a:solidFill>
                <a:srgbClr val="767676"/>
              </a:solidFill>
            </a:endParaRPr>
          </a:p>
        </p:txBody>
      </p:sp>
      <p:sp>
        <p:nvSpPr>
          <p:cNvPr id="291" name="Google Shape;291;p34"/>
          <p:cNvSpPr txBox="1"/>
          <p:nvPr/>
        </p:nvSpPr>
        <p:spPr>
          <a:xfrm>
            <a:off x="4893000" y="4235200"/>
            <a:ext cx="39876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767676"/>
                </a:solidFill>
              </a:rPr>
              <a:t>find better representations, more features, better data, etc.</a:t>
            </a:r>
            <a:endParaRPr sz="1600">
              <a:solidFill>
                <a:srgbClr val="767676"/>
              </a:solidFill>
            </a:endParaRPr>
          </a:p>
        </p:txBody>
      </p:sp>
      <p:graphicFrame>
        <p:nvGraphicFramePr>
          <p:cNvPr id="292" name="Google Shape;292;p34"/>
          <p:cNvGraphicFramePr/>
          <p:nvPr/>
        </p:nvGraphicFramePr>
        <p:xfrm>
          <a:off x="560225" y="666750"/>
          <a:ext cx="3000000" cy="3000000"/>
        </p:xfrm>
        <a:graphic>
          <a:graphicData uri="http://schemas.openxmlformats.org/drawingml/2006/table">
            <a:tbl>
              <a:tblPr>
                <a:noFill/>
                <a:tableStyleId>{C750AE8A-C81E-49DA-A44B-3B298AF993AA}</a:tableStyleId>
              </a:tblPr>
              <a:tblGrid>
                <a:gridCol w="318475"/>
              </a:tblGrid>
              <a:tr h="599950">
                <a:tc>
                  <a:txBody>
                    <a:bodyPr/>
                    <a:lstStyle/>
                    <a:p>
                      <a:pPr indent="0" lvl="0" marL="0" rtl="0" algn="ctr">
                        <a:spcBef>
                          <a:spcPts val="0"/>
                        </a:spcBef>
                        <a:spcAft>
                          <a:spcPts val="0"/>
                        </a:spcAft>
                        <a:buNone/>
                      </a:pPr>
                      <a:r>
                        <a:rPr lang="en" sz="1800">
                          <a:solidFill>
                            <a:srgbClr val="4A86E8"/>
                          </a:solidFill>
                        </a:rPr>
                        <a:t>1</a:t>
                      </a:r>
                      <a:endParaRPr sz="1800">
                        <a:solidFill>
                          <a:srgbClr val="4A86E8"/>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9950">
                <a:tc>
                  <a:txBody>
                    <a:bodyPr/>
                    <a:lstStyle/>
                    <a:p>
                      <a:pPr indent="0" lvl="0" marL="0" rtl="0" algn="ctr">
                        <a:spcBef>
                          <a:spcPts val="0"/>
                        </a:spcBef>
                        <a:spcAft>
                          <a:spcPts val="0"/>
                        </a:spcAft>
                        <a:buNone/>
                      </a:pPr>
                      <a:r>
                        <a:rPr lang="en" sz="1800">
                          <a:solidFill>
                            <a:srgbClr val="4A86E8"/>
                          </a:solidFill>
                        </a:rPr>
                        <a:t>2</a:t>
                      </a:r>
                      <a:endParaRPr sz="1800">
                        <a:solidFill>
                          <a:srgbClr val="4A86E8"/>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9950">
                <a:tc>
                  <a:txBody>
                    <a:bodyPr/>
                    <a:lstStyle/>
                    <a:p>
                      <a:pPr indent="0" lvl="0" marL="0" rtl="0" algn="ctr">
                        <a:spcBef>
                          <a:spcPts val="0"/>
                        </a:spcBef>
                        <a:spcAft>
                          <a:spcPts val="0"/>
                        </a:spcAft>
                        <a:buNone/>
                      </a:pPr>
                      <a:r>
                        <a:rPr lang="en" sz="1800">
                          <a:solidFill>
                            <a:srgbClr val="4A86E8"/>
                          </a:solidFill>
                        </a:rPr>
                        <a:t>3</a:t>
                      </a:r>
                      <a:endParaRPr sz="1800">
                        <a:solidFill>
                          <a:srgbClr val="4A86E8"/>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9950">
                <a:tc>
                  <a:txBody>
                    <a:bodyPr/>
                    <a:lstStyle/>
                    <a:p>
                      <a:pPr indent="0" lvl="0" marL="0" rtl="0" algn="ctr">
                        <a:spcBef>
                          <a:spcPts val="0"/>
                        </a:spcBef>
                        <a:spcAft>
                          <a:spcPts val="0"/>
                        </a:spcAft>
                        <a:buNone/>
                      </a:pPr>
                      <a:r>
                        <a:rPr lang="en" sz="1800">
                          <a:solidFill>
                            <a:srgbClr val="4A86E8"/>
                          </a:solidFill>
                        </a:rPr>
                        <a:t>4</a:t>
                      </a:r>
                      <a:endParaRPr sz="1800">
                        <a:solidFill>
                          <a:srgbClr val="4A86E8"/>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9950">
                <a:tc>
                  <a:txBody>
                    <a:bodyPr/>
                    <a:lstStyle/>
                    <a:p>
                      <a:pPr indent="0" lvl="0" marL="0" rtl="0" algn="ctr">
                        <a:spcBef>
                          <a:spcPts val="0"/>
                        </a:spcBef>
                        <a:spcAft>
                          <a:spcPts val="0"/>
                        </a:spcAft>
                        <a:buNone/>
                      </a:pPr>
                      <a:r>
                        <a:rPr lang="en" sz="1800">
                          <a:solidFill>
                            <a:srgbClr val="4A86E8"/>
                          </a:solidFill>
                        </a:rPr>
                        <a:t>5</a:t>
                      </a:r>
                      <a:endParaRPr sz="1800">
                        <a:solidFill>
                          <a:srgbClr val="4A86E8"/>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9950">
                <a:tc>
                  <a:txBody>
                    <a:bodyPr/>
                    <a:lstStyle/>
                    <a:p>
                      <a:pPr indent="0" lvl="0" marL="0" rtl="0" algn="ctr">
                        <a:spcBef>
                          <a:spcPts val="0"/>
                        </a:spcBef>
                        <a:spcAft>
                          <a:spcPts val="0"/>
                        </a:spcAft>
                        <a:buNone/>
                      </a:pPr>
                      <a:r>
                        <a:rPr lang="en" sz="1800">
                          <a:solidFill>
                            <a:srgbClr val="4A86E8"/>
                          </a:solidFill>
                        </a:rPr>
                        <a:t>6</a:t>
                      </a:r>
                      <a:endParaRPr sz="1800">
                        <a:solidFill>
                          <a:srgbClr val="4A86E8"/>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9950">
                <a:tc>
                  <a:txBody>
                    <a:bodyPr/>
                    <a:lstStyle/>
                    <a:p>
                      <a:pPr indent="0" lvl="0" marL="0" rtl="0" algn="ctr">
                        <a:spcBef>
                          <a:spcPts val="0"/>
                        </a:spcBef>
                        <a:spcAft>
                          <a:spcPts val="0"/>
                        </a:spcAft>
                        <a:buNone/>
                      </a:pPr>
                      <a:r>
                        <a:rPr lang="en" sz="1800">
                          <a:solidFill>
                            <a:srgbClr val="4A86E8"/>
                          </a:solidFill>
                        </a:rPr>
                        <a:t>7</a:t>
                      </a:r>
                      <a:endParaRPr sz="1800">
                        <a:solidFill>
                          <a:srgbClr val="4A86E8"/>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0" name="Shape 2390"/>
        <p:cNvGrpSpPr/>
        <p:nvPr/>
      </p:nvGrpSpPr>
      <p:grpSpPr>
        <a:xfrm>
          <a:off x="0" y="0"/>
          <a:ext cx="0" cy="0"/>
          <a:chOff x="0" y="0"/>
          <a:chExt cx="0" cy="0"/>
        </a:xfrm>
      </p:grpSpPr>
      <p:sp>
        <p:nvSpPr>
          <p:cNvPr id="2391" name="Google Shape;2391;p2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a:t>
            </a:r>
            <a:endParaRPr/>
          </a:p>
        </p:txBody>
      </p:sp>
      <p:pic>
        <p:nvPicPr>
          <p:cNvPr id="2392" name="Google Shape;2392;p205"/>
          <p:cNvPicPr preferRelativeResize="0"/>
          <p:nvPr/>
        </p:nvPicPr>
        <p:blipFill>
          <a:blip r:embed="rId3">
            <a:alphaModFix/>
          </a:blip>
          <a:stretch>
            <a:fillRect/>
          </a:stretch>
        </p:blipFill>
        <p:spPr>
          <a:xfrm>
            <a:off x="45900" y="1076270"/>
            <a:ext cx="9144000" cy="3687961"/>
          </a:xfrm>
          <a:prstGeom prst="rect">
            <a:avLst/>
          </a:prstGeom>
          <a:noFill/>
          <a:ln>
            <a:noFill/>
          </a:ln>
        </p:spPr>
      </p:pic>
      <p:sp>
        <p:nvSpPr>
          <p:cNvPr id="2393" name="Google Shape;2393;p205"/>
          <p:cNvSpPr txBox="1"/>
          <p:nvPr/>
        </p:nvSpPr>
        <p:spPr>
          <a:xfrm>
            <a:off x="0" y="4757100"/>
            <a:ext cx="38967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rgbClr val="666666"/>
                </a:solidFill>
                <a:highlight>
                  <a:srgbClr val="FFFFFF"/>
                </a:highlight>
                <a:latin typeface="Lora"/>
                <a:ea typeface="Lora"/>
                <a:cs typeface="Lora"/>
                <a:sym typeface="Lora"/>
              </a:rPr>
              <a:t>Kim, Y. (2014). Convolutional Neural Networks for Sentence Classification</a:t>
            </a:r>
            <a:endParaRPr sz="800"/>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7" name="Shape 2397"/>
        <p:cNvGrpSpPr/>
        <p:nvPr/>
      </p:nvGrpSpPr>
      <p:grpSpPr>
        <a:xfrm>
          <a:off x="0" y="0"/>
          <a:ext cx="0" cy="0"/>
          <a:chOff x="0" y="0"/>
          <a:chExt cx="0" cy="0"/>
        </a:xfrm>
      </p:grpSpPr>
      <p:pic>
        <p:nvPicPr>
          <p:cNvPr id="2398" name="Google Shape;2398;p206"/>
          <p:cNvPicPr preferRelativeResize="0"/>
          <p:nvPr/>
        </p:nvPicPr>
        <p:blipFill>
          <a:blip r:embed="rId3">
            <a:alphaModFix/>
          </a:blip>
          <a:stretch>
            <a:fillRect/>
          </a:stretch>
        </p:blipFill>
        <p:spPr>
          <a:xfrm>
            <a:off x="3271375" y="0"/>
            <a:ext cx="5621059" cy="5143500"/>
          </a:xfrm>
          <a:prstGeom prst="rect">
            <a:avLst/>
          </a:prstGeom>
          <a:noFill/>
          <a:ln>
            <a:noFill/>
          </a:ln>
        </p:spPr>
      </p:pic>
      <p:sp>
        <p:nvSpPr>
          <p:cNvPr id="2399" name="Google Shape;2399;p206"/>
          <p:cNvSpPr txBox="1"/>
          <p:nvPr>
            <p:ph type="title"/>
          </p:nvPr>
        </p:nvSpPr>
        <p:spPr>
          <a:xfrm>
            <a:off x="311700" y="445025"/>
            <a:ext cx="8520600" cy="18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a:t>
            </a:r>
            <a:endParaRPr/>
          </a:p>
          <a:p>
            <a:pPr indent="0" lvl="0" marL="0" rtl="0" algn="l">
              <a:spcBef>
                <a:spcPts val="0"/>
              </a:spcBef>
              <a:spcAft>
                <a:spcPts val="0"/>
              </a:spcAft>
              <a:buNone/>
            </a:pPr>
            <a:r>
              <a:rPr lang="en"/>
              <a:t>Neural Networks</a:t>
            </a:r>
            <a:endParaRPr/>
          </a:p>
          <a:p>
            <a:pPr indent="0" lvl="0" marL="0" rtl="0" algn="l">
              <a:spcBef>
                <a:spcPts val="0"/>
              </a:spcBef>
              <a:spcAft>
                <a:spcPts val="0"/>
              </a:spcAft>
              <a:buNone/>
            </a:pPr>
            <a:r>
              <a:rPr lang="en"/>
              <a:t>on Text</a:t>
            </a:r>
            <a:endParaRPr/>
          </a:p>
        </p:txBody>
      </p:sp>
      <p:sp>
        <p:nvSpPr>
          <p:cNvPr id="2400" name="Google Shape;2400;p206"/>
          <p:cNvSpPr txBox="1"/>
          <p:nvPr/>
        </p:nvSpPr>
        <p:spPr>
          <a:xfrm>
            <a:off x="0" y="4815000"/>
            <a:ext cx="60744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2401" name="Google Shape;2401;p206"/>
          <p:cNvSpPr txBox="1"/>
          <p:nvPr/>
        </p:nvSpPr>
        <p:spPr>
          <a:xfrm>
            <a:off x="0" y="4771200"/>
            <a:ext cx="58449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Source: </a:t>
            </a:r>
            <a:r>
              <a:rPr lang="en" sz="800" u="sng">
                <a:solidFill>
                  <a:schemeClr val="hlink"/>
                </a:solidFill>
                <a:hlinkClick r:id="rId4"/>
              </a:rPr>
              <a:t>http://www.wildml.com/2015/11/understanding-convolutional-neural-networks-for-nlp/</a:t>
            </a:r>
            <a:endParaRPr sz="800"/>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5" name="Shape 2405"/>
        <p:cNvGrpSpPr/>
        <p:nvPr/>
      </p:nvGrpSpPr>
      <p:grpSpPr>
        <a:xfrm>
          <a:off x="0" y="0"/>
          <a:ext cx="0" cy="0"/>
          <a:chOff x="0" y="0"/>
          <a:chExt cx="0" cy="0"/>
        </a:xfrm>
      </p:grpSpPr>
      <p:sp>
        <p:nvSpPr>
          <p:cNvPr id="2406" name="Google Shape;2406;p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 on Text</a:t>
            </a:r>
            <a:br>
              <a:rPr lang="en"/>
            </a:br>
            <a:r>
              <a:rPr lang="en" sz="2400">
                <a:solidFill>
                  <a:srgbClr val="999999"/>
                </a:solidFill>
              </a:rPr>
              <a:t>Narrow vs Wide Convolution</a:t>
            </a:r>
            <a:endParaRPr sz="2400">
              <a:solidFill>
                <a:srgbClr val="999999"/>
              </a:solidFill>
            </a:endParaRPr>
          </a:p>
        </p:txBody>
      </p:sp>
      <p:sp>
        <p:nvSpPr>
          <p:cNvPr id="2407" name="Google Shape;2407;p207"/>
          <p:cNvSpPr txBox="1"/>
          <p:nvPr/>
        </p:nvSpPr>
        <p:spPr>
          <a:xfrm>
            <a:off x="0" y="4815000"/>
            <a:ext cx="60744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2408" name="Google Shape;2408;p207"/>
          <p:cNvSpPr txBox="1"/>
          <p:nvPr/>
        </p:nvSpPr>
        <p:spPr>
          <a:xfrm>
            <a:off x="0" y="4788600"/>
            <a:ext cx="68667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rgbClr val="666666"/>
                </a:solidFill>
                <a:highlight>
                  <a:srgbClr val="FFFFFF"/>
                </a:highlight>
                <a:latin typeface="Lora"/>
                <a:ea typeface="Lora"/>
                <a:cs typeface="Lora"/>
                <a:sym typeface="Lora"/>
              </a:rPr>
              <a:t>Narrow vs. Wide Convolution. Filter size 5, input size 7. Source: A Convolutional Neural Network for Modelling Sentences (2014)</a:t>
            </a:r>
            <a:endParaRPr sz="800"/>
          </a:p>
        </p:txBody>
      </p:sp>
      <p:pic>
        <p:nvPicPr>
          <p:cNvPr id="2409" name="Google Shape;2409;p207"/>
          <p:cNvPicPr preferRelativeResize="0"/>
          <p:nvPr/>
        </p:nvPicPr>
        <p:blipFill>
          <a:blip r:embed="rId3">
            <a:alphaModFix/>
          </a:blip>
          <a:stretch>
            <a:fillRect/>
          </a:stretch>
        </p:blipFill>
        <p:spPr>
          <a:xfrm>
            <a:off x="152400" y="1789888"/>
            <a:ext cx="8839201" cy="225296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3" name="Shape 2413"/>
        <p:cNvGrpSpPr/>
        <p:nvPr/>
      </p:nvGrpSpPr>
      <p:grpSpPr>
        <a:xfrm>
          <a:off x="0" y="0"/>
          <a:ext cx="0" cy="0"/>
          <a:chOff x="0" y="0"/>
          <a:chExt cx="0" cy="0"/>
        </a:xfrm>
      </p:grpSpPr>
      <p:sp>
        <p:nvSpPr>
          <p:cNvPr id="2414" name="Google Shape;2414;p2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 on Text</a:t>
            </a:r>
            <a:br>
              <a:rPr lang="en"/>
            </a:br>
            <a:r>
              <a:rPr lang="en" sz="2400">
                <a:solidFill>
                  <a:srgbClr val="999999"/>
                </a:solidFill>
              </a:rPr>
              <a:t>Stride Size</a:t>
            </a:r>
            <a:endParaRPr sz="2400">
              <a:solidFill>
                <a:srgbClr val="999999"/>
              </a:solidFill>
            </a:endParaRPr>
          </a:p>
        </p:txBody>
      </p:sp>
      <p:sp>
        <p:nvSpPr>
          <p:cNvPr id="2415" name="Google Shape;2415;p208"/>
          <p:cNvSpPr txBox="1"/>
          <p:nvPr/>
        </p:nvSpPr>
        <p:spPr>
          <a:xfrm>
            <a:off x="0" y="4815000"/>
            <a:ext cx="60744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2416" name="Google Shape;2416;p208"/>
          <p:cNvSpPr txBox="1"/>
          <p:nvPr/>
        </p:nvSpPr>
        <p:spPr>
          <a:xfrm>
            <a:off x="0" y="4788600"/>
            <a:ext cx="72909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rgbClr val="666666"/>
                </a:solidFill>
                <a:highlight>
                  <a:srgbClr val="FFFFFF"/>
                </a:highlight>
                <a:latin typeface="Lora"/>
                <a:ea typeface="Lora"/>
                <a:cs typeface="Lora"/>
                <a:sym typeface="Lora"/>
              </a:rPr>
              <a:t>Convolution Stride Size. Left: Stride size 1. Right: Stride size 2. Source: http://cs231n.github.io/convolutional-networks/</a:t>
            </a:r>
            <a:endParaRPr sz="800"/>
          </a:p>
        </p:txBody>
      </p:sp>
      <p:pic>
        <p:nvPicPr>
          <p:cNvPr id="2417" name="Google Shape;2417;p208"/>
          <p:cNvPicPr preferRelativeResize="0"/>
          <p:nvPr/>
        </p:nvPicPr>
        <p:blipFill>
          <a:blip r:embed="rId3">
            <a:alphaModFix/>
          </a:blip>
          <a:stretch>
            <a:fillRect/>
          </a:stretch>
        </p:blipFill>
        <p:spPr>
          <a:xfrm>
            <a:off x="226850" y="2010075"/>
            <a:ext cx="8839201" cy="216664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1" name="Shape 2421"/>
        <p:cNvGrpSpPr/>
        <p:nvPr/>
      </p:nvGrpSpPr>
      <p:grpSpPr>
        <a:xfrm>
          <a:off x="0" y="0"/>
          <a:ext cx="0" cy="0"/>
          <a:chOff x="0" y="0"/>
          <a:chExt cx="0" cy="0"/>
        </a:xfrm>
      </p:grpSpPr>
      <p:sp>
        <p:nvSpPr>
          <p:cNvPr id="2422" name="Google Shape;2422;p209"/>
          <p:cNvSpPr txBox="1"/>
          <p:nvPr/>
        </p:nvSpPr>
        <p:spPr>
          <a:xfrm>
            <a:off x="0" y="4815000"/>
            <a:ext cx="60744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2423" name="Google Shape;2423;p209"/>
          <p:cNvPicPr preferRelativeResize="0"/>
          <p:nvPr/>
        </p:nvPicPr>
        <p:blipFill>
          <a:blip r:embed="rId3">
            <a:alphaModFix/>
          </a:blip>
          <a:stretch>
            <a:fillRect/>
          </a:stretch>
        </p:blipFill>
        <p:spPr>
          <a:xfrm>
            <a:off x="1272300" y="1293363"/>
            <a:ext cx="6230224" cy="3246001"/>
          </a:xfrm>
          <a:prstGeom prst="rect">
            <a:avLst/>
          </a:prstGeom>
          <a:noFill/>
          <a:ln>
            <a:noFill/>
          </a:ln>
        </p:spPr>
      </p:pic>
      <p:sp>
        <p:nvSpPr>
          <p:cNvPr id="2424" name="Google Shape;2424;p209"/>
          <p:cNvSpPr txBox="1"/>
          <p:nvPr/>
        </p:nvSpPr>
        <p:spPr>
          <a:xfrm>
            <a:off x="0" y="4788600"/>
            <a:ext cx="44421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rgbClr val="666666"/>
                </a:solidFill>
                <a:highlight>
                  <a:srgbClr val="FFFFFF"/>
                </a:highlight>
                <a:latin typeface="Lora"/>
                <a:ea typeface="Lora"/>
                <a:cs typeface="Lora"/>
                <a:sym typeface="Lora"/>
              </a:rPr>
              <a:t>Max pooling in CNN. Source: </a:t>
            </a:r>
            <a:r>
              <a:rPr i="1" lang="en" sz="800" u="sng">
                <a:solidFill>
                  <a:srgbClr val="222222"/>
                </a:solidFill>
                <a:highlight>
                  <a:srgbClr val="FFFFFF"/>
                </a:highlight>
                <a:latin typeface="Lora"/>
                <a:ea typeface="Lora"/>
                <a:cs typeface="Lora"/>
                <a:sym typeface="Lora"/>
                <a:hlinkClick r:id="rId4"/>
              </a:rPr>
              <a:t>http://cs231n.github.io/convolutional-networks/#pool</a:t>
            </a:r>
            <a:endParaRPr sz="800"/>
          </a:p>
        </p:txBody>
      </p:sp>
      <p:sp>
        <p:nvSpPr>
          <p:cNvPr id="2425" name="Google Shape;2425;p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 on Text</a:t>
            </a:r>
            <a:br>
              <a:rPr lang="en"/>
            </a:br>
            <a:r>
              <a:rPr lang="en" sz="2400">
                <a:solidFill>
                  <a:srgbClr val="999999"/>
                </a:solidFill>
              </a:rPr>
              <a:t>Pooling Layers</a:t>
            </a:r>
            <a:endParaRPr sz="2400">
              <a:solidFill>
                <a:srgbClr val="999999"/>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9" name="Shape 2429"/>
        <p:cNvGrpSpPr/>
        <p:nvPr/>
      </p:nvGrpSpPr>
      <p:grpSpPr>
        <a:xfrm>
          <a:off x="0" y="0"/>
          <a:ext cx="0" cy="0"/>
          <a:chOff x="0" y="0"/>
          <a:chExt cx="0" cy="0"/>
        </a:xfrm>
      </p:grpSpPr>
      <p:sp>
        <p:nvSpPr>
          <p:cNvPr id="2430" name="Google Shape;2430;p2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 on Text</a:t>
            </a:r>
            <a:br>
              <a:rPr lang="en"/>
            </a:br>
            <a:r>
              <a:rPr lang="en" sz="2400">
                <a:solidFill>
                  <a:srgbClr val="999999"/>
                </a:solidFill>
              </a:rPr>
              <a:t>Channels</a:t>
            </a:r>
            <a:endParaRPr sz="2400">
              <a:solidFill>
                <a:srgbClr val="999999"/>
              </a:solidFill>
            </a:endParaRPr>
          </a:p>
        </p:txBody>
      </p:sp>
      <p:sp>
        <p:nvSpPr>
          <p:cNvPr id="2431" name="Google Shape;2431;p210"/>
          <p:cNvSpPr txBox="1"/>
          <p:nvPr/>
        </p:nvSpPr>
        <p:spPr>
          <a:xfrm>
            <a:off x="561100" y="1956950"/>
            <a:ext cx="3193500" cy="19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RGB for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Word2Vec, Glove, etc for text</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5" name="Shape 2435"/>
        <p:cNvGrpSpPr/>
        <p:nvPr/>
      </p:nvGrpSpPr>
      <p:grpSpPr>
        <a:xfrm>
          <a:off x="0" y="0"/>
          <a:ext cx="0" cy="0"/>
          <a:chOff x="0" y="0"/>
          <a:chExt cx="0" cy="0"/>
        </a:xfrm>
      </p:grpSpPr>
      <p:sp>
        <p:nvSpPr>
          <p:cNvPr id="2436" name="Google Shape;2436;p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Studies</a:t>
            </a:r>
            <a:endParaRPr/>
          </a:p>
        </p:txBody>
      </p:sp>
      <p:sp>
        <p:nvSpPr>
          <p:cNvPr id="2437" name="Google Shape;2437;p2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SmartReply</a:t>
            </a:r>
            <a:endParaRPr/>
          </a:p>
          <a:p>
            <a:pPr indent="0" lvl="0" marL="0" rtl="0" algn="l">
              <a:spcBef>
                <a:spcPts val="1600"/>
              </a:spcBef>
              <a:spcAft>
                <a:spcPts val="1600"/>
              </a:spcAft>
              <a:buNone/>
            </a:pPr>
            <a:r>
              <a:rPr lang="en" u="sng">
                <a:solidFill>
                  <a:schemeClr val="hlink"/>
                </a:solidFill>
                <a:hlinkClick r:id="rId4"/>
              </a:rPr>
              <a:t>Text Simplification and its evaluation</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Google Shape;2442;p212"/>
          <p:cNvSpPr txBox="1"/>
          <p:nvPr>
            <p:ph type="title"/>
          </p:nvPr>
        </p:nvSpPr>
        <p:spPr>
          <a:xfrm>
            <a:off x="311700" y="753000"/>
            <a:ext cx="8520600" cy="37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All the best!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Feel free to ask me anything related to Google, NLP, ML, DL, PhD, Career, </a:t>
            </a:r>
            <a:br>
              <a:rPr lang="en"/>
            </a:br>
            <a:r>
              <a:rPr lang="en"/>
              <a:t>Online Activism, Sport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me@juliapro.xyz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7"/>
          <p:cNvSpPr txBox="1"/>
          <p:nvPr/>
        </p:nvSpPr>
        <p:spPr>
          <a:xfrm>
            <a:off x="755725" y="581405"/>
            <a:ext cx="4653600" cy="41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About me, myself, I</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[BA, MS] NTUU KPI (Optimization, Neural Networks, Time Series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[MS] EMDC, Barcelona, Stockholm (Distributed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[PhD] EPFL, Lausanne (Profiling, Modeling and Facilitating Online Activism)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Google, Zurich (Gmail Smartcompose boilerplate Personalization, Gmail Subject Smartcompose,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Google, Zurich (Next Generation Assistant)</a:t>
            </a:r>
            <a:endParaRPr/>
          </a:p>
        </p:txBody>
      </p:sp>
      <p:pic>
        <p:nvPicPr>
          <p:cNvPr id="74" name="Google Shape;74;p17"/>
          <p:cNvPicPr preferRelativeResize="0"/>
          <p:nvPr/>
        </p:nvPicPr>
        <p:blipFill>
          <a:blip r:embed="rId3">
            <a:alphaModFix/>
          </a:blip>
          <a:stretch>
            <a:fillRect/>
          </a:stretch>
        </p:blipFill>
        <p:spPr>
          <a:xfrm>
            <a:off x="6357025" y="76200"/>
            <a:ext cx="2710774" cy="2710774"/>
          </a:xfrm>
          <a:prstGeom prst="rect">
            <a:avLst/>
          </a:prstGeom>
          <a:noFill/>
          <a:ln>
            <a:noFill/>
          </a:ln>
        </p:spPr>
      </p:pic>
      <p:pic>
        <p:nvPicPr>
          <p:cNvPr id="75" name="Google Shape;75;p17"/>
          <p:cNvPicPr preferRelativeResize="0"/>
          <p:nvPr/>
        </p:nvPicPr>
        <p:blipFill rotWithShape="1">
          <a:blip r:embed="rId4">
            <a:alphaModFix/>
          </a:blip>
          <a:srcRect b="17544" l="12846" r="16720" t="12500"/>
          <a:stretch/>
        </p:blipFill>
        <p:spPr>
          <a:xfrm>
            <a:off x="5705900" y="2743050"/>
            <a:ext cx="3361901" cy="2191325"/>
          </a:xfrm>
          <a:prstGeom prst="rect">
            <a:avLst/>
          </a:prstGeom>
          <a:noFill/>
          <a:ln>
            <a:noFill/>
          </a:ln>
        </p:spPr>
      </p:pic>
      <p:pic>
        <p:nvPicPr>
          <p:cNvPr id="76" name="Google Shape;76;p17"/>
          <p:cNvPicPr preferRelativeResize="0"/>
          <p:nvPr/>
        </p:nvPicPr>
        <p:blipFill>
          <a:blip r:embed="rId5">
            <a:alphaModFix/>
          </a:blip>
          <a:stretch>
            <a:fillRect/>
          </a:stretch>
        </p:blipFill>
        <p:spPr>
          <a:xfrm>
            <a:off x="4736133" y="1704388"/>
            <a:ext cx="2921766" cy="2191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sp>
        <p:nvSpPr>
          <p:cNvPr id="298" name="Google Shape;298;p35"/>
          <p:cNvSpPr txBox="1"/>
          <p:nvPr>
            <p:ph idx="1" type="body"/>
          </p:nvPr>
        </p:nvSpPr>
        <p:spPr>
          <a:xfrm>
            <a:off x="180900" y="1067500"/>
            <a:ext cx="8782200" cy="34164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i="1" lang="en" sz="1400">
                <a:solidFill>
                  <a:srgbClr val="212121"/>
                </a:solidFill>
              </a:rPr>
              <a:t>Raw text data (Unlabeled/Non-annotated):</a:t>
            </a:r>
            <a:endParaRPr i="1" sz="1400">
              <a:solidFill>
                <a:srgbClr val="212121"/>
              </a:solidFill>
            </a:endParaRPr>
          </a:p>
          <a:p>
            <a:pPr indent="-317500" lvl="0" marL="457200" rtl="0" algn="l">
              <a:spcBef>
                <a:spcPts val="500"/>
              </a:spcBef>
              <a:spcAft>
                <a:spcPts val="0"/>
              </a:spcAft>
              <a:buClr>
                <a:srgbClr val="212121"/>
              </a:buClr>
              <a:buSzPts val="1400"/>
              <a:buChar char="●"/>
            </a:pPr>
            <a:r>
              <a:rPr lang="en" sz="1400">
                <a:solidFill>
                  <a:srgbClr val="212121"/>
                </a:solidFill>
              </a:rPr>
              <a:t>Pay for it :)</a:t>
            </a:r>
            <a:endParaRPr sz="1400">
              <a:solidFill>
                <a:srgbClr val="212121"/>
              </a:solidFill>
            </a:endParaRPr>
          </a:p>
          <a:p>
            <a:pPr indent="-317500" lvl="0" marL="457200" rtl="0" algn="l">
              <a:spcBef>
                <a:spcPts val="0"/>
              </a:spcBef>
              <a:spcAft>
                <a:spcPts val="0"/>
              </a:spcAft>
              <a:buClr>
                <a:srgbClr val="212121"/>
              </a:buClr>
              <a:buSzPts val="1400"/>
              <a:buChar char="●"/>
            </a:pPr>
            <a:r>
              <a:rPr lang="en" sz="1400">
                <a:solidFill>
                  <a:srgbClr val="212121"/>
                </a:solidFill>
              </a:rPr>
              <a:t>Crawl it from the Web. </a:t>
            </a:r>
            <a:endParaRPr sz="1400">
              <a:solidFill>
                <a:srgbClr val="212121"/>
              </a:solidFill>
            </a:endParaRPr>
          </a:p>
          <a:p>
            <a:pPr indent="-317500" lvl="1" marL="914400" rtl="0" algn="l">
              <a:spcBef>
                <a:spcPts val="0"/>
              </a:spcBef>
              <a:spcAft>
                <a:spcPts val="0"/>
              </a:spcAft>
              <a:buClr>
                <a:srgbClr val="212121"/>
              </a:buClr>
              <a:buSzPts val="1400"/>
              <a:buChar char="○"/>
            </a:pPr>
            <a:r>
              <a:rPr lang="en">
                <a:solidFill>
                  <a:srgbClr val="212121"/>
                </a:solidFill>
              </a:rPr>
              <a:t>Examples: </a:t>
            </a:r>
            <a:r>
              <a:rPr lang="en" u="sng">
                <a:solidFill>
                  <a:schemeClr val="hlink"/>
                </a:solidFill>
                <a:hlinkClick r:id="rId3"/>
              </a:rPr>
              <a:t>Scrappy</a:t>
            </a:r>
            <a:r>
              <a:rPr lang="en">
                <a:solidFill>
                  <a:srgbClr val="212121"/>
                </a:solidFill>
              </a:rPr>
              <a:t>, </a:t>
            </a:r>
            <a:r>
              <a:rPr lang="en" u="sng">
                <a:solidFill>
                  <a:schemeClr val="hlink"/>
                </a:solidFill>
                <a:hlinkClick r:id="rId4"/>
              </a:rPr>
              <a:t>wiki/google crawler</a:t>
            </a:r>
            <a:r>
              <a:rPr lang="en">
                <a:solidFill>
                  <a:srgbClr val="212121"/>
                </a:solidFill>
              </a:rPr>
              <a:t> </a:t>
            </a:r>
            <a:endParaRPr>
              <a:solidFill>
                <a:srgbClr val="212121"/>
              </a:solidFill>
            </a:endParaRPr>
          </a:p>
          <a:p>
            <a:pPr indent="-317500" lvl="1" marL="914400" rtl="0" algn="l">
              <a:spcBef>
                <a:spcPts val="0"/>
              </a:spcBef>
              <a:spcAft>
                <a:spcPts val="0"/>
              </a:spcAft>
              <a:buClr>
                <a:srgbClr val="212121"/>
              </a:buClr>
              <a:buSzPts val="1400"/>
              <a:buChar char="○"/>
            </a:pPr>
            <a:r>
              <a:rPr lang="en">
                <a:solidFill>
                  <a:srgbClr val="212121"/>
                </a:solidFill>
              </a:rPr>
              <a:t>IP addresses, proxies, throttling rates etc.</a:t>
            </a:r>
            <a:endParaRPr>
              <a:solidFill>
                <a:srgbClr val="212121"/>
              </a:solidFill>
            </a:endParaRPr>
          </a:p>
          <a:p>
            <a:pPr indent="-317500" lvl="0" marL="457200" rtl="0" algn="l">
              <a:spcBef>
                <a:spcPts val="0"/>
              </a:spcBef>
              <a:spcAft>
                <a:spcPts val="0"/>
              </a:spcAft>
              <a:buClr>
                <a:srgbClr val="212121"/>
              </a:buClr>
              <a:buSzPts val="1400"/>
              <a:buChar char="●"/>
            </a:pPr>
            <a:r>
              <a:rPr lang="en" sz="1400">
                <a:solidFill>
                  <a:srgbClr val="212121"/>
                </a:solidFill>
              </a:rPr>
              <a:t>Twitter (historical or livestream data (&lt; 1% is free))</a:t>
            </a:r>
            <a:endParaRPr sz="1400">
              <a:solidFill>
                <a:srgbClr val="212121"/>
              </a:solidFill>
            </a:endParaRPr>
          </a:p>
          <a:p>
            <a:pPr indent="-317500" lvl="1" marL="914400" rtl="0" algn="l">
              <a:spcBef>
                <a:spcPts val="0"/>
              </a:spcBef>
              <a:spcAft>
                <a:spcPts val="0"/>
              </a:spcAft>
              <a:buClr>
                <a:srgbClr val="212121"/>
              </a:buClr>
              <a:buSzPts val="1400"/>
              <a:buChar char="○"/>
            </a:pPr>
            <a:r>
              <a:rPr lang="en">
                <a:solidFill>
                  <a:srgbClr val="212121"/>
                </a:solidFill>
              </a:rPr>
              <a:t>1% historical tweets from </a:t>
            </a:r>
            <a:r>
              <a:rPr lang="en" u="sng">
                <a:solidFill>
                  <a:schemeClr val="hlink"/>
                </a:solidFill>
                <a:hlinkClick r:id="rId5"/>
              </a:rPr>
              <a:t>archive.org</a:t>
            </a:r>
            <a:r>
              <a:rPr lang="en">
                <a:solidFill>
                  <a:srgbClr val="212121"/>
                </a:solidFill>
              </a:rPr>
              <a:t>.</a:t>
            </a:r>
            <a:endParaRPr>
              <a:solidFill>
                <a:srgbClr val="212121"/>
              </a:solidFill>
            </a:endParaRPr>
          </a:p>
          <a:p>
            <a:pPr indent="-317500" lvl="1" marL="914400" rtl="0" algn="l">
              <a:spcBef>
                <a:spcPts val="0"/>
              </a:spcBef>
              <a:spcAft>
                <a:spcPts val="0"/>
              </a:spcAft>
              <a:buClr>
                <a:srgbClr val="212121"/>
              </a:buClr>
              <a:buSzPts val="1400"/>
              <a:buChar char="○"/>
            </a:pPr>
            <a:r>
              <a:rPr lang="en">
                <a:solidFill>
                  <a:srgbClr val="212121"/>
                </a:solidFill>
              </a:rPr>
              <a:t>1% via Twitter API. </a:t>
            </a:r>
            <a:endParaRPr>
              <a:solidFill>
                <a:srgbClr val="212121"/>
              </a:solidFill>
            </a:endParaRPr>
          </a:p>
          <a:p>
            <a:pPr indent="-317500" lvl="1" marL="914400" rtl="0" algn="l">
              <a:spcBef>
                <a:spcPts val="0"/>
              </a:spcBef>
              <a:spcAft>
                <a:spcPts val="0"/>
              </a:spcAft>
              <a:buClr>
                <a:srgbClr val="212121"/>
              </a:buClr>
              <a:buSzPts val="1400"/>
              <a:buChar char="○"/>
            </a:pPr>
            <a:r>
              <a:rPr lang="en">
                <a:solidFill>
                  <a:srgbClr val="212121"/>
                </a:solidFill>
              </a:rPr>
              <a:t>Keywords (up to 2K) that would match tweets in real time 1% total stream of messages.</a:t>
            </a:r>
            <a:endParaRPr>
              <a:solidFill>
                <a:srgbClr val="212121"/>
              </a:solidFill>
            </a:endParaRPr>
          </a:p>
          <a:p>
            <a:pPr indent="-317500" lvl="0" marL="457200" rtl="0" algn="l">
              <a:spcBef>
                <a:spcPts val="0"/>
              </a:spcBef>
              <a:spcAft>
                <a:spcPts val="0"/>
              </a:spcAft>
              <a:buClr>
                <a:srgbClr val="212121"/>
              </a:buClr>
              <a:buSzPts val="1400"/>
              <a:buChar char="●"/>
            </a:pPr>
            <a:r>
              <a:rPr lang="en" sz="1400">
                <a:solidFill>
                  <a:srgbClr val="212121"/>
                </a:solidFill>
              </a:rPr>
              <a:t>News media (</a:t>
            </a:r>
            <a:r>
              <a:rPr lang="en" sz="1400" u="sng">
                <a:solidFill>
                  <a:schemeClr val="hlink"/>
                </a:solidFill>
                <a:hlinkClick r:id="rId6"/>
              </a:rPr>
              <a:t>News Archive</a:t>
            </a:r>
            <a:r>
              <a:rPr lang="en" sz="1400">
                <a:solidFill>
                  <a:srgbClr val="212121"/>
                </a:solidFill>
              </a:rPr>
              <a:t>, </a:t>
            </a:r>
            <a:r>
              <a:rPr lang="en" sz="1400" u="sng">
                <a:solidFill>
                  <a:schemeClr val="hlink"/>
                </a:solidFill>
                <a:hlinkClick r:id="rId7"/>
              </a:rPr>
              <a:t>GDELT)</a:t>
            </a:r>
            <a:endParaRPr sz="1400" u="sng">
              <a:solidFill>
                <a:schemeClr val="hlink"/>
              </a:solidFill>
              <a:hlinkClick r:id="rId8"/>
            </a:endParaRPr>
          </a:p>
          <a:p>
            <a:pPr indent="-317500" lvl="0" marL="457200" rtl="0" algn="l">
              <a:spcBef>
                <a:spcPts val="0"/>
              </a:spcBef>
              <a:spcAft>
                <a:spcPts val="0"/>
              </a:spcAft>
              <a:buClr>
                <a:srgbClr val="212121"/>
              </a:buClr>
              <a:buSzPts val="1400"/>
              <a:buChar char="●"/>
            </a:pPr>
            <a:r>
              <a:rPr lang="en" sz="1400">
                <a:solidFill>
                  <a:srgbClr val="212121"/>
                </a:solidFill>
              </a:rPr>
              <a:t>Wikipedia (</a:t>
            </a:r>
            <a:r>
              <a:rPr lang="en" sz="1400" u="sng">
                <a:solidFill>
                  <a:schemeClr val="hlink"/>
                </a:solidFill>
                <a:hlinkClick r:id="rId9"/>
              </a:rPr>
              <a:t>Wikipedia dumps)</a:t>
            </a:r>
            <a:endParaRPr sz="1400" u="sng">
              <a:solidFill>
                <a:schemeClr val="hlink"/>
              </a:solidFill>
              <a:hlinkClick r:id="rId10"/>
            </a:endParaRPr>
          </a:p>
          <a:p>
            <a:pPr indent="0" lvl="0" marL="0" rtl="0" algn="l">
              <a:spcBef>
                <a:spcPts val="500"/>
              </a:spcBef>
              <a:spcAft>
                <a:spcPts val="160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 of the data and pitfalls</a:t>
            </a:r>
            <a:endParaRPr/>
          </a:p>
        </p:txBody>
      </p:sp>
      <p:sp>
        <p:nvSpPr>
          <p:cNvPr id="304" name="Google Shape;304;p36"/>
          <p:cNvSpPr txBox="1"/>
          <p:nvPr>
            <p:ph idx="1" type="body"/>
          </p:nvPr>
        </p:nvSpPr>
        <p:spPr>
          <a:xfrm>
            <a:off x="180900" y="907075"/>
            <a:ext cx="8782200" cy="3416400"/>
          </a:xfrm>
          <a:prstGeom prst="rect">
            <a:avLst/>
          </a:prstGeom>
        </p:spPr>
        <p:txBody>
          <a:bodyPr anchorCtr="0" anchor="t" bIns="91425" lIns="91425" spcFirstLastPara="1" rIns="91425" wrap="square" tIns="91425">
            <a:noAutofit/>
          </a:bodyPr>
          <a:lstStyle/>
          <a:p>
            <a:pPr indent="-317500" lvl="0" marL="914400" rtl="0" algn="l">
              <a:spcBef>
                <a:spcPts val="500"/>
              </a:spcBef>
              <a:spcAft>
                <a:spcPts val="0"/>
              </a:spcAft>
              <a:buClr>
                <a:srgbClr val="212121"/>
              </a:buClr>
              <a:buSzPts val="1400"/>
              <a:buChar char="●"/>
            </a:pPr>
            <a:r>
              <a:rPr lang="en" sz="1400">
                <a:solidFill>
                  <a:srgbClr val="212121"/>
                </a:solidFill>
              </a:rPr>
              <a:t>Annotate and/or even generate your data using CrowdSourcing </a:t>
            </a:r>
            <a:endParaRPr sz="1400">
              <a:solidFill>
                <a:srgbClr val="212121"/>
              </a:solidFill>
            </a:endParaRPr>
          </a:p>
          <a:p>
            <a:pPr indent="-317500" lvl="1" marL="1371600" rtl="0" algn="l">
              <a:spcBef>
                <a:spcPts val="0"/>
              </a:spcBef>
              <a:spcAft>
                <a:spcPts val="0"/>
              </a:spcAft>
              <a:buClr>
                <a:srgbClr val="000000"/>
              </a:buClr>
              <a:buSzPts val="1400"/>
              <a:buFont typeface="Arial"/>
              <a:buAutoNum type="alphaLcPeriod"/>
            </a:pPr>
            <a:r>
              <a:rPr lang="en" u="sng">
                <a:solidFill>
                  <a:schemeClr val="hlink"/>
                </a:solidFill>
                <a:hlinkClick r:id="rId3"/>
              </a:rPr>
              <a:t>Crowdflower</a:t>
            </a:r>
            <a:endParaRPr/>
          </a:p>
          <a:p>
            <a:pPr indent="-317500" lvl="1" marL="1371600" rtl="0" algn="l">
              <a:spcBef>
                <a:spcPts val="0"/>
              </a:spcBef>
              <a:spcAft>
                <a:spcPts val="0"/>
              </a:spcAft>
              <a:buClr>
                <a:srgbClr val="000000"/>
              </a:buClr>
              <a:buSzPts val="1400"/>
              <a:buFont typeface="Arial"/>
              <a:buAutoNum type="alphaLcPeriod"/>
            </a:pPr>
            <a:r>
              <a:rPr lang="en" u="sng">
                <a:solidFill>
                  <a:schemeClr val="hlink"/>
                </a:solidFill>
                <a:hlinkClick r:id="rId4"/>
              </a:rPr>
              <a:t>MechanicalTurk</a:t>
            </a:r>
            <a:r>
              <a:rPr lang="en">
                <a:solidFill>
                  <a:srgbClr val="212121"/>
                </a:solidFill>
              </a:rPr>
              <a:t>, etc. </a:t>
            </a:r>
            <a:endParaRPr>
              <a:solidFill>
                <a:srgbClr val="212121"/>
              </a:solidFill>
            </a:endParaRPr>
          </a:p>
          <a:p>
            <a:pPr indent="-317500" lvl="0" marL="914400" rtl="0" algn="l">
              <a:spcBef>
                <a:spcPts val="0"/>
              </a:spcBef>
              <a:spcAft>
                <a:spcPts val="0"/>
              </a:spcAft>
              <a:buClr>
                <a:srgbClr val="212121"/>
              </a:buClr>
              <a:buSzPts val="1400"/>
              <a:buChar char="●"/>
            </a:pPr>
            <a:r>
              <a:rPr lang="en" sz="1400">
                <a:solidFill>
                  <a:srgbClr val="212121"/>
                </a:solidFill>
              </a:rPr>
              <a:t>Annotate using auxiliary lexical resources </a:t>
            </a:r>
            <a:endParaRPr sz="1400">
              <a:solidFill>
                <a:srgbClr val="212121"/>
              </a:solidFill>
            </a:endParaRPr>
          </a:p>
          <a:p>
            <a:pPr indent="-317500" lvl="1" marL="1371600" rtl="0" algn="l">
              <a:spcBef>
                <a:spcPts val="0"/>
              </a:spcBef>
              <a:spcAft>
                <a:spcPts val="0"/>
              </a:spcAft>
              <a:buClr>
                <a:srgbClr val="000000"/>
              </a:buClr>
              <a:buSzPts val="1400"/>
              <a:buFont typeface="Arial"/>
              <a:buAutoNum type="alphaLcPeriod"/>
            </a:pPr>
            <a:r>
              <a:rPr lang="en" sz="1400" u="sng">
                <a:solidFill>
                  <a:schemeClr val="hlink"/>
                </a:solidFill>
                <a:hlinkClick r:id="rId5"/>
              </a:rPr>
              <a:t>LIWC</a:t>
            </a:r>
            <a:r>
              <a:rPr lang="en" sz="1400">
                <a:solidFill>
                  <a:srgbClr val="212121"/>
                </a:solidFill>
              </a:rPr>
              <a:t> a tool that analyses your textual input on the presence of various </a:t>
            </a:r>
            <a:endParaRPr sz="1400">
              <a:solidFill>
                <a:srgbClr val="212121"/>
              </a:solidFill>
            </a:endParaRPr>
          </a:p>
          <a:p>
            <a:pPr indent="-317500" lvl="2" marL="1828800" rtl="0" algn="l">
              <a:spcBef>
                <a:spcPts val="0"/>
              </a:spcBef>
              <a:spcAft>
                <a:spcPts val="0"/>
              </a:spcAft>
              <a:buClr>
                <a:srgbClr val="000000"/>
              </a:buClr>
              <a:buSzPts val="1400"/>
              <a:buFont typeface="Arial"/>
              <a:buAutoNum type="romanLcPeriod"/>
            </a:pPr>
            <a:r>
              <a:rPr lang="en">
                <a:solidFill>
                  <a:srgbClr val="212121"/>
                </a:solidFill>
              </a:rPr>
              <a:t>"shades" - informal speech; syntactic structures; affect, social words; </a:t>
            </a:r>
            <a:r>
              <a:rPr lang="en">
                <a:solidFill>
                  <a:srgbClr val="212121"/>
                </a:solidFill>
              </a:rPr>
              <a:t>cognitive</a:t>
            </a:r>
            <a:r>
              <a:rPr lang="en">
                <a:solidFill>
                  <a:srgbClr val="212121"/>
                </a:solidFill>
              </a:rPr>
              <a:t>, perpetual, biological processes; relativity; personal concerns, etc.</a:t>
            </a:r>
            <a:endParaRPr sz="600">
              <a:solidFill>
                <a:srgbClr val="212121"/>
              </a:solidFill>
            </a:endParaRPr>
          </a:p>
          <a:p>
            <a:pPr indent="0" lvl="0" marL="457200" rtl="0" algn="l">
              <a:spcBef>
                <a:spcPts val="500"/>
              </a:spcBef>
              <a:spcAft>
                <a:spcPts val="0"/>
              </a:spcAft>
              <a:buNone/>
            </a:pPr>
            <a:r>
              <a:rPr lang="en" sz="1400">
                <a:solidFill>
                  <a:srgbClr val="212121"/>
                </a:solidFill>
              </a:rPr>
              <a:t>Biases and pitfalls</a:t>
            </a:r>
            <a:endParaRPr sz="1400">
              <a:solidFill>
                <a:srgbClr val="212121"/>
              </a:solidFill>
            </a:endParaRPr>
          </a:p>
          <a:p>
            <a:pPr indent="-317500" lvl="0" marL="914400" rtl="0" algn="l">
              <a:spcBef>
                <a:spcPts val="500"/>
              </a:spcBef>
              <a:spcAft>
                <a:spcPts val="0"/>
              </a:spcAft>
              <a:buClr>
                <a:srgbClr val="212121"/>
              </a:buClr>
              <a:buSzPts val="1400"/>
              <a:buChar char="●"/>
            </a:pPr>
            <a:r>
              <a:rPr lang="en" sz="1400">
                <a:solidFill>
                  <a:srgbClr val="212121"/>
                </a:solidFill>
              </a:rPr>
              <a:t>Biases</a:t>
            </a:r>
            <a:endParaRPr sz="1400">
              <a:solidFill>
                <a:srgbClr val="212121"/>
              </a:solidFill>
            </a:endParaRPr>
          </a:p>
          <a:p>
            <a:pPr indent="-317500" lvl="0" marL="914400" rtl="0" algn="l">
              <a:spcBef>
                <a:spcPts val="0"/>
              </a:spcBef>
              <a:spcAft>
                <a:spcPts val="0"/>
              </a:spcAft>
              <a:buClr>
                <a:srgbClr val="212121"/>
              </a:buClr>
              <a:buSzPts val="1400"/>
              <a:buChar char="●"/>
            </a:pPr>
            <a:r>
              <a:rPr lang="en" sz="1400">
                <a:solidFill>
                  <a:srgbClr val="212121"/>
                </a:solidFill>
              </a:rPr>
              <a:t>Not representative</a:t>
            </a:r>
            <a:endParaRPr sz="1400">
              <a:solidFill>
                <a:srgbClr val="212121"/>
              </a:solidFill>
            </a:endParaRPr>
          </a:p>
          <a:p>
            <a:pPr indent="-317500" lvl="0" marL="914400" rtl="0" algn="l">
              <a:spcBef>
                <a:spcPts val="0"/>
              </a:spcBef>
              <a:spcAft>
                <a:spcPts val="0"/>
              </a:spcAft>
              <a:buClr>
                <a:srgbClr val="212121"/>
              </a:buClr>
              <a:buSzPts val="1400"/>
              <a:buChar char="●"/>
            </a:pPr>
            <a:r>
              <a:rPr lang="en" sz="1400">
                <a:solidFill>
                  <a:srgbClr val="212121"/>
                </a:solidFill>
              </a:rPr>
              <a:t>Noisy data</a:t>
            </a:r>
            <a:endParaRPr sz="1400">
              <a:solidFill>
                <a:srgbClr val="212121"/>
              </a:solidFill>
            </a:endParaRPr>
          </a:p>
          <a:p>
            <a:pPr indent="-317500" lvl="0" marL="914400" rtl="0" algn="l">
              <a:spcBef>
                <a:spcPts val="0"/>
              </a:spcBef>
              <a:spcAft>
                <a:spcPts val="0"/>
              </a:spcAft>
              <a:buClr>
                <a:srgbClr val="212121"/>
              </a:buClr>
              <a:buSzPts val="1400"/>
              <a:buChar char="●"/>
            </a:pPr>
            <a:r>
              <a:rPr lang="en" sz="1400">
                <a:solidFill>
                  <a:srgbClr val="212121"/>
                </a:solidFill>
              </a:rPr>
              <a:t>Incomplete data</a:t>
            </a:r>
            <a:endParaRPr sz="1400">
              <a:solidFill>
                <a:srgbClr val="212121"/>
              </a:solidFill>
            </a:endParaRPr>
          </a:p>
          <a:p>
            <a:pPr indent="-317500" lvl="0" marL="914400" rtl="0" algn="l">
              <a:spcBef>
                <a:spcPts val="0"/>
              </a:spcBef>
              <a:spcAft>
                <a:spcPts val="0"/>
              </a:spcAft>
              <a:buClr>
                <a:srgbClr val="212121"/>
              </a:buClr>
              <a:buSzPts val="1400"/>
              <a:buChar char="●"/>
            </a:pPr>
            <a:r>
              <a:rPr lang="en" sz="1400">
                <a:solidFill>
                  <a:srgbClr val="212121"/>
                </a:solidFill>
              </a:rPr>
              <a:t>Incorrect data</a:t>
            </a:r>
            <a:endParaRPr sz="1400">
              <a:solidFill>
                <a:srgbClr val="212121"/>
              </a:solidFill>
            </a:endParaRPr>
          </a:p>
          <a:p>
            <a:pPr indent="-317500" lvl="0" marL="914400" rtl="0" algn="l">
              <a:spcBef>
                <a:spcPts val="0"/>
              </a:spcBef>
              <a:spcAft>
                <a:spcPts val="0"/>
              </a:spcAft>
              <a:buClr>
                <a:srgbClr val="212121"/>
              </a:buClr>
              <a:buSzPts val="1400"/>
              <a:buChar char="●"/>
            </a:pPr>
            <a:r>
              <a:rPr lang="en" sz="1400">
                <a:solidFill>
                  <a:srgbClr val="212121"/>
                </a:solidFill>
              </a:rPr>
              <a:t>Missing data, etc.</a:t>
            </a:r>
            <a:endParaRPr sz="1400">
              <a:solidFill>
                <a:srgbClr val="212121"/>
              </a:solidFill>
            </a:endParaRPr>
          </a:p>
          <a:p>
            <a:pPr indent="0" lvl="0" marL="0" rtl="0" algn="l">
              <a:spcBef>
                <a:spcPts val="500"/>
              </a:spcBef>
              <a:spcAft>
                <a:spcPts val="160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666666"/>
                </a:solidFill>
                <a:latin typeface="Roboto"/>
                <a:ea typeface="Roboto"/>
                <a:cs typeface="Roboto"/>
                <a:sym typeface="Roboto"/>
              </a:rPr>
              <a:t>Course practicum setup</a:t>
            </a:r>
            <a:endParaRPr/>
          </a:p>
        </p:txBody>
      </p:sp>
      <p:sp>
        <p:nvSpPr>
          <p:cNvPr id="310" name="Google Shape;31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Roboto"/>
              <a:buChar char="●"/>
            </a:pPr>
            <a:r>
              <a:rPr lang="en">
                <a:solidFill>
                  <a:srgbClr val="666666"/>
                </a:solidFill>
                <a:latin typeface="Roboto"/>
                <a:ea typeface="Roboto"/>
                <a:cs typeface="Roboto"/>
                <a:sym typeface="Roboto"/>
              </a:rPr>
              <a:t>We will use </a:t>
            </a:r>
            <a:r>
              <a:rPr lang="en">
                <a:solidFill>
                  <a:srgbClr val="666666"/>
                </a:solidFill>
                <a:latin typeface="Roboto"/>
                <a:ea typeface="Roboto"/>
                <a:cs typeface="Roboto"/>
                <a:sym typeface="Roboto"/>
              </a:rPr>
              <a:t>colab.research.com</a:t>
            </a:r>
            <a:r>
              <a:rPr lang="en">
                <a:solidFill>
                  <a:srgbClr val="666666"/>
                </a:solidFill>
                <a:latin typeface="Roboto"/>
                <a:ea typeface="Roboto"/>
                <a:cs typeface="Roboto"/>
                <a:sym typeface="Roboto"/>
              </a:rPr>
              <a:t>. </a:t>
            </a:r>
            <a:endParaRPr>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a:solidFill>
                  <a:srgbClr val="666666"/>
                </a:solidFill>
                <a:latin typeface="Roboto"/>
                <a:ea typeface="Roboto"/>
                <a:cs typeface="Roboto"/>
                <a:sym typeface="Roboto"/>
              </a:rPr>
              <a:t>We will focus on the open-source libraries for NLP to give you easier explanations. </a:t>
            </a:r>
            <a:endParaRPr>
              <a:solidFill>
                <a:srgbClr val="666666"/>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a:solidFill>
                  <a:srgbClr val="666666"/>
                </a:solidFill>
                <a:latin typeface="Roboto"/>
                <a:ea typeface="Roboto"/>
                <a:cs typeface="Roboto"/>
                <a:sym typeface="Roboto"/>
              </a:rPr>
              <a:t>Actions:</a:t>
            </a:r>
            <a:endParaRPr>
              <a:solidFill>
                <a:srgbClr val="666666"/>
              </a:solidFill>
              <a:latin typeface="Roboto"/>
              <a:ea typeface="Roboto"/>
              <a:cs typeface="Roboto"/>
              <a:sym typeface="Roboto"/>
            </a:endParaRPr>
          </a:p>
          <a:p>
            <a:pPr indent="-342900" lvl="0" marL="457200" rtl="0" algn="l">
              <a:spcBef>
                <a:spcPts val="1600"/>
              </a:spcBef>
              <a:spcAft>
                <a:spcPts val="0"/>
              </a:spcAft>
              <a:buClr>
                <a:srgbClr val="666666"/>
              </a:buClr>
              <a:buSzPts val="1800"/>
              <a:buFont typeface="Roboto"/>
              <a:buChar char="●"/>
            </a:pPr>
            <a:r>
              <a:rPr lang="en">
                <a:solidFill>
                  <a:srgbClr val="666666"/>
                </a:solidFill>
                <a:latin typeface="Roboto"/>
                <a:ea typeface="Roboto"/>
                <a:cs typeface="Roboto"/>
                <a:sym typeface="Roboto"/>
              </a:rPr>
              <a:t>Either</a:t>
            </a:r>
            <a:endParaRPr>
              <a:solidFill>
                <a:srgbClr val="666666"/>
              </a:solidFill>
              <a:latin typeface="Roboto"/>
              <a:ea typeface="Roboto"/>
              <a:cs typeface="Roboto"/>
              <a:sym typeface="Roboto"/>
            </a:endParaRPr>
          </a:p>
          <a:p>
            <a:pPr indent="-317500" lvl="1" marL="9144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Open colabs etc.</a:t>
            </a:r>
            <a:endParaRPr>
              <a:solidFill>
                <a:srgbClr val="666666"/>
              </a:solidFill>
              <a:latin typeface="Roboto"/>
              <a:ea typeface="Roboto"/>
              <a:cs typeface="Roboto"/>
              <a:sym typeface="Roboto"/>
            </a:endParaRPr>
          </a:p>
          <a:p>
            <a:pPr indent="-317500" lvl="1" marL="9144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OR open the copy of the colab with jupyter notebook [RECOMMENDED if you want to try out dependency parsing]</a:t>
            </a:r>
            <a:endParaRPr>
              <a:solidFill>
                <a:srgbClr val="666666"/>
              </a:solidFill>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Preprocessing and data cleaning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of the Preprocessing and Data Cleaning</a:t>
            </a:r>
            <a:endParaRPr/>
          </a:p>
        </p:txBody>
      </p:sp>
      <p:sp>
        <p:nvSpPr>
          <p:cNvPr id="321" name="Google Shape;32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Tokenization + Sentence Splitting</a:t>
            </a:r>
            <a:endParaRPr/>
          </a:p>
          <a:p>
            <a:pPr indent="-342900" lvl="0" marL="457200" rtl="0" algn="l">
              <a:spcBef>
                <a:spcPts val="0"/>
              </a:spcBef>
              <a:spcAft>
                <a:spcPts val="0"/>
              </a:spcAft>
              <a:buSzPts val="1800"/>
              <a:buChar char="●"/>
            </a:pPr>
            <a:r>
              <a:rPr lang="en"/>
              <a:t>Normalization / Text cleaning</a:t>
            </a:r>
            <a:endParaRPr/>
          </a:p>
          <a:p>
            <a:pPr indent="-317500" lvl="1" marL="914400" rtl="0" algn="l">
              <a:spcBef>
                <a:spcPts val="0"/>
              </a:spcBef>
              <a:spcAft>
                <a:spcPts val="0"/>
              </a:spcAft>
              <a:buSzPts val="1400"/>
              <a:buChar char="○"/>
            </a:pPr>
            <a:r>
              <a:rPr lang="en"/>
              <a:t>Stemming/lemmatization, stop-words, punctuations, emojis, domain specifics, etc.</a:t>
            </a:r>
            <a:endParaRPr/>
          </a:p>
          <a:p>
            <a:pPr indent="-342900" lvl="0" marL="457200" rtl="0" algn="l">
              <a:spcBef>
                <a:spcPts val="0"/>
              </a:spcBef>
              <a:spcAft>
                <a:spcPts val="0"/>
              </a:spcAft>
              <a:buSzPts val="1800"/>
              <a:buChar char="●"/>
            </a:pPr>
            <a:r>
              <a:rPr lang="en"/>
              <a:t>Text Annotation</a:t>
            </a:r>
            <a:endParaRPr/>
          </a:p>
          <a:p>
            <a:pPr indent="-317500" lvl="1" marL="914400" rtl="0" algn="l">
              <a:spcBef>
                <a:spcPts val="0"/>
              </a:spcBef>
              <a:spcAft>
                <a:spcPts val="0"/>
              </a:spcAft>
              <a:buSzPts val="1400"/>
              <a:buChar char="○"/>
            </a:pPr>
            <a:r>
              <a:rPr lang="en"/>
              <a:t>Part-Of-Speech Tagging</a:t>
            </a:r>
            <a:endParaRPr/>
          </a:p>
          <a:p>
            <a:pPr indent="-317500" lvl="1" marL="914400" rtl="0" algn="l">
              <a:spcBef>
                <a:spcPts val="0"/>
              </a:spcBef>
              <a:spcAft>
                <a:spcPts val="0"/>
              </a:spcAft>
              <a:buSzPts val="1400"/>
              <a:buChar char="○"/>
            </a:pPr>
            <a:r>
              <a:rPr lang="en"/>
              <a:t>Parse Trees</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 Tweets about natural disasters</a:t>
            </a:r>
            <a:endParaRPr/>
          </a:p>
        </p:txBody>
      </p:sp>
      <p:sp>
        <p:nvSpPr>
          <p:cNvPr id="327" name="Google Shape;32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DataFrame name:</a:t>
            </a:r>
            <a:r>
              <a:rPr b="1" lang="en"/>
              <a:t> course_data</a:t>
            </a:r>
            <a:endParaRPr/>
          </a:p>
          <a:p>
            <a:pPr indent="-342900" lvl="0" marL="457200" rtl="0" algn="l">
              <a:lnSpc>
                <a:spcPct val="100000"/>
              </a:lnSpc>
              <a:spcBef>
                <a:spcPts val="1600"/>
              </a:spcBef>
              <a:spcAft>
                <a:spcPts val="0"/>
              </a:spcAft>
              <a:buSzPts val="1800"/>
              <a:buChar char="●"/>
            </a:pPr>
            <a:r>
              <a:rPr lang="en"/>
              <a:t>‘label’ - whether the tweet is relevant to natural disasters or not</a:t>
            </a:r>
            <a:endParaRPr/>
          </a:p>
          <a:p>
            <a:pPr indent="-342900" lvl="0" marL="457200" rtl="0" algn="l">
              <a:lnSpc>
                <a:spcPct val="100000"/>
              </a:lnSpc>
              <a:spcBef>
                <a:spcPts val="0"/>
              </a:spcBef>
              <a:spcAft>
                <a:spcPts val="0"/>
              </a:spcAft>
              <a:buSzPts val="1800"/>
              <a:buChar char="●"/>
            </a:pPr>
            <a:r>
              <a:rPr lang="en"/>
              <a:t>‘text’ - raw tweet strings</a:t>
            </a:r>
            <a:endParaRPr/>
          </a:p>
          <a:p>
            <a:pPr indent="-342900" lvl="0" marL="457200" rtl="0" algn="l">
              <a:lnSpc>
                <a:spcPct val="100000"/>
              </a:lnSpc>
              <a:spcBef>
                <a:spcPts val="0"/>
              </a:spcBef>
              <a:spcAft>
                <a:spcPts val="0"/>
              </a:spcAft>
              <a:buSzPts val="1800"/>
              <a:buChar char="●"/>
            </a:pPr>
            <a:r>
              <a:rPr lang="en"/>
              <a:t>‘text_tokenized’ tokenized input texts</a:t>
            </a:r>
            <a:endParaRPr/>
          </a:p>
          <a:p>
            <a:pPr indent="-342900" lvl="0" marL="457200" rtl="0" algn="l">
              <a:lnSpc>
                <a:spcPct val="100000"/>
              </a:lnSpc>
              <a:spcBef>
                <a:spcPts val="0"/>
              </a:spcBef>
              <a:spcAft>
                <a:spcPts val="0"/>
              </a:spcAft>
              <a:buSzPts val="1800"/>
              <a:buChar char="●"/>
            </a:pPr>
            <a:r>
              <a:rPr lang="en"/>
              <a:t>‘text_tokenized_cleaned’ tokenized and normalized text</a:t>
            </a:r>
            <a:endParaRPr/>
          </a:p>
          <a:p>
            <a:pPr indent="0" lvl="0" marL="0" rtl="0" algn="l">
              <a:lnSpc>
                <a:spcPct val="100000"/>
              </a:lnSpc>
              <a:spcBef>
                <a:spcPts val="1600"/>
              </a:spcBef>
              <a:spcAft>
                <a:spcPts val="0"/>
              </a:spcAft>
              <a:buNone/>
            </a:pPr>
            <a:r>
              <a:rPr lang="en"/>
              <a:t>document_embeddings - Text representation with word embedding</a:t>
            </a:r>
            <a:endParaRPr/>
          </a:p>
          <a:p>
            <a:pPr indent="0" lvl="0" marL="0" rtl="0" algn="l">
              <a:lnSpc>
                <a:spcPct val="100000"/>
              </a:lnSpc>
              <a:spcBef>
                <a:spcPts val="1600"/>
              </a:spcBef>
              <a:spcAft>
                <a:spcPts val="0"/>
              </a:spcAft>
              <a:buNone/>
            </a:pPr>
            <a:r>
              <a:rPr lang="en"/>
              <a:t>document_term_matrix - Bag-of-words representation</a:t>
            </a:r>
            <a:endParaRPr/>
          </a:p>
          <a:p>
            <a:pPr indent="0" lvl="0" marL="0" rtl="0" algn="l">
              <a:lnSpc>
                <a:spcPct val="100000"/>
              </a:lnSpc>
              <a:spcBef>
                <a:spcPts val="1600"/>
              </a:spcBef>
              <a:spcAft>
                <a:spcPts val="0"/>
              </a:spcAft>
              <a:buNone/>
            </a:pPr>
            <a:r>
              <a:rPr lang="en"/>
              <a:t>corpus_tokens - List with list of cleaned tokens of each document</a:t>
            </a:r>
            <a:endParaRPr/>
          </a:p>
          <a:p>
            <a:pPr indent="0" lvl="0" marL="0" rtl="0" algn="l">
              <a:spcBef>
                <a:spcPts val="1600"/>
              </a:spcBef>
              <a:spcAft>
                <a:spcPts val="1600"/>
              </a:spcAft>
              <a:buNone/>
            </a:pPr>
            <a:r>
              <a:rPr lang="en"/>
              <a:t>POS exercise in colab</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Stemming and Lemmatization</a:t>
            </a:r>
            <a:endParaRPr/>
          </a:p>
        </p:txBody>
      </p:sp>
      <p:pic>
        <p:nvPicPr>
          <p:cNvPr id="333" name="Google Shape;333;p41"/>
          <p:cNvPicPr preferRelativeResize="0"/>
          <p:nvPr/>
        </p:nvPicPr>
        <p:blipFill>
          <a:blip r:embed="rId3">
            <a:alphaModFix/>
          </a:blip>
          <a:stretch>
            <a:fillRect/>
          </a:stretch>
        </p:blipFill>
        <p:spPr>
          <a:xfrm>
            <a:off x="3163675" y="1548675"/>
            <a:ext cx="4463672" cy="1661700"/>
          </a:xfrm>
          <a:prstGeom prst="rect">
            <a:avLst/>
          </a:prstGeom>
          <a:noFill/>
          <a:ln>
            <a:noFill/>
          </a:ln>
        </p:spPr>
      </p:pic>
      <p:sp>
        <p:nvSpPr>
          <p:cNvPr id="334" name="Google Shape;334;p41"/>
          <p:cNvSpPr txBox="1"/>
          <p:nvPr>
            <p:ph idx="1" type="body"/>
          </p:nvPr>
        </p:nvSpPr>
        <p:spPr>
          <a:xfrm>
            <a:off x="180900" y="1143700"/>
            <a:ext cx="84318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12121"/>
              </a:buClr>
              <a:buSzPts val="1400"/>
              <a:buChar char="●"/>
            </a:pPr>
            <a:r>
              <a:rPr b="1" lang="en" sz="1400">
                <a:solidFill>
                  <a:srgbClr val="212121"/>
                </a:solidFill>
                <a:highlight>
                  <a:srgbClr val="FFFFFF"/>
                </a:highlight>
              </a:rPr>
              <a:t>Stemming</a:t>
            </a:r>
            <a:r>
              <a:rPr lang="en" sz="1400">
                <a:solidFill>
                  <a:srgbClr val="212121"/>
                </a:solidFill>
                <a:highlight>
                  <a:srgbClr val="FFFFFF"/>
                </a:highlight>
              </a:rPr>
              <a:t> is typically faster, more naive word shortening. (crude affix chopping)</a:t>
            </a:r>
            <a:br>
              <a:rPr lang="en" sz="1400">
                <a:solidFill>
                  <a:srgbClr val="212121"/>
                </a:solidFill>
                <a:highlight>
                  <a:srgbClr val="FFFFFF"/>
                </a:highlight>
              </a:rPr>
            </a:br>
            <a:r>
              <a:rPr lang="en" sz="1400">
                <a:solidFill>
                  <a:srgbClr val="212121"/>
                </a:solidFill>
                <a:highlight>
                  <a:srgbClr val="FFFFFF"/>
                </a:highlight>
              </a:rPr>
              <a:t>It is language dependent.</a:t>
            </a:r>
            <a:endParaRPr sz="1400">
              <a:solidFill>
                <a:srgbClr val="212121"/>
              </a:solidFill>
              <a:highlight>
                <a:srgbClr val="FFFFFF"/>
              </a:highlight>
            </a:endParaRPr>
          </a:p>
          <a:p>
            <a:pPr indent="0" lvl="0" marL="0" rtl="0" algn="l">
              <a:spcBef>
                <a:spcPts val="1600"/>
              </a:spcBef>
              <a:spcAft>
                <a:spcPts val="0"/>
              </a:spcAft>
              <a:buNone/>
            </a:pPr>
            <a:r>
              <a:t/>
            </a:r>
            <a:endParaRPr sz="1400">
              <a:solidFill>
                <a:srgbClr val="212121"/>
              </a:solidFill>
              <a:highlight>
                <a:srgbClr val="FFFFFF"/>
              </a:highlight>
            </a:endParaRPr>
          </a:p>
          <a:p>
            <a:pPr indent="0" lvl="0" marL="0" rtl="0" algn="l">
              <a:spcBef>
                <a:spcPts val="1600"/>
              </a:spcBef>
              <a:spcAft>
                <a:spcPts val="0"/>
              </a:spcAft>
              <a:buNone/>
            </a:pPr>
            <a:r>
              <a:t/>
            </a:r>
            <a:endParaRPr sz="1400">
              <a:solidFill>
                <a:srgbClr val="212121"/>
              </a:solidFill>
              <a:highlight>
                <a:srgbClr val="FFFFFF"/>
              </a:highlight>
            </a:endParaRPr>
          </a:p>
          <a:p>
            <a:pPr indent="0" lvl="0" marL="0" rtl="0" algn="l">
              <a:spcBef>
                <a:spcPts val="1600"/>
              </a:spcBef>
              <a:spcAft>
                <a:spcPts val="0"/>
              </a:spcAft>
              <a:buNone/>
            </a:pPr>
            <a:r>
              <a:t/>
            </a:r>
            <a:endParaRPr sz="1400">
              <a:solidFill>
                <a:srgbClr val="212121"/>
              </a:solidFill>
              <a:highlight>
                <a:srgbClr val="FFFFFF"/>
              </a:highlight>
            </a:endParaRPr>
          </a:p>
          <a:p>
            <a:pPr indent="-317500" lvl="0" marL="457200" rtl="0" algn="l">
              <a:spcBef>
                <a:spcPts val="1600"/>
              </a:spcBef>
              <a:spcAft>
                <a:spcPts val="0"/>
              </a:spcAft>
              <a:buClr>
                <a:srgbClr val="212121"/>
              </a:buClr>
              <a:buSzPts val="1400"/>
              <a:buChar char="●"/>
            </a:pPr>
            <a:r>
              <a:rPr b="1" lang="en" sz="1400">
                <a:solidFill>
                  <a:srgbClr val="212121"/>
                </a:solidFill>
                <a:highlight>
                  <a:srgbClr val="FFFFFF"/>
                </a:highlight>
              </a:rPr>
              <a:t>Lemmatization</a:t>
            </a:r>
            <a:r>
              <a:rPr lang="en" sz="1400">
                <a:solidFill>
                  <a:srgbClr val="212121"/>
                </a:solidFill>
                <a:highlight>
                  <a:srgbClr val="FFFFFF"/>
                </a:highlight>
              </a:rPr>
              <a:t> take deeper approach to extracting lemmas of the words (part of speech, language specific dictionary, etc.).</a:t>
            </a:r>
            <a:br>
              <a:rPr lang="en" sz="1400">
                <a:solidFill>
                  <a:srgbClr val="212121"/>
                </a:solidFill>
                <a:highlight>
                  <a:srgbClr val="FFFFFF"/>
                </a:highlight>
              </a:rPr>
            </a:br>
            <a:r>
              <a:rPr lang="en" sz="1400">
                <a:solidFill>
                  <a:srgbClr val="212121"/>
                </a:solidFill>
                <a:highlight>
                  <a:srgbClr val="FFFFFF"/>
                </a:highlight>
              </a:rPr>
              <a:t>Lemmatization implies doing “proper” reduction to dictionary headword form</a:t>
            </a:r>
            <a:br>
              <a:rPr lang="en" sz="1400">
                <a:solidFill>
                  <a:srgbClr val="212121"/>
                </a:solidFill>
                <a:highlight>
                  <a:srgbClr val="FFFFFF"/>
                </a:highlight>
              </a:rPr>
            </a:br>
            <a:r>
              <a:rPr i="1" lang="en" sz="1100">
                <a:solidFill>
                  <a:srgbClr val="000000"/>
                </a:solidFill>
                <a:latin typeface="Arial"/>
                <a:ea typeface="Arial"/>
                <a:cs typeface="Arial"/>
                <a:sym typeface="Arial"/>
              </a:rPr>
              <a:t>am, are,</a:t>
            </a: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is </a:t>
            </a: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be</a:t>
            </a:r>
            <a:br>
              <a:rPr i="1" lang="en" sz="1100">
                <a:solidFill>
                  <a:srgbClr val="000000"/>
                </a:solidFill>
                <a:latin typeface="Arial"/>
                <a:ea typeface="Arial"/>
                <a:cs typeface="Arial"/>
                <a:sym typeface="Arial"/>
              </a:rPr>
            </a:br>
            <a:r>
              <a:rPr i="1" lang="en" sz="1100">
                <a:solidFill>
                  <a:srgbClr val="000000"/>
                </a:solidFill>
                <a:latin typeface="Arial"/>
                <a:ea typeface="Arial"/>
                <a:cs typeface="Arial"/>
                <a:sym typeface="Arial"/>
              </a:rPr>
              <a:t>car, cars, car's</a:t>
            </a: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cars'</a:t>
            </a:r>
            <a:r>
              <a:rPr lang="en" sz="1100">
                <a:solidFill>
                  <a:srgbClr val="000000"/>
                </a:solidFill>
                <a:latin typeface="Arial"/>
                <a:ea typeface="Arial"/>
                <a:cs typeface="Arial"/>
                <a:sym typeface="Arial"/>
              </a:rPr>
              <a:t> → </a:t>
            </a:r>
            <a:r>
              <a:rPr i="1" lang="en" sz="1100">
                <a:solidFill>
                  <a:srgbClr val="000000"/>
                </a:solidFill>
                <a:latin typeface="Arial"/>
                <a:ea typeface="Arial"/>
                <a:cs typeface="Arial"/>
                <a:sym typeface="Arial"/>
              </a:rPr>
              <a:t>car</a:t>
            </a:r>
            <a:endParaRPr sz="1400">
              <a:solidFill>
                <a:srgbClr val="212121"/>
              </a:solidFill>
              <a:highlight>
                <a:srgbClr val="FFFFFF"/>
              </a:highlight>
            </a:endParaRPr>
          </a:p>
          <a:p>
            <a:pPr indent="0" lvl="0" marL="0" rtl="0" algn="l">
              <a:spcBef>
                <a:spcPts val="1600"/>
              </a:spcBef>
              <a:spcAft>
                <a:spcPts val="0"/>
              </a:spcAft>
              <a:buNone/>
            </a:pPr>
            <a:r>
              <a:t/>
            </a:r>
            <a:endParaRPr sz="1400">
              <a:solidFill>
                <a:srgbClr val="212121"/>
              </a:solidFill>
              <a:highlight>
                <a:srgbClr val="FFFFFF"/>
              </a:highlight>
            </a:endParaRPr>
          </a:p>
          <a:p>
            <a:pPr indent="0" lvl="0" marL="0" rtl="0" algn="l">
              <a:spcBef>
                <a:spcPts val="1600"/>
              </a:spcBef>
              <a:spcAft>
                <a:spcPts val="1600"/>
              </a:spcAft>
              <a:buNone/>
            </a:pPr>
            <a:r>
              <a:t/>
            </a:r>
            <a:endParaRPr/>
          </a:p>
        </p:txBody>
      </p:sp>
      <p:sp>
        <p:nvSpPr>
          <p:cNvPr id="335" name="Google Shape;335;p41"/>
          <p:cNvSpPr txBox="1"/>
          <p:nvPr/>
        </p:nvSpPr>
        <p:spPr>
          <a:xfrm>
            <a:off x="7553900" y="1508275"/>
            <a:ext cx="18657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a:t>
            </a:r>
            <a:r>
              <a:rPr lang="en" sz="1000" u="sng">
                <a:solidFill>
                  <a:schemeClr val="hlink"/>
                </a:solidFill>
                <a:hlinkClick r:id="rId4"/>
              </a:rPr>
              <a:t>Lightweight NLP</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Porter Stemmer</a:t>
            </a:r>
            <a:endParaRPr/>
          </a:p>
        </p:txBody>
      </p:sp>
      <p:pic>
        <p:nvPicPr>
          <p:cNvPr id="341" name="Google Shape;341;p42"/>
          <p:cNvPicPr preferRelativeResize="0"/>
          <p:nvPr/>
        </p:nvPicPr>
        <p:blipFill rotWithShape="1">
          <a:blip r:embed="rId3">
            <a:alphaModFix/>
          </a:blip>
          <a:srcRect b="0" l="0" r="0" t="25339"/>
          <a:stretch/>
        </p:blipFill>
        <p:spPr>
          <a:xfrm>
            <a:off x="326750" y="1314900"/>
            <a:ext cx="7497401" cy="3078999"/>
          </a:xfrm>
          <a:prstGeom prst="rect">
            <a:avLst/>
          </a:prstGeom>
          <a:noFill/>
          <a:ln>
            <a:noFill/>
          </a:ln>
        </p:spPr>
      </p:pic>
      <p:sp>
        <p:nvSpPr>
          <p:cNvPr id="342" name="Google Shape;342;p42"/>
          <p:cNvSpPr txBox="1"/>
          <p:nvPr/>
        </p:nvSpPr>
        <p:spPr>
          <a:xfrm>
            <a:off x="929025" y="4536800"/>
            <a:ext cx="49548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the Jurafsky lecture notes: https://web.stanford.edu/~jurafsky/slp3/slides/2_TextProc.pdf</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stemmings</a:t>
            </a:r>
            <a:endParaRPr/>
          </a:p>
        </p:txBody>
      </p:sp>
      <p:pic>
        <p:nvPicPr>
          <p:cNvPr id="348" name="Google Shape;348;p43"/>
          <p:cNvPicPr preferRelativeResize="0"/>
          <p:nvPr/>
        </p:nvPicPr>
        <p:blipFill>
          <a:blip r:embed="rId3">
            <a:alphaModFix/>
          </a:blip>
          <a:stretch>
            <a:fillRect/>
          </a:stretch>
        </p:blipFill>
        <p:spPr>
          <a:xfrm>
            <a:off x="274300" y="1219200"/>
            <a:ext cx="6056826" cy="3116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Part-of-Speech Tagging</a:t>
            </a:r>
            <a:endParaRPr/>
          </a:p>
        </p:txBody>
      </p:sp>
      <p:pic>
        <p:nvPicPr>
          <p:cNvPr id="354" name="Google Shape;354;p44"/>
          <p:cNvPicPr preferRelativeResize="0"/>
          <p:nvPr/>
        </p:nvPicPr>
        <p:blipFill>
          <a:blip r:embed="rId3">
            <a:alphaModFix/>
          </a:blip>
          <a:stretch>
            <a:fillRect/>
          </a:stretch>
        </p:blipFill>
        <p:spPr>
          <a:xfrm>
            <a:off x="978925" y="1143699"/>
            <a:ext cx="6303448" cy="3524724"/>
          </a:xfrm>
          <a:prstGeom prst="rect">
            <a:avLst/>
          </a:prstGeom>
          <a:noFill/>
          <a:ln>
            <a:noFill/>
          </a:ln>
        </p:spPr>
      </p:pic>
      <p:sp>
        <p:nvSpPr>
          <p:cNvPr id="355" name="Google Shape;355;p44"/>
          <p:cNvSpPr txBox="1"/>
          <p:nvPr/>
        </p:nvSpPr>
        <p:spPr>
          <a:xfrm>
            <a:off x="1099325" y="4604400"/>
            <a:ext cx="46218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Chris Manning lecture slides. Full copy is here: http://spark-public.s3.amazonaws.com/nlp/slides/Maxent_PosTagging.pdf</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Expectations?</a:t>
            </a:r>
            <a:endParaRPr/>
          </a:p>
        </p:txBody>
      </p:sp>
      <p:sp>
        <p:nvSpPr>
          <p:cNvPr id="82" name="Google Shape;8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Would be more useful for people less familiar with NLP.</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Familiarity with Machine Learning concepts would help, but we will cover that briefly as well.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Part-of-Speech</a:t>
            </a:r>
            <a:endParaRPr/>
          </a:p>
        </p:txBody>
      </p:sp>
      <p:pic>
        <p:nvPicPr>
          <p:cNvPr id="361" name="Google Shape;361;p45"/>
          <p:cNvPicPr preferRelativeResize="0"/>
          <p:nvPr/>
        </p:nvPicPr>
        <p:blipFill rotWithShape="1">
          <a:blip r:embed="rId3">
            <a:alphaModFix/>
          </a:blip>
          <a:srcRect b="8867" l="0" r="0" t="0"/>
          <a:stretch/>
        </p:blipFill>
        <p:spPr>
          <a:xfrm>
            <a:off x="1901650" y="909775"/>
            <a:ext cx="5420274" cy="4010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 Tagging</a:t>
            </a:r>
            <a:endParaRPr/>
          </a:p>
        </p:txBody>
      </p:sp>
      <p:pic>
        <p:nvPicPr>
          <p:cNvPr id="367" name="Google Shape;367;p46"/>
          <p:cNvPicPr preferRelativeResize="0"/>
          <p:nvPr/>
        </p:nvPicPr>
        <p:blipFill>
          <a:blip r:embed="rId3">
            <a:alphaModFix/>
          </a:blip>
          <a:stretch>
            <a:fillRect/>
          </a:stretch>
        </p:blipFill>
        <p:spPr>
          <a:xfrm>
            <a:off x="136575" y="927225"/>
            <a:ext cx="7523125" cy="2801725"/>
          </a:xfrm>
          <a:prstGeom prst="rect">
            <a:avLst/>
          </a:prstGeom>
          <a:noFill/>
          <a:ln>
            <a:noFill/>
          </a:ln>
        </p:spPr>
      </p:pic>
      <p:sp>
        <p:nvSpPr>
          <p:cNvPr id="368" name="Google Shape;368;p46"/>
          <p:cNvSpPr txBox="1"/>
          <p:nvPr/>
        </p:nvSpPr>
        <p:spPr>
          <a:xfrm>
            <a:off x="1099325" y="4604400"/>
            <a:ext cx="46218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Chris Manning lecture slides. Full copy is here: http://spark-public.s3.amazonaws.com/nlp/slides/Maxent_PosTagging.pdf</a:t>
            </a:r>
            <a:endParaRPr sz="1000"/>
          </a:p>
        </p:txBody>
      </p:sp>
      <p:pic>
        <p:nvPicPr>
          <p:cNvPr id="369" name="Google Shape;369;p46"/>
          <p:cNvPicPr preferRelativeResize="0"/>
          <p:nvPr/>
        </p:nvPicPr>
        <p:blipFill>
          <a:blip r:embed="rId4">
            <a:alphaModFix/>
          </a:blip>
          <a:stretch>
            <a:fillRect/>
          </a:stretch>
        </p:blipFill>
        <p:spPr>
          <a:xfrm>
            <a:off x="4529550" y="3207350"/>
            <a:ext cx="4441801" cy="1473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 Tagging</a:t>
            </a:r>
            <a:endParaRPr/>
          </a:p>
        </p:txBody>
      </p:sp>
      <p:sp>
        <p:nvSpPr>
          <p:cNvPr id="375" name="Google Shape;375;p47"/>
          <p:cNvSpPr txBox="1"/>
          <p:nvPr/>
        </p:nvSpPr>
        <p:spPr>
          <a:xfrm>
            <a:off x="1099325" y="4604400"/>
            <a:ext cx="46218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Chris Manning lecture slides. Full copy is here: http://spark-public.s3.amazonaws.com/nlp/slides/Maxent_PosTagging.pdf</a:t>
            </a:r>
            <a:endParaRPr sz="1000"/>
          </a:p>
        </p:txBody>
      </p:sp>
      <p:pic>
        <p:nvPicPr>
          <p:cNvPr id="376" name="Google Shape;376;p47"/>
          <p:cNvPicPr preferRelativeResize="0"/>
          <p:nvPr/>
        </p:nvPicPr>
        <p:blipFill>
          <a:blip r:embed="rId3">
            <a:alphaModFix/>
          </a:blip>
          <a:stretch>
            <a:fillRect/>
          </a:stretch>
        </p:blipFill>
        <p:spPr>
          <a:xfrm>
            <a:off x="180900" y="1219911"/>
            <a:ext cx="7810498" cy="2939187"/>
          </a:xfrm>
          <a:prstGeom prst="rect">
            <a:avLst/>
          </a:prstGeom>
          <a:noFill/>
          <a:ln>
            <a:noFill/>
          </a:ln>
        </p:spPr>
      </p:pic>
      <p:pic>
        <p:nvPicPr>
          <p:cNvPr id="377" name="Google Shape;377;p47"/>
          <p:cNvPicPr preferRelativeResize="0"/>
          <p:nvPr/>
        </p:nvPicPr>
        <p:blipFill>
          <a:blip r:embed="rId4">
            <a:alphaModFix/>
          </a:blip>
          <a:stretch>
            <a:fillRect/>
          </a:stretch>
        </p:blipFill>
        <p:spPr>
          <a:xfrm>
            <a:off x="4638475" y="1901956"/>
            <a:ext cx="4621799" cy="1670444"/>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Parse Trees</a:t>
            </a:r>
            <a:endParaRPr/>
          </a:p>
        </p:txBody>
      </p:sp>
      <p:sp>
        <p:nvSpPr>
          <p:cNvPr id="383" name="Google Shape;383;p48"/>
          <p:cNvSpPr txBox="1"/>
          <p:nvPr>
            <p:ph idx="1" type="body"/>
          </p:nvPr>
        </p:nvSpPr>
        <p:spPr>
          <a:xfrm>
            <a:off x="180900" y="1103200"/>
            <a:ext cx="4391100" cy="7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Constituency trees:</a:t>
            </a:r>
            <a:br>
              <a:rPr lang="en"/>
            </a:br>
            <a:r>
              <a:rPr lang="en"/>
              <a:t>structure of nested phrases/constituents</a:t>
            </a:r>
            <a:endParaRPr/>
          </a:p>
        </p:txBody>
      </p:sp>
      <p:sp>
        <p:nvSpPr>
          <p:cNvPr id="384" name="Google Shape;384;p48"/>
          <p:cNvSpPr txBox="1"/>
          <p:nvPr>
            <p:ph idx="1" type="body"/>
          </p:nvPr>
        </p:nvSpPr>
        <p:spPr>
          <a:xfrm>
            <a:off x="4971600" y="1103200"/>
            <a:ext cx="4149900" cy="7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Dependency trees:</a:t>
            </a:r>
            <a:br>
              <a:rPr b="1" lang="en"/>
            </a:br>
            <a:r>
              <a:rPr lang="en"/>
              <a:t>actual dependencies between words</a:t>
            </a:r>
            <a:endParaRPr/>
          </a:p>
        </p:txBody>
      </p:sp>
      <p:sp>
        <p:nvSpPr>
          <p:cNvPr id="385" name="Google Shape;385;p48"/>
          <p:cNvSpPr txBox="1"/>
          <p:nvPr/>
        </p:nvSpPr>
        <p:spPr>
          <a:xfrm>
            <a:off x="6090650" y="2274988"/>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saw</a:t>
            </a:r>
            <a:endParaRPr b="1" sz="1600">
              <a:solidFill>
                <a:schemeClr val="accent2"/>
              </a:solidFill>
            </a:endParaRPr>
          </a:p>
        </p:txBody>
      </p:sp>
      <p:sp>
        <p:nvSpPr>
          <p:cNvPr id="386" name="Google Shape;386;p48"/>
          <p:cNvSpPr txBox="1"/>
          <p:nvPr/>
        </p:nvSpPr>
        <p:spPr>
          <a:xfrm>
            <a:off x="5253650" y="3183375"/>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John</a:t>
            </a:r>
            <a:endParaRPr b="1" sz="1600">
              <a:solidFill>
                <a:schemeClr val="accent2"/>
              </a:solidFill>
            </a:endParaRPr>
          </a:p>
        </p:txBody>
      </p:sp>
      <p:sp>
        <p:nvSpPr>
          <p:cNvPr id="387" name="Google Shape;387;p48"/>
          <p:cNvSpPr txBox="1"/>
          <p:nvPr/>
        </p:nvSpPr>
        <p:spPr>
          <a:xfrm>
            <a:off x="7062650" y="3183375"/>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Mary</a:t>
            </a:r>
            <a:endParaRPr b="1" sz="1600">
              <a:solidFill>
                <a:schemeClr val="accent2"/>
              </a:solidFill>
            </a:endParaRPr>
          </a:p>
        </p:txBody>
      </p:sp>
      <p:cxnSp>
        <p:nvCxnSpPr>
          <p:cNvPr id="388" name="Google Shape;388;p48"/>
          <p:cNvCxnSpPr>
            <a:stCxn id="385" idx="2"/>
            <a:endCxn id="386" idx="0"/>
          </p:cNvCxnSpPr>
          <p:nvPr/>
        </p:nvCxnSpPr>
        <p:spPr>
          <a:xfrm flipH="1">
            <a:off x="5672150" y="2598988"/>
            <a:ext cx="837000" cy="584400"/>
          </a:xfrm>
          <a:prstGeom prst="straightConnector1">
            <a:avLst/>
          </a:prstGeom>
          <a:noFill/>
          <a:ln cap="flat" cmpd="sng" w="28575">
            <a:solidFill>
              <a:srgbClr val="45818E"/>
            </a:solidFill>
            <a:prstDash val="solid"/>
            <a:round/>
            <a:headEnd len="med" w="med" type="none"/>
            <a:tailEnd len="med" w="med" type="triangle"/>
          </a:ln>
        </p:spPr>
      </p:cxnSp>
      <p:cxnSp>
        <p:nvCxnSpPr>
          <p:cNvPr id="389" name="Google Shape;389;p48"/>
          <p:cNvCxnSpPr>
            <a:stCxn id="385" idx="2"/>
            <a:endCxn id="387" idx="0"/>
          </p:cNvCxnSpPr>
          <p:nvPr/>
        </p:nvCxnSpPr>
        <p:spPr>
          <a:xfrm>
            <a:off x="6509150" y="2598988"/>
            <a:ext cx="972000" cy="584400"/>
          </a:xfrm>
          <a:prstGeom prst="straightConnector1">
            <a:avLst/>
          </a:prstGeom>
          <a:noFill/>
          <a:ln cap="flat" cmpd="sng" w="28575">
            <a:solidFill>
              <a:srgbClr val="45818E"/>
            </a:solidFill>
            <a:prstDash val="solid"/>
            <a:round/>
            <a:headEnd len="med" w="med" type="none"/>
            <a:tailEnd len="med" w="med" type="triangle"/>
          </a:ln>
        </p:spPr>
      </p:cxnSp>
      <p:sp>
        <p:nvSpPr>
          <p:cNvPr id="390" name="Google Shape;390;p48"/>
          <p:cNvSpPr txBox="1"/>
          <p:nvPr/>
        </p:nvSpPr>
        <p:spPr>
          <a:xfrm>
            <a:off x="5316350" y="25990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nsubj</a:t>
            </a:r>
            <a:endParaRPr b="1" sz="1600">
              <a:solidFill>
                <a:srgbClr val="3C78D8"/>
              </a:solidFill>
            </a:endParaRPr>
          </a:p>
        </p:txBody>
      </p:sp>
      <p:sp>
        <p:nvSpPr>
          <p:cNvPr id="391" name="Google Shape;391;p48"/>
          <p:cNvSpPr txBox="1"/>
          <p:nvPr/>
        </p:nvSpPr>
        <p:spPr>
          <a:xfrm>
            <a:off x="6860150" y="25990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dobj</a:t>
            </a:r>
            <a:endParaRPr b="1" sz="1600">
              <a:solidFill>
                <a:srgbClr val="3C78D8"/>
              </a:solidFill>
            </a:endParaRPr>
          </a:p>
        </p:txBody>
      </p:sp>
      <p:sp>
        <p:nvSpPr>
          <p:cNvPr id="392" name="Google Shape;392;p48"/>
          <p:cNvSpPr txBox="1"/>
          <p:nvPr/>
        </p:nvSpPr>
        <p:spPr>
          <a:xfrm>
            <a:off x="1681500" y="4076988"/>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saw</a:t>
            </a:r>
            <a:endParaRPr b="1" sz="1600">
              <a:solidFill>
                <a:schemeClr val="accent2"/>
              </a:solidFill>
            </a:endParaRPr>
          </a:p>
        </p:txBody>
      </p:sp>
      <p:sp>
        <p:nvSpPr>
          <p:cNvPr id="393" name="Google Shape;393;p48"/>
          <p:cNvSpPr txBox="1"/>
          <p:nvPr/>
        </p:nvSpPr>
        <p:spPr>
          <a:xfrm>
            <a:off x="887388" y="34822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John</a:t>
            </a:r>
            <a:endParaRPr b="1" sz="1600">
              <a:solidFill>
                <a:schemeClr val="accent2"/>
              </a:solidFill>
            </a:endParaRPr>
          </a:p>
        </p:txBody>
      </p:sp>
      <p:sp>
        <p:nvSpPr>
          <p:cNvPr id="394" name="Google Shape;394;p48"/>
          <p:cNvSpPr txBox="1"/>
          <p:nvPr/>
        </p:nvSpPr>
        <p:spPr>
          <a:xfrm>
            <a:off x="2574350" y="410315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Mary</a:t>
            </a:r>
            <a:endParaRPr b="1" sz="1600">
              <a:solidFill>
                <a:schemeClr val="accent2"/>
              </a:solidFill>
            </a:endParaRPr>
          </a:p>
        </p:txBody>
      </p:sp>
      <p:cxnSp>
        <p:nvCxnSpPr>
          <p:cNvPr id="395" name="Google Shape;395;p48"/>
          <p:cNvCxnSpPr>
            <a:stCxn id="396" idx="2"/>
            <a:endCxn id="397" idx="0"/>
          </p:cNvCxnSpPr>
          <p:nvPr/>
        </p:nvCxnSpPr>
        <p:spPr>
          <a:xfrm>
            <a:off x="1946700" y="2291200"/>
            <a:ext cx="611400" cy="417600"/>
          </a:xfrm>
          <a:prstGeom prst="straightConnector1">
            <a:avLst/>
          </a:prstGeom>
          <a:noFill/>
          <a:ln cap="flat" cmpd="sng" w="28575">
            <a:solidFill>
              <a:srgbClr val="45818E"/>
            </a:solidFill>
            <a:prstDash val="solid"/>
            <a:round/>
            <a:headEnd len="med" w="med" type="none"/>
            <a:tailEnd len="med" w="med" type="none"/>
          </a:ln>
        </p:spPr>
      </p:cxnSp>
      <p:sp>
        <p:nvSpPr>
          <p:cNvPr id="396" name="Google Shape;396;p48"/>
          <p:cNvSpPr txBox="1"/>
          <p:nvPr/>
        </p:nvSpPr>
        <p:spPr>
          <a:xfrm>
            <a:off x="1528200" y="19672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S</a:t>
            </a:r>
            <a:endParaRPr b="1" sz="1600">
              <a:solidFill>
                <a:srgbClr val="3C78D8"/>
              </a:solidFill>
            </a:endParaRPr>
          </a:p>
        </p:txBody>
      </p:sp>
      <p:sp>
        <p:nvSpPr>
          <p:cNvPr id="398" name="Google Shape;398;p48"/>
          <p:cNvSpPr txBox="1"/>
          <p:nvPr/>
        </p:nvSpPr>
        <p:spPr>
          <a:xfrm>
            <a:off x="908100" y="27088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sp>
        <p:nvSpPr>
          <p:cNvPr id="397" name="Google Shape;397;p48"/>
          <p:cNvSpPr txBox="1"/>
          <p:nvPr/>
        </p:nvSpPr>
        <p:spPr>
          <a:xfrm>
            <a:off x="2139600" y="27088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VP</a:t>
            </a:r>
            <a:endParaRPr b="1" sz="1600">
              <a:solidFill>
                <a:srgbClr val="3C78D8"/>
              </a:solidFill>
            </a:endParaRPr>
          </a:p>
        </p:txBody>
      </p:sp>
      <p:sp>
        <p:nvSpPr>
          <p:cNvPr id="399" name="Google Shape;399;p48"/>
          <p:cNvSpPr txBox="1"/>
          <p:nvPr/>
        </p:nvSpPr>
        <p:spPr>
          <a:xfrm>
            <a:off x="1681500" y="34378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a:t>
            </a:r>
            <a:endParaRPr b="1" sz="1600">
              <a:solidFill>
                <a:srgbClr val="3C78D8"/>
              </a:solidFill>
            </a:endParaRPr>
          </a:p>
        </p:txBody>
      </p:sp>
      <p:sp>
        <p:nvSpPr>
          <p:cNvPr id="400" name="Google Shape;400;p48"/>
          <p:cNvSpPr txBox="1"/>
          <p:nvPr/>
        </p:nvSpPr>
        <p:spPr>
          <a:xfrm>
            <a:off x="2574350" y="34822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cxnSp>
        <p:nvCxnSpPr>
          <p:cNvPr id="401" name="Google Shape;401;p48"/>
          <p:cNvCxnSpPr>
            <a:stCxn id="398" idx="2"/>
            <a:endCxn id="393" idx="0"/>
          </p:cNvCxnSpPr>
          <p:nvPr/>
        </p:nvCxnSpPr>
        <p:spPr>
          <a:xfrm flipH="1">
            <a:off x="1305900" y="3032800"/>
            <a:ext cx="20700" cy="449400"/>
          </a:xfrm>
          <a:prstGeom prst="straightConnector1">
            <a:avLst/>
          </a:prstGeom>
          <a:noFill/>
          <a:ln cap="flat" cmpd="sng" w="28575">
            <a:solidFill>
              <a:srgbClr val="45818E"/>
            </a:solidFill>
            <a:prstDash val="solid"/>
            <a:round/>
            <a:headEnd len="med" w="med" type="none"/>
            <a:tailEnd len="med" w="med" type="none"/>
          </a:ln>
        </p:spPr>
      </p:cxnSp>
      <p:cxnSp>
        <p:nvCxnSpPr>
          <p:cNvPr id="402" name="Google Shape;402;p48"/>
          <p:cNvCxnSpPr>
            <a:stCxn id="396" idx="2"/>
            <a:endCxn id="398" idx="0"/>
          </p:cNvCxnSpPr>
          <p:nvPr/>
        </p:nvCxnSpPr>
        <p:spPr>
          <a:xfrm flipH="1">
            <a:off x="1326600" y="2291200"/>
            <a:ext cx="620100" cy="417600"/>
          </a:xfrm>
          <a:prstGeom prst="straightConnector1">
            <a:avLst/>
          </a:prstGeom>
          <a:noFill/>
          <a:ln cap="flat" cmpd="sng" w="28575">
            <a:solidFill>
              <a:srgbClr val="45818E"/>
            </a:solidFill>
            <a:prstDash val="solid"/>
            <a:round/>
            <a:headEnd len="med" w="med" type="none"/>
            <a:tailEnd len="med" w="med" type="none"/>
          </a:ln>
        </p:spPr>
      </p:cxnSp>
      <p:cxnSp>
        <p:nvCxnSpPr>
          <p:cNvPr id="403" name="Google Shape;403;p48"/>
          <p:cNvCxnSpPr>
            <a:stCxn id="397" idx="2"/>
            <a:endCxn id="399" idx="0"/>
          </p:cNvCxnSpPr>
          <p:nvPr/>
        </p:nvCxnSpPr>
        <p:spPr>
          <a:xfrm flipH="1">
            <a:off x="2100000" y="3032800"/>
            <a:ext cx="458100" cy="405000"/>
          </a:xfrm>
          <a:prstGeom prst="straightConnector1">
            <a:avLst/>
          </a:prstGeom>
          <a:noFill/>
          <a:ln cap="flat" cmpd="sng" w="28575">
            <a:solidFill>
              <a:srgbClr val="45818E"/>
            </a:solidFill>
            <a:prstDash val="solid"/>
            <a:round/>
            <a:headEnd len="med" w="med" type="none"/>
            <a:tailEnd len="med" w="med" type="none"/>
          </a:ln>
        </p:spPr>
      </p:cxnSp>
      <p:cxnSp>
        <p:nvCxnSpPr>
          <p:cNvPr id="404" name="Google Shape;404;p48"/>
          <p:cNvCxnSpPr>
            <a:stCxn id="397" idx="2"/>
            <a:endCxn id="400" idx="0"/>
          </p:cNvCxnSpPr>
          <p:nvPr/>
        </p:nvCxnSpPr>
        <p:spPr>
          <a:xfrm>
            <a:off x="2558100" y="3032800"/>
            <a:ext cx="434700" cy="449400"/>
          </a:xfrm>
          <a:prstGeom prst="straightConnector1">
            <a:avLst/>
          </a:prstGeom>
          <a:noFill/>
          <a:ln cap="flat" cmpd="sng" w="28575">
            <a:solidFill>
              <a:srgbClr val="45818E"/>
            </a:solidFill>
            <a:prstDash val="solid"/>
            <a:round/>
            <a:headEnd len="med" w="med" type="none"/>
            <a:tailEnd len="med" w="med" type="none"/>
          </a:ln>
        </p:spPr>
      </p:cxnSp>
      <p:cxnSp>
        <p:nvCxnSpPr>
          <p:cNvPr id="405" name="Google Shape;405;p48"/>
          <p:cNvCxnSpPr>
            <a:stCxn id="399" idx="2"/>
            <a:endCxn id="392" idx="0"/>
          </p:cNvCxnSpPr>
          <p:nvPr/>
        </p:nvCxnSpPr>
        <p:spPr>
          <a:xfrm>
            <a:off x="2100000" y="3761800"/>
            <a:ext cx="0" cy="315300"/>
          </a:xfrm>
          <a:prstGeom prst="straightConnector1">
            <a:avLst/>
          </a:prstGeom>
          <a:noFill/>
          <a:ln cap="flat" cmpd="sng" w="28575">
            <a:solidFill>
              <a:srgbClr val="45818E"/>
            </a:solidFill>
            <a:prstDash val="solid"/>
            <a:round/>
            <a:headEnd len="med" w="med" type="none"/>
            <a:tailEnd len="med" w="med" type="none"/>
          </a:ln>
        </p:spPr>
      </p:cxnSp>
      <p:cxnSp>
        <p:nvCxnSpPr>
          <p:cNvPr id="406" name="Google Shape;406;p48"/>
          <p:cNvCxnSpPr>
            <a:stCxn id="400" idx="2"/>
            <a:endCxn id="394" idx="0"/>
          </p:cNvCxnSpPr>
          <p:nvPr/>
        </p:nvCxnSpPr>
        <p:spPr>
          <a:xfrm>
            <a:off x="2992850" y="3806200"/>
            <a:ext cx="0" cy="297000"/>
          </a:xfrm>
          <a:prstGeom prst="straightConnector1">
            <a:avLst/>
          </a:prstGeom>
          <a:noFill/>
          <a:ln cap="flat" cmpd="sng" w="28575">
            <a:solidFill>
              <a:srgbClr val="45818E"/>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Parse Trees: Why to use?</a:t>
            </a:r>
            <a:endParaRPr/>
          </a:p>
        </p:txBody>
      </p:sp>
      <p:sp>
        <p:nvSpPr>
          <p:cNvPr id="412" name="Google Shape;412;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find the root / main intent of the query / sentence.</a:t>
            </a:r>
            <a:endParaRPr/>
          </a:p>
          <a:p>
            <a:pPr indent="-342900" lvl="0" marL="457200" rtl="0" algn="l">
              <a:spcBef>
                <a:spcPts val="0"/>
              </a:spcBef>
              <a:spcAft>
                <a:spcPts val="0"/>
              </a:spcAft>
              <a:buSzPts val="1800"/>
              <a:buChar char="●"/>
            </a:pPr>
            <a:r>
              <a:rPr lang="en"/>
              <a:t>To find the modifiers / arguments of known frames (e.g. set alarm __WHEN__).</a:t>
            </a:r>
            <a:endParaRPr/>
          </a:p>
          <a:p>
            <a:pPr indent="-342900" lvl="0" marL="457200" rtl="0" algn="l">
              <a:spcBef>
                <a:spcPts val="0"/>
              </a:spcBef>
              <a:spcAft>
                <a:spcPts val="0"/>
              </a:spcAft>
              <a:buSzPts val="1800"/>
              <a:buChar char="●"/>
            </a:pPr>
            <a:r>
              <a:rPr lang="en"/>
              <a:t>Build event-like feature representations: nsubj('&lt;someone&gt;', 'saw').</a:t>
            </a:r>
            <a:endParaRPr/>
          </a:p>
          <a:p>
            <a:pPr indent="-342900" lvl="0" marL="457200" rtl="0" algn="l">
              <a:spcBef>
                <a:spcPts val="0"/>
              </a:spcBef>
              <a:spcAft>
                <a:spcPts val="0"/>
              </a:spcAft>
              <a:buSzPts val="1800"/>
              <a:buChar char="●"/>
            </a:pPr>
            <a:r>
              <a:rPr lang="en"/>
              <a:t>Extract smarter n-grams based on parse trees.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Constituency Parse Trees: </a:t>
            </a:r>
            <a:br>
              <a:rPr lang="en"/>
            </a:br>
            <a:r>
              <a:rPr lang="en"/>
              <a:t>Build with Probabilistic Context-Free Grammars</a:t>
            </a:r>
            <a:endParaRPr/>
          </a:p>
        </p:txBody>
      </p:sp>
      <p:sp>
        <p:nvSpPr>
          <p:cNvPr id="418" name="Google Shape;418;p50"/>
          <p:cNvSpPr txBox="1"/>
          <p:nvPr/>
        </p:nvSpPr>
        <p:spPr>
          <a:xfrm>
            <a:off x="6447000" y="3887988"/>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saw</a:t>
            </a:r>
            <a:endParaRPr b="1" sz="1600">
              <a:solidFill>
                <a:schemeClr val="accent2"/>
              </a:solidFill>
            </a:endParaRPr>
          </a:p>
        </p:txBody>
      </p:sp>
      <p:sp>
        <p:nvSpPr>
          <p:cNvPr id="419" name="Google Shape;419;p50"/>
          <p:cNvSpPr txBox="1"/>
          <p:nvPr/>
        </p:nvSpPr>
        <p:spPr>
          <a:xfrm>
            <a:off x="5652888" y="32932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cat</a:t>
            </a:r>
            <a:endParaRPr b="1" sz="1600">
              <a:solidFill>
                <a:schemeClr val="accent2"/>
              </a:solidFill>
            </a:endParaRPr>
          </a:p>
        </p:txBody>
      </p:sp>
      <p:sp>
        <p:nvSpPr>
          <p:cNvPr id="420" name="Google Shape;420;p50"/>
          <p:cNvSpPr txBox="1"/>
          <p:nvPr/>
        </p:nvSpPr>
        <p:spPr>
          <a:xfrm>
            <a:off x="7339850" y="391415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fish</a:t>
            </a:r>
            <a:endParaRPr b="1" sz="1600">
              <a:solidFill>
                <a:schemeClr val="accent2"/>
              </a:solidFill>
            </a:endParaRPr>
          </a:p>
        </p:txBody>
      </p:sp>
      <p:cxnSp>
        <p:nvCxnSpPr>
          <p:cNvPr id="421" name="Google Shape;421;p50"/>
          <p:cNvCxnSpPr>
            <a:stCxn id="422" idx="2"/>
            <a:endCxn id="423" idx="0"/>
          </p:cNvCxnSpPr>
          <p:nvPr/>
        </p:nvCxnSpPr>
        <p:spPr>
          <a:xfrm>
            <a:off x="6712200" y="2102200"/>
            <a:ext cx="611400" cy="417600"/>
          </a:xfrm>
          <a:prstGeom prst="straightConnector1">
            <a:avLst/>
          </a:prstGeom>
          <a:noFill/>
          <a:ln cap="flat" cmpd="sng" w="28575">
            <a:solidFill>
              <a:srgbClr val="45818E"/>
            </a:solidFill>
            <a:prstDash val="solid"/>
            <a:round/>
            <a:headEnd len="med" w="med" type="none"/>
            <a:tailEnd len="med" w="med" type="none"/>
          </a:ln>
        </p:spPr>
      </p:cxnSp>
      <p:sp>
        <p:nvSpPr>
          <p:cNvPr id="422" name="Google Shape;422;p50"/>
          <p:cNvSpPr txBox="1"/>
          <p:nvPr/>
        </p:nvSpPr>
        <p:spPr>
          <a:xfrm>
            <a:off x="6293700" y="17782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S</a:t>
            </a:r>
            <a:endParaRPr b="1" sz="1600">
              <a:solidFill>
                <a:srgbClr val="3C78D8"/>
              </a:solidFill>
            </a:endParaRPr>
          </a:p>
        </p:txBody>
      </p:sp>
      <p:sp>
        <p:nvSpPr>
          <p:cNvPr id="424" name="Google Shape;424;p50"/>
          <p:cNvSpPr txBox="1"/>
          <p:nvPr/>
        </p:nvSpPr>
        <p:spPr>
          <a:xfrm>
            <a:off x="5673600" y="25198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sp>
        <p:nvSpPr>
          <p:cNvPr id="423" name="Google Shape;423;p50"/>
          <p:cNvSpPr txBox="1"/>
          <p:nvPr/>
        </p:nvSpPr>
        <p:spPr>
          <a:xfrm>
            <a:off x="6905100" y="25198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VP</a:t>
            </a:r>
            <a:endParaRPr b="1" sz="1600">
              <a:solidFill>
                <a:srgbClr val="3C78D8"/>
              </a:solidFill>
            </a:endParaRPr>
          </a:p>
        </p:txBody>
      </p:sp>
      <p:sp>
        <p:nvSpPr>
          <p:cNvPr id="425" name="Google Shape;425;p50"/>
          <p:cNvSpPr txBox="1"/>
          <p:nvPr/>
        </p:nvSpPr>
        <p:spPr>
          <a:xfrm>
            <a:off x="6447000" y="32488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a:t>
            </a:r>
            <a:endParaRPr b="1" sz="1600">
              <a:solidFill>
                <a:srgbClr val="3C78D8"/>
              </a:solidFill>
            </a:endParaRPr>
          </a:p>
        </p:txBody>
      </p:sp>
      <p:sp>
        <p:nvSpPr>
          <p:cNvPr id="426" name="Google Shape;426;p50"/>
          <p:cNvSpPr txBox="1"/>
          <p:nvPr/>
        </p:nvSpPr>
        <p:spPr>
          <a:xfrm>
            <a:off x="7339850" y="32932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cxnSp>
        <p:nvCxnSpPr>
          <p:cNvPr id="427" name="Google Shape;427;p50"/>
          <p:cNvCxnSpPr>
            <a:stCxn id="424" idx="2"/>
            <a:endCxn id="419" idx="0"/>
          </p:cNvCxnSpPr>
          <p:nvPr/>
        </p:nvCxnSpPr>
        <p:spPr>
          <a:xfrm flipH="1">
            <a:off x="6071400" y="2843800"/>
            <a:ext cx="20700" cy="449400"/>
          </a:xfrm>
          <a:prstGeom prst="straightConnector1">
            <a:avLst/>
          </a:prstGeom>
          <a:noFill/>
          <a:ln cap="flat" cmpd="sng" w="28575">
            <a:solidFill>
              <a:srgbClr val="45818E"/>
            </a:solidFill>
            <a:prstDash val="solid"/>
            <a:round/>
            <a:headEnd len="med" w="med" type="none"/>
            <a:tailEnd len="med" w="med" type="none"/>
          </a:ln>
        </p:spPr>
      </p:cxnSp>
      <p:cxnSp>
        <p:nvCxnSpPr>
          <p:cNvPr id="428" name="Google Shape;428;p50"/>
          <p:cNvCxnSpPr>
            <a:stCxn id="422" idx="2"/>
            <a:endCxn id="424" idx="0"/>
          </p:cNvCxnSpPr>
          <p:nvPr/>
        </p:nvCxnSpPr>
        <p:spPr>
          <a:xfrm flipH="1">
            <a:off x="6092100" y="2102200"/>
            <a:ext cx="620100" cy="417600"/>
          </a:xfrm>
          <a:prstGeom prst="straightConnector1">
            <a:avLst/>
          </a:prstGeom>
          <a:noFill/>
          <a:ln cap="flat" cmpd="sng" w="28575">
            <a:solidFill>
              <a:srgbClr val="45818E"/>
            </a:solidFill>
            <a:prstDash val="solid"/>
            <a:round/>
            <a:headEnd len="med" w="med" type="none"/>
            <a:tailEnd len="med" w="med" type="none"/>
          </a:ln>
        </p:spPr>
      </p:cxnSp>
      <p:cxnSp>
        <p:nvCxnSpPr>
          <p:cNvPr id="429" name="Google Shape;429;p50"/>
          <p:cNvCxnSpPr>
            <a:stCxn id="423" idx="2"/>
            <a:endCxn id="425" idx="0"/>
          </p:cNvCxnSpPr>
          <p:nvPr/>
        </p:nvCxnSpPr>
        <p:spPr>
          <a:xfrm flipH="1">
            <a:off x="6865500" y="2843800"/>
            <a:ext cx="458100" cy="405000"/>
          </a:xfrm>
          <a:prstGeom prst="straightConnector1">
            <a:avLst/>
          </a:prstGeom>
          <a:noFill/>
          <a:ln cap="flat" cmpd="sng" w="28575">
            <a:solidFill>
              <a:srgbClr val="45818E"/>
            </a:solidFill>
            <a:prstDash val="solid"/>
            <a:round/>
            <a:headEnd len="med" w="med" type="none"/>
            <a:tailEnd len="med" w="med" type="none"/>
          </a:ln>
        </p:spPr>
      </p:cxnSp>
      <p:cxnSp>
        <p:nvCxnSpPr>
          <p:cNvPr id="430" name="Google Shape;430;p50"/>
          <p:cNvCxnSpPr>
            <a:stCxn id="423" idx="2"/>
            <a:endCxn id="426" idx="0"/>
          </p:cNvCxnSpPr>
          <p:nvPr/>
        </p:nvCxnSpPr>
        <p:spPr>
          <a:xfrm>
            <a:off x="7323600" y="2843800"/>
            <a:ext cx="434700" cy="449400"/>
          </a:xfrm>
          <a:prstGeom prst="straightConnector1">
            <a:avLst/>
          </a:prstGeom>
          <a:noFill/>
          <a:ln cap="flat" cmpd="sng" w="28575">
            <a:solidFill>
              <a:srgbClr val="45818E"/>
            </a:solidFill>
            <a:prstDash val="solid"/>
            <a:round/>
            <a:headEnd len="med" w="med" type="none"/>
            <a:tailEnd len="med" w="med" type="none"/>
          </a:ln>
        </p:spPr>
      </p:cxnSp>
      <p:cxnSp>
        <p:nvCxnSpPr>
          <p:cNvPr id="431" name="Google Shape;431;p50"/>
          <p:cNvCxnSpPr>
            <a:stCxn id="425" idx="2"/>
            <a:endCxn id="418" idx="0"/>
          </p:cNvCxnSpPr>
          <p:nvPr/>
        </p:nvCxnSpPr>
        <p:spPr>
          <a:xfrm>
            <a:off x="6865500" y="3572800"/>
            <a:ext cx="0" cy="315300"/>
          </a:xfrm>
          <a:prstGeom prst="straightConnector1">
            <a:avLst/>
          </a:prstGeom>
          <a:noFill/>
          <a:ln cap="flat" cmpd="sng" w="28575">
            <a:solidFill>
              <a:srgbClr val="45818E"/>
            </a:solidFill>
            <a:prstDash val="solid"/>
            <a:round/>
            <a:headEnd len="med" w="med" type="none"/>
            <a:tailEnd len="med" w="med" type="none"/>
          </a:ln>
        </p:spPr>
      </p:cxnSp>
      <p:cxnSp>
        <p:nvCxnSpPr>
          <p:cNvPr id="432" name="Google Shape;432;p50"/>
          <p:cNvCxnSpPr>
            <a:stCxn id="426" idx="2"/>
            <a:endCxn id="420" idx="0"/>
          </p:cNvCxnSpPr>
          <p:nvPr/>
        </p:nvCxnSpPr>
        <p:spPr>
          <a:xfrm>
            <a:off x="7758350" y="3617200"/>
            <a:ext cx="0" cy="297000"/>
          </a:xfrm>
          <a:prstGeom prst="straightConnector1">
            <a:avLst/>
          </a:prstGeom>
          <a:noFill/>
          <a:ln cap="flat" cmpd="sng" w="28575">
            <a:solidFill>
              <a:srgbClr val="45818E"/>
            </a:solidFill>
            <a:prstDash val="solid"/>
            <a:round/>
            <a:headEnd len="med" w="med" type="none"/>
            <a:tailEnd len="med" w="med" type="none"/>
          </a:ln>
        </p:spPr>
      </p:cxnSp>
      <p:sp>
        <p:nvSpPr>
          <p:cNvPr id="433" name="Google Shape;433;p50"/>
          <p:cNvSpPr txBox="1"/>
          <p:nvPr/>
        </p:nvSpPr>
        <p:spPr>
          <a:xfrm>
            <a:off x="389700" y="1669300"/>
            <a:ext cx="4581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S</a:t>
            </a:r>
            <a:endParaRPr b="1" sz="1600">
              <a:solidFill>
                <a:srgbClr val="3C78D8"/>
              </a:solidFill>
            </a:endParaRPr>
          </a:p>
        </p:txBody>
      </p:sp>
      <p:sp>
        <p:nvSpPr>
          <p:cNvPr id="434" name="Google Shape;434;p50"/>
          <p:cNvSpPr txBox="1"/>
          <p:nvPr/>
        </p:nvSpPr>
        <p:spPr>
          <a:xfrm>
            <a:off x="1149300" y="16693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sp>
        <p:nvSpPr>
          <p:cNvPr id="435" name="Google Shape;435;p50"/>
          <p:cNvSpPr txBox="1"/>
          <p:nvPr/>
        </p:nvSpPr>
        <p:spPr>
          <a:xfrm>
            <a:off x="1530300" y="16693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VP</a:t>
            </a:r>
            <a:endParaRPr b="1" sz="1600">
              <a:solidFill>
                <a:srgbClr val="3C78D8"/>
              </a:solidFill>
            </a:endParaRPr>
          </a:p>
        </p:txBody>
      </p:sp>
      <p:cxnSp>
        <p:nvCxnSpPr>
          <p:cNvPr id="436" name="Google Shape;436;p50"/>
          <p:cNvCxnSpPr>
            <a:stCxn id="433" idx="3"/>
            <a:endCxn id="434" idx="1"/>
          </p:cNvCxnSpPr>
          <p:nvPr/>
        </p:nvCxnSpPr>
        <p:spPr>
          <a:xfrm>
            <a:off x="847800" y="1831300"/>
            <a:ext cx="301500" cy="0"/>
          </a:xfrm>
          <a:prstGeom prst="straightConnector1">
            <a:avLst/>
          </a:prstGeom>
          <a:noFill/>
          <a:ln cap="flat" cmpd="sng" w="19050">
            <a:solidFill>
              <a:schemeClr val="dk2"/>
            </a:solidFill>
            <a:prstDash val="solid"/>
            <a:round/>
            <a:headEnd len="med" w="med" type="none"/>
            <a:tailEnd len="med" w="med" type="triangle"/>
          </a:ln>
        </p:spPr>
      </p:cxnSp>
      <p:sp>
        <p:nvSpPr>
          <p:cNvPr id="437" name="Google Shape;437;p50"/>
          <p:cNvSpPr txBox="1"/>
          <p:nvPr/>
        </p:nvSpPr>
        <p:spPr>
          <a:xfrm>
            <a:off x="311100" y="20503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sp>
        <p:nvSpPr>
          <p:cNvPr id="438" name="Google Shape;438;p50"/>
          <p:cNvSpPr txBox="1"/>
          <p:nvPr/>
        </p:nvSpPr>
        <p:spPr>
          <a:xfrm>
            <a:off x="2161800" y="16693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1.0</a:t>
            </a:r>
            <a:endParaRPr sz="1600"/>
          </a:p>
        </p:txBody>
      </p:sp>
      <p:sp>
        <p:nvSpPr>
          <p:cNvPr id="439" name="Google Shape;439;p50"/>
          <p:cNvSpPr txBox="1"/>
          <p:nvPr/>
        </p:nvSpPr>
        <p:spPr>
          <a:xfrm>
            <a:off x="1149300" y="20503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sp>
        <p:nvSpPr>
          <p:cNvPr id="440" name="Google Shape;440;p50"/>
          <p:cNvSpPr txBox="1"/>
          <p:nvPr/>
        </p:nvSpPr>
        <p:spPr>
          <a:xfrm>
            <a:off x="1530300" y="20503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cxnSp>
        <p:nvCxnSpPr>
          <p:cNvPr id="441" name="Google Shape;441;p50"/>
          <p:cNvCxnSpPr>
            <a:stCxn id="437" idx="3"/>
            <a:endCxn id="439" idx="1"/>
          </p:cNvCxnSpPr>
          <p:nvPr/>
        </p:nvCxnSpPr>
        <p:spPr>
          <a:xfrm>
            <a:off x="846600" y="2212300"/>
            <a:ext cx="302700" cy="0"/>
          </a:xfrm>
          <a:prstGeom prst="straightConnector1">
            <a:avLst/>
          </a:prstGeom>
          <a:noFill/>
          <a:ln cap="flat" cmpd="sng" w="19050">
            <a:solidFill>
              <a:schemeClr val="dk2"/>
            </a:solidFill>
            <a:prstDash val="solid"/>
            <a:round/>
            <a:headEnd len="med" w="med" type="none"/>
            <a:tailEnd len="med" w="med" type="triangle"/>
          </a:ln>
        </p:spPr>
      </p:cxnSp>
      <p:sp>
        <p:nvSpPr>
          <p:cNvPr id="442" name="Google Shape;442;p50"/>
          <p:cNvSpPr txBox="1"/>
          <p:nvPr/>
        </p:nvSpPr>
        <p:spPr>
          <a:xfrm>
            <a:off x="311100" y="23551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sp>
        <p:nvSpPr>
          <p:cNvPr id="443" name="Google Shape;443;p50"/>
          <p:cNvSpPr txBox="1"/>
          <p:nvPr/>
        </p:nvSpPr>
        <p:spPr>
          <a:xfrm>
            <a:off x="1149300" y="23551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sp>
        <p:nvSpPr>
          <p:cNvPr id="444" name="Google Shape;444;p50"/>
          <p:cNvSpPr txBox="1"/>
          <p:nvPr/>
        </p:nvSpPr>
        <p:spPr>
          <a:xfrm>
            <a:off x="1530300" y="23551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PP</a:t>
            </a:r>
            <a:endParaRPr b="1" sz="1600">
              <a:solidFill>
                <a:srgbClr val="3C78D8"/>
              </a:solidFill>
            </a:endParaRPr>
          </a:p>
        </p:txBody>
      </p:sp>
      <p:cxnSp>
        <p:nvCxnSpPr>
          <p:cNvPr id="445" name="Google Shape;445;p50"/>
          <p:cNvCxnSpPr>
            <a:stCxn id="442" idx="3"/>
            <a:endCxn id="443" idx="1"/>
          </p:cNvCxnSpPr>
          <p:nvPr/>
        </p:nvCxnSpPr>
        <p:spPr>
          <a:xfrm>
            <a:off x="846600" y="2517100"/>
            <a:ext cx="302700" cy="0"/>
          </a:xfrm>
          <a:prstGeom prst="straightConnector1">
            <a:avLst/>
          </a:prstGeom>
          <a:noFill/>
          <a:ln cap="flat" cmpd="sng" w="19050">
            <a:solidFill>
              <a:schemeClr val="dk2"/>
            </a:solidFill>
            <a:prstDash val="solid"/>
            <a:round/>
            <a:headEnd len="med" w="med" type="none"/>
            <a:tailEnd len="med" w="med" type="triangle"/>
          </a:ln>
        </p:spPr>
      </p:cxnSp>
      <p:sp>
        <p:nvSpPr>
          <p:cNvPr id="446" name="Google Shape;446;p50"/>
          <p:cNvSpPr txBox="1"/>
          <p:nvPr/>
        </p:nvSpPr>
        <p:spPr>
          <a:xfrm>
            <a:off x="311100" y="2659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sp>
        <p:nvSpPr>
          <p:cNvPr id="447" name="Google Shape;447;p50"/>
          <p:cNvSpPr txBox="1"/>
          <p:nvPr/>
        </p:nvSpPr>
        <p:spPr>
          <a:xfrm>
            <a:off x="1149300" y="2659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a:t>
            </a:r>
            <a:endParaRPr b="1" sz="1600">
              <a:solidFill>
                <a:srgbClr val="3C78D8"/>
              </a:solidFill>
            </a:endParaRPr>
          </a:p>
        </p:txBody>
      </p:sp>
      <p:cxnSp>
        <p:nvCxnSpPr>
          <p:cNvPr id="448" name="Google Shape;448;p50"/>
          <p:cNvCxnSpPr>
            <a:stCxn id="446" idx="3"/>
            <a:endCxn id="447" idx="1"/>
          </p:cNvCxnSpPr>
          <p:nvPr/>
        </p:nvCxnSpPr>
        <p:spPr>
          <a:xfrm>
            <a:off x="846600" y="2821900"/>
            <a:ext cx="302700" cy="0"/>
          </a:xfrm>
          <a:prstGeom prst="straightConnector1">
            <a:avLst/>
          </a:prstGeom>
          <a:noFill/>
          <a:ln cap="flat" cmpd="sng" w="19050">
            <a:solidFill>
              <a:schemeClr val="dk2"/>
            </a:solidFill>
            <a:prstDash val="solid"/>
            <a:round/>
            <a:headEnd len="med" w="med" type="none"/>
            <a:tailEnd len="med" w="med" type="triangle"/>
          </a:ln>
        </p:spPr>
      </p:cxnSp>
      <p:sp>
        <p:nvSpPr>
          <p:cNvPr id="449" name="Google Shape;449;p50"/>
          <p:cNvSpPr txBox="1"/>
          <p:nvPr/>
        </p:nvSpPr>
        <p:spPr>
          <a:xfrm>
            <a:off x="311100" y="3040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PP</a:t>
            </a:r>
            <a:endParaRPr b="1" sz="1600">
              <a:solidFill>
                <a:srgbClr val="3C78D8"/>
              </a:solidFill>
            </a:endParaRPr>
          </a:p>
        </p:txBody>
      </p:sp>
      <p:sp>
        <p:nvSpPr>
          <p:cNvPr id="450" name="Google Shape;450;p50"/>
          <p:cNvSpPr txBox="1"/>
          <p:nvPr/>
        </p:nvSpPr>
        <p:spPr>
          <a:xfrm>
            <a:off x="1149300" y="3040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P</a:t>
            </a:r>
            <a:endParaRPr b="1" sz="1600">
              <a:solidFill>
                <a:srgbClr val="3C78D8"/>
              </a:solidFill>
            </a:endParaRPr>
          </a:p>
        </p:txBody>
      </p:sp>
      <p:sp>
        <p:nvSpPr>
          <p:cNvPr id="451" name="Google Shape;451;p50"/>
          <p:cNvSpPr txBox="1"/>
          <p:nvPr/>
        </p:nvSpPr>
        <p:spPr>
          <a:xfrm>
            <a:off x="1530300" y="3040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cxnSp>
        <p:nvCxnSpPr>
          <p:cNvPr id="452" name="Google Shape;452;p50"/>
          <p:cNvCxnSpPr>
            <a:stCxn id="449" idx="3"/>
            <a:endCxn id="450" idx="1"/>
          </p:cNvCxnSpPr>
          <p:nvPr/>
        </p:nvCxnSpPr>
        <p:spPr>
          <a:xfrm>
            <a:off x="846600" y="3202900"/>
            <a:ext cx="302700" cy="0"/>
          </a:xfrm>
          <a:prstGeom prst="straightConnector1">
            <a:avLst/>
          </a:prstGeom>
          <a:noFill/>
          <a:ln cap="flat" cmpd="sng" w="19050">
            <a:solidFill>
              <a:schemeClr val="dk2"/>
            </a:solidFill>
            <a:prstDash val="solid"/>
            <a:round/>
            <a:headEnd len="med" w="med" type="none"/>
            <a:tailEnd len="med" w="med" type="triangle"/>
          </a:ln>
        </p:spPr>
      </p:cxnSp>
      <p:sp>
        <p:nvSpPr>
          <p:cNvPr id="453" name="Google Shape;453;p50"/>
          <p:cNvSpPr txBox="1"/>
          <p:nvPr/>
        </p:nvSpPr>
        <p:spPr>
          <a:xfrm>
            <a:off x="311100" y="34981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VP</a:t>
            </a:r>
            <a:endParaRPr b="1" sz="1600">
              <a:solidFill>
                <a:srgbClr val="3C78D8"/>
              </a:solidFill>
            </a:endParaRPr>
          </a:p>
        </p:txBody>
      </p:sp>
      <p:sp>
        <p:nvSpPr>
          <p:cNvPr id="454" name="Google Shape;454;p50"/>
          <p:cNvSpPr txBox="1"/>
          <p:nvPr/>
        </p:nvSpPr>
        <p:spPr>
          <a:xfrm>
            <a:off x="1149300" y="34981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a:t>
            </a:r>
            <a:endParaRPr b="1" sz="1600">
              <a:solidFill>
                <a:srgbClr val="3C78D8"/>
              </a:solidFill>
            </a:endParaRPr>
          </a:p>
        </p:txBody>
      </p:sp>
      <p:sp>
        <p:nvSpPr>
          <p:cNvPr id="455" name="Google Shape;455;p50"/>
          <p:cNvSpPr txBox="1"/>
          <p:nvPr/>
        </p:nvSpPr>
        <p:spPr>
          <a:xfrm>
            <a:off x="1530300" y="34981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NP</a:t>
            </a:r>
            <a:endParaRPr b="1" sz="1600">
              <a:solidFill>
                <a:srgbClr val="3C78D8"/>
              </a:solidFill>
            </a:endParaRPr>
          </a:p>
        </p:txBody>
      </p:sp>
      <p:cxnSp>
        <p:nvCxnSpPr>
          <p:cNvPr id="456" name="Google Shape;456;p50"/>
          <p:cNvCxnSpPr>
            <a:stCxn id="453" idx="3"/>
            <a:endCxn id="454" idx="1"/>
          </p:cNvCxnSpPr>
          <p:nvPr/>
        </p:nvCxnSpPr>
        <p:spPr>
          <a:xfrm>
            <a:off x="846600" y="3660100"/>
            <a:ext cx="302700" cy="0"/>
          </a:xfrm>
          <a:prstGeom prst="straightConnector1">
            <a:avLst/>
          </a:prstGeom>
          <a:noFill/>
          <a:ln cap="flat" cmpd="sng" w="19050">
            <a:solidFill>
              <a:schemeClr val="dk2"/>
            </a:solidFill>
            <a:prstDash val="solid"/>
            <a:round/>
            <a:headEnd len="med" w="med" type="none"/>
            <a:tailEnd len="med" w="med" type="triangle"/>
          </a:ln>
        </p:spPr>
      </p:cxnSp>
      <p:sp>
        <p:nvSpPr>
          <p:cNvPr id="457" name="Google Shape;457;p50"/>
          <p:cNvSpPr txBox="1"/>
          <p:nvPr/>
        </p:nvSpPr>
        <p:spPr>
          <a:xfrm>
            <a:off x="311100" y="3802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VP</a:t>
            </a:r>
            <a:endParaRPr b="1" sz="1600">
              <a:solidFill>
                <a:srgbClr val="3C78D8"/>
              </a:solidFill>
            </a:endParaRPr>
          </a:p>
        </p:txBody>
      </p:sp>
      <p:sp>
        <p:nvSpPr>
          <p:cNvPr id="458" name="Google Shape;458;p50"/>
          <p:cNvSpPr txBox="1"/>
          <p:nvPr/>
        </p:nvSpPr>
        <p:spPr>
          <a:xfrm>
            <a:off x="1149300" y="3802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VP</a:t>
            </a:r>
            <a:endParaRPr b="1" sz="1600">
              <a:solidFill>
                <a:srgbClr val="3C78D8"/>
              </a:solidFill>
            </a:endParaRPr>
          </a:p>
        </p:txBody>
      </p:sp>
      <p:sp>
        <p:nvSpPr>
          <p:cNvPr id="459" name="Google Shape;459;p50"/>
          <p:cNvSpPr txBox="1"/>
          <p:nvPr/>
        </p:nvSpPr>
        <p:spPr>
          <a:xfrm>
            <a:off x="1530300" y="3802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PP</a:t>
            </a:r>
            <a:endParaRPr b="1" sz="1600">
              <a:solidFill>
                <a:srgbClr val="3C78D8"/>
              </a:solidFill>
            </a:endParaRPr>
          </a:p>
        </p:txBody>
      </p:sp>
      <p:cxnSp>
        <p:nvCxnSpPr>
          <p:cNvPr id="460" name="Google Shape;460;p50"/>
          <p:cNvCxnSpPr>
            <a:stCxn id="457" idx="3"/>
            <a:endCxn id="458" idx="1"/>
          </p:cNvCxnSpPr>
          <p:nvPr/>
        </p:nvCxnSpPr>
        <p:spPr>
          <a:xfrm>
            <a:off x="846600" y="3964900"/>
            <a:ext cx="302700" cy="0"/>
          </a:xfrm>
          <a:prstGeom prst="straightConnector1">
            <a:avLst/>
          </a:prstGeom>
          <a:noFill/>
          <a:ln cap="flat" cmpd="sng" w="19050">
            <a:solidFill>
              <a:schemeClr val="dk2"/>
            </a:solidFill>
            <a:prstDash val="solid"/>
            <a:round/>
            <a:headEnd len="med" w="med" type="none"/>
            <a:tailEnd len="med" w="med" type="triangle"/>
          </a:ln>
        </p:spPr>
      </p:cxnSp>
      <p:sp>
        <p:nvSpPr>
          <p:cNvPr id="461" name="Google Shape;461;p50"/>
          <p:cNvSpPr txBox="1"/>
          <p:nvPr/>
        </p:nvSpPr>
        <p:spPr>
          <a:xfrm>
            <a:off x="2161800" y="20503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0.1</a:t>
            </a:r>
            <a:endParaRPr sz="1600"/>
          </a:p>
        </p:txBody>
      </p:sp>
      <p:sp>
        <p:nvSpPr>
          <p:cNvPr id="462" name="Google Shape;462;p50"/>
          <p:cNvSpPr txBox="1"/>
          <p:nvPr/>
        </p:nvSpPr>
        <p:spPr>
          <a:xfrm>
            <a:off x="2161800" y="23551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0.3</a:t>
            </a:r>
            <a:endParaRPr sz="1600"/>
          </a:p>
        </p:txBody>
      </p:sp>
      <p:sp>
        <p:nvSpPr>
          <p:cNvPr id="463" name="Google Shape;463;p50"/>
          <p:cNvSpPr txBox="1"/>
          <p:nvPr/>
        </p:nvSpPr>
        <p:spPr>
          <a:xfrm>
            <a:off x="2161800" y="2659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0.6</a:t>
            </a:r>
            <a:endParaRPr sz="1600"/>
          </a:p>
        </p:txBody>
      </p:sp>
      <p:sp>
        <p:nvSpPr>
          <p:cNvPr id="464" name="Google Shape;464;p50"/>
          <p:cNvSpPr txBox="1"/>
          <p:nvPr/>
        </p:nvSpPr>
        <p:spPr>
          <a:xfrm>
            <a:off x="2161800" y="3040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1.0</a:t>
            </a:r>
            <a:endParaRPr sz="1600"/>
          </a:p>
        </p:txBody>
      </p:sp>
      <p:sp>
        <p:nvSpPr>
          <p:cNvPr id="465" name="Google Shape;465;p50"/>
          <p:cNvSpPr txBox="1"/>
          <p:nvPr/>
        </p:nvSpPr>
        <p:spPr>
          <a:xfrm>
            <a:off x="2161800" y="34981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0.7</a:t>
            </a:r>
            <a:endParaRPr sz="1600"/>
          </a:p>
        </p:txBody>
      </p:sp>
      <p:sp>
        <p:nvSpPr>
          <p:cNvPr id="466" name="Google Shape;466;p50"/>
          <p:cNvSpPr txBox="1"/>
          <p:nvPr/>
        </p:nvSpPr>
        <p:spPr>
          <a:xfrm>
            <a:off x="2161800" y="3802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0.3</a:t>
            </a:r>
            <a:endParaRPr sz="1600"/>
          </a:p>
        </p:txBody>
      </p:sp>
      <p:sp>
        <p:nvSpPr>
          <p:cNvPr id="467" name="Google Shape;467;p50"/>
          <p:cNvSpPr txBox="1"/>
          <p:nvPr/>
        </p:nvSpPr>
        <p:spPr>
          <a:xfrm>
            <a:off x="2903400" y="1669300"/>
            <a:ext cx="7308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a:t>
            </a:r>
            <a:endParaRPr b="1" sz="1600">
              <a:solidFill>
                <a:srgbClr val="3C78D8"/>
              </a:solidFill>
            </a:endParaRPr>
          </a:p>
        </p:txBody>
      </p:sp>
      <p:cxnSp>
        <p:nvCxnSpPr>
          <p:cNvPr id="468" name="Google Shape;468;p50"/>
          <p:cNvCxnSpPr>
            <a:stCxn id="467" idx="3"/>
            <a:endCxn id="469" idx="1"/>
          </p:cNvCxnSpPr>
          <p:nvPr/>
        </p:nvCxnSpPr>
        <p:spPr>
          <a:xfrm>
            <a:off x="3634200" y="1831300"/>
            <a:ext cx="301500" cy="0"/>
          </a:xfrm>
          <a:prstGeom prst="straightConnector1">
            <a:avLst/>
          </a:prstGeom>
          <a:noFill/>
          <a:ln cap="flat" cmpd="sng" w="19050">
            <a:solidFill>
              <a:schemeClr val="dk2"/>
            </a:solidFill>
            <a:prstDash val="solid"/>
            <a:round/>
            <a:headEnd len="med" w="med" type="none"/>
            <a:tailEnd len="med" w="med" type="triangle"/>
          </a:ln>
        </p:spPr>
      </p:cxnSp>
      <p:sp>
        <p:nvSpPr>
          <p:cNvPr id="470" name="Google Shape;470;p50"/>
          <p:cNvSpPr txBox="1"/>
          <p:nvPr/>
        </p:nvSpPr>
        <p:spPr>
          <a:xfrm>
            <a:off x="3874188" y="16693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cat</a:t>
            </a:r>
            <a:endParaRPr b="1" sz="1600">
              <a:solidFill>
                <a:schemeClr val="accent2"/>
              </a:solidFill>
            </a:endParaRPr>
          </a:p>
        </p:txBody>
      </p:sp>
      <p:sp>
        <p:nvSpPr>
          <p:cNvPr id="471" name="Google Shape;471;p50"/>
          <p:cNvSpPr txBox="1"/>
          <p:nvPr/>
        </p:nvSpPr>
        <p:spPr>
          <a:xfrm>
            <a:off x="2903400" y="1974100"/>
            <a:ext cx="7308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a:t>
            </a:r>
            <a:endParaRPr b="1" sz="1600">
              <a:solidFill>
                <a:srgbClr val="3C78D8"/>
              </a:solidFill>
            </a:endParaRPr>
          </a:p>
        </p:txBody>
      </p:sp>
      <p:cxnSp>
        <p:nvCxnSpPr>
          <p:cNvPr id="472" name="Google Shape;472;p50"/>
          <p:cNvCxnSpPr>
            <a:stCxn id="471" idx="3"/>
          </p:cNvCxnSpPr>
          <p:nvPr/>
        </p:nvCxnSpPr>
        <p:spPr>
          <a:xfrm>
            <a:off x="3634200" y="2136100"/>
            <a:ext cx="301500" cy="0"/>
          </a:xfrm>
          <a:prstGeom prst="straightConnector1">
            <a:avLst/>
          </a:prstGeom>
          <a:noFill/>
          <a:ln cap="flat" cmpd="sng" w="19050">
            <a:solidFill>
              <a:schemeClr val="dk2"/>
            </a:solidFill>
            <a:prstDash val="solid"/>
            <a:round/>
            <a:headEnd len="med" w="med" type="none"/>
            <a:tailEnd len="med" w="med" type="triangle"/>
          </a:ln>
        </p:spPr>
      </p:cxnSp>
      <p:sp>
        <p:nvSpPr>
          <p:cNvPr id="473" name="Google Shape;473;p50"/>
          <p:cNvSpPr txBox="1"/>
          <p:nvPr/>
        </p:nvSpPr>
        <p:spPr>
          <a:xfrm>
            <a:off x="3874188" y="19741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fish</a:t>
            </a:r>
            <a:endParaRPr b="1" sz="1600">
              <a:solidFill>
                <a:schemeClr val="accent2"/>
              </a:solidFill>
            </a:endParaRPr>
          </a:p>
        </p:txBody>
      </p:sp>
      <p:sp>
        <p:nvSpPr>
          <p:cNvPr id="474" name="Google Shape;474;p50"/>
          <p:cNvSpPr txBox="1"/>
          <p:nvPr/>
        </p:nvSpPr>
        <p:spPr>
          <a:xfrm>
            <a:off x="4676400" y="16693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0.4</a:t>
            </a:r>
            <a:endParaRPr sz="1600"/>
          </a:p>
        </p:txBody>
      </p:sp>
      <p:sp>
        <p:nvSpPr>
          <p:cNvPr id="475" name="Google Shape;475;p50"/>
          <p:cNvSpPr txBox="1"/>
          <p:nvPr/>
        </p:nvSpPr>
        <p:spPr>
          <a:xfrm>
            <a:off x="4676400" y="19741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0.4</a:t>
            </a:r>
            <a:endParaRPr sz="1600"/>
          </a:p>
        </p:txBody>
      </p:sp>
      <p:sp>
        <p:nvSpPr>
          <p:cNvPr id="476" name="Google Shape;476;p50"/>
          <p:cNvSpPr txBox="1"/>
          <p:nvPr/>
        </p:nvSpPr>
        <p:spPr>
          <a:xfrm>
            <a:off x="2903400" y="2278900"/>
            <a:ext cx="7308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a:t>
            </a:r>
            <a:endParaRPr b="1" sz="1600">
              <a:solidFill>
                <a:srgbClr val="3C78D8"/>
              </a:solidFill>
            </a:endParaRPr>
          </a:p>
        </p:txBody>
      </p:sp>
      <p:cxnSp>
        <p:nvCxnSpPr>
          <p:cNvPr id="477" name="Google Shape;477;p50"/>
          <p:cNvCxnSpPr>
            <a:stCxn id="476" idx="3"/>
          </p:cNvCxnSpPr>
          <p:nvPr/>
        </p:nvCxnSpPr>
        <p:spPr>
          <a:xfrm>
            <a:off x="3634200" y="2440900"/>
            <a:ext cx="301500" cy="0"/>
          </a:xfrm>
          <a:prstGeom prst="straightConnector1">
            <a:avLst/>
          </a:prstGeom>
          <a:noFill/>
          <a:ln cap="flat" cmpd="sng" w="19050">
            <a:solidFill>
              <a:schemeClr val="dk2"/>
            </a:solidFill>
            <a:prstDash val="solid"/>
            <a:round/>
            <a:headEnd len="med" w="med" type="none"/>
            <a:tailEnd len="med" w="med" type="triangle"/>
          </a:ln>
        </p:spPr>
      </p:cxnSp>
      <p:sp>
        <p:nvSpPr>
          <p:cNvPr id="478" name="Google Shape;478;p50"/>
          <p:cNvSpPr txBox="1"/>
          <p:nvPr/>
        </p:nvSpPr>
        <p:spPr>
          <a:xfrm>
            <a:off x="3874188" y="22789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saw</a:t>
            </a:r>
            <a:endParaRPr b="1" sz="1600">
              <a:solidFill>
                <a:schemeClr val="accent2"/>
              </a:solidFill>
            </a:endParaRPr>
          </a:p>
        </p:txBody>
      </p:sp>
      <p:sp>
        <p:nvSpPr>
          <p:cNvPr id="479" name="Google Shape;479;p50"/>
          <p:cNvSpPr txBox="1"/>
          <p:nvPr/>
        </p:nvSpPr>
        <p:spPr>
          <a:xfrm>
            <a:off x="4676400" y="2278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0.2</a:t>
            </a:r>
            <a:endParaRPr sz="1600"/>
          </a:p>
        </p:txBody>
      </p:sp>
      <p:sp>
        <p:nvSpPr>
          <p:cNvPr id="480" name="Google Shape;480;p50"/>
          <p:cNvSpPr txBox="1"/>
          <p:nvPr/>
        </p:nvSpPr>
        <p:spPr>
          <a:xfrm>
            <a:off x="2903400" y="2736100"/>
            <a:ext cx="7308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a:t>
            </a:r>
            <a:endParaRPr b="1" sz="1600">
              <a:solidFill>
                <a:srgbClr val="3C78D8"/>
              </a:solidFill>
            </a:endParaRPr>
          </a:p>
        </p:txBody>
      </p:sp>
      <p:cxnSp>
        <p:nvCxnSpPr>
          <p:cNvPr id="481" name="Google Shape;481;p50"/>
          <p:cNvCxnSpPr>
            <a:stCxn id="480" idx="3"/>
          </p:cNvCxnSpPr>
          <p:nvPr/>
        </p:nvCxnSpPr>
        <p:spPr>
          <a:xfrm>
            <a:off x="3634200" y="2898100"/>
            <a:ext cx="301500" cy="0"/>
          </a:xfrm>
          <a:prstGeom prst="straightConnector1">
            <a:avLst/>
          </a:prstGeom>
          <a:noFill/>
          <a:ln cap="flat" cmpd="sng" w="19050">
            <a:solidFill>
              <a:schemeClr val="dk2"/>
            </a:solidFill>
            <a:prstDash val="solid"/>
            <a:round/>
            <a:headEnd len="med" w="med" type="none"/>
            <a:tailEnd len="med" w="med" type="triangle"/>
          </a:ln>
        </p:spPr>
      </p:cxnSp>
      <p:sp>
        <p:nvSpPr>
          <p:cNvPr id="482" name="Google Shape;482;p50"/>
          <p:cNvSpPr txBox="1"/>
          <p:nvPr/>
        </p:nvSpPr>
        <p:spPr>
          <a:xfrm>
            <a:off x="3874188" y="27361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meets</a:t>
            </a:r>
            <a:endParaRPr b="1" sz="1600">
              <a:solidFill>
                <a:schemeClr val="accent2"/>
              </a:solidFill>
            </a:endParaRPr>
          </a:p>
        </p:txBody>
      </p:sp>
      <p:sp>
        <p:nvSpPr>
          <p:cNvPr id="483" name="Google Shape;483;p50"/>
          <p:cNvSpPr txBox="1"/>
          <p:nvPr/>
        </p:nvSpPr>
        <p:spPr>
          <a:xfrm>
            <a:off x="4676400" y="27361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0.4</a:t>
            </a:r>
            <a:endParaRPr sz="1600"/>
          </a:p>
        </p:txBody>
      </p:sp>
      <p:sp>
        <p:nvSpPr>
          <p:cNvPr id="484" name="Google Shape;484;p50"/>
          <p:cNvSpPr txBox="1"/>
          <p:nvPr/>
        </p:nvSpPr>
        <p:spPr>
          <a:xfrm>
            <a:off x="2903400" y="3040900"/>
            <a:ext cx="7308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a:t>
            </a:r>
            <a:endParaRPr b="1" sz="1600">
              <a:solidFill>
                <a:srgbClr val="3C78D8"/>
              </a:solidFill>
            </a:endParaRPr>
          </a:p>
        </p:txBody>
      </p:sp>
      <p:cxnSp>
        <p:nvCxnSpPr>
          <p:cNvPr id="485" name="Google Shape;485;p50"/>
          <p:cNvCxnSpPr>
            <a:stCxn id="484" idx="3"/>
          </p:cNvCxnSpPr>
          <p:nvPr/>
        </p:nvCxnSpPr>
        <p:spPr>
          <a:xfrm>
            <a:off x="3634200" y="3202900"/>
            <a:ext cx="301500" cy="0"/>
          </a:xfrm>
          <a:prstGeom prst="straightConnector1">
            <a:avLst/>
          </a:prstGeom>
          <a:noFill/>
          <a:ln cap="flat" cmpd="sng" w="19050">
            <a:solidFill>
              <a:schemeClr val="dk2"/>
            </a:solidFill>
            <a:prstDash val="solid"/>
            <a:round/>
            <a:headEnd len="med" w="med" type="none"/>
            <a:tailEnd len="med" w="med" type="triangle"/>
          </a:ln>
        </p:spPr>
      </p:cxnSp>
      <p:sp>
        <p:nvSpPr>
          <p:cNvPr id="486" name="Google Shape;486;p50"/>
          <p:cNvSpPr txBox="1"/>
          <p:nvPr/>
        </p:nvSpPr>
        <p:spPr>
          <a:xfrm>
            <a:off x="3874188" y="30409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saw</a:t>
            </a:r>
            <a:endParaRPr b="1" sz="1600">
              <a:solidFill>
                <a:schemeClr val="accent2"/>
              </a:solidFill>
            </a:endParaRPr>
          </a:p>
        </p:txBody>
      </p:sp>
      <p:sp>
        <p:nvSpPr>
          <p:cNvPr id="487" name="Google Shape;487;p50"/>
          <p:cNvSpPr txBox="1"/>
          <p:nvPr/>
        </p:nvSpPr>
        <p:spPr>
          <a:xfrm>
            <a:off x="4676400" y="30409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0.2</a:t>
            </a:r>
            <a:endParaRPr sz="1600"/>
          </a:p>
        </p:txBody>
      </p:sp>
      <p:sp>
        <p:nvSpPr>
          <p:cNvPr id="488" name="Google Shape;488;p50"/>
          <p:cNvSpPr txBox="1"/>
          <p:nvPr/>
        </p:nvSpPr>
        <p:spPr>
          <a:xfrm>
            <a:off x="2903400" y="3345700"/>
            <a:ext cx="7308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V</a:t>
            </a:r>
            <a:endParaRPr b="1" sz="1600">
              <a:solidFill>
                <a:srgbClr val="3C78D8"/>
              </a:solidFill>
            </a:endParaRPr>
          </a:p>
        </p:txBody>
      </p:sp>
      <p:cxnSp>
        <p:nvCxnSpPr>
          <p:cNvPr id="489" name="Google Shape;489;p50"/>
          <p:cNvCxnSpPr>
            <a:stCxn id="488" idx="3"/>
          </p:cNvCxnSpPr>
          <p:nvPr/>
        </p:nvCxnSpPr>
        <p:spPr>
          <a:xfrm>
            <a:off x="3634200" y="3507700"/>
            <a:ext cx="301500" cy="0"/>
          </a:xfrm>
          <a:prstGeom prst="straightConnector1">
            <a:avLst/>
          </a:prstGeom>
          <a:noFill/>
          <a:ln cap="flat" cmpd="sng" w="19050">
            <a:solidFill>
              <a:schemeClr val="dk2"/>
            </a:solidFill>
            <a:prstDash val="solid"/>
            <a:round/>
            <a:headEnd len="med" w="med" type="none"/>
            <a:tailEnd len="med" w="med" type="triangle"/>
          </a:ln>
        </p:spPr>
      </p:cxnSp>
      <p:sp>
        <p:nvSpPr>
          <p:cNvPr id="490" name="Google Shape;490;p50"/>
          <p:cNvSpPr txBox="1"/>
          <p:nvPr/>
        </p:nvSpPr>
        <p:spPr>
          <a:xfrm>
            <a:off x="3874188" y="33457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greets</a:t>
            </a:r>
            <a:endParaRPr b="1" sz="1600">
              <a:solidFill>
                <a:schemeClr val="accent2"/>
              </a:solidFill>
            </a:endParaRPr>
          </a:p>
        </p:txBody>
      </p:sp>
      <p:sp>
        <p:nvSpPr>
          <p:cNvPr id="491" name="Google Shape;491;p50"/>
          <p:cNvSpPr txBox="1"/>
          <p:nvPr/>
        </p:nvSpPr>
        <p:spPr>
          <a:xfrm>
            <a:off x="4676400" y="3345700"/>
            <a:ext cx="5355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0.4</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representation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id="501" name="Google Shape;501;p52"/>
          <p:cNvPicPr preferRelativeResize="0"/>
          <p:nvPr/>
        </p:nvPicPr>
        <p:blipFill>
          <a:blip r:embed="rId3">
            <a:alphaModFix/>
          </a:blip>
          <a:stretch>
            <a:fillRect/>
          </a:stretch>
        </p:blipFill>
        <p:spPr>
          <a:xfrm>
            <a:off x="6339188" y="3487854"/>
            <a:ext cx="959700" cy="646847"/>
          </a:xfrm>
          <a:prstGeom prst="rect">
            <a:avLst/>
          </a:prstGeom>
          <a:noFill/>
          <a:ln>
            <a:noFill/>
          </a:ln>
        </p:spPr>
      </p:pic>
      <p:pic>
        <p:nvPicPr>
          <p:cNvPr id="502" name="Google Shape;502;p52"/>
          <p:cNvPicPr preferRelativeResize="0"/>
          <p:nvPr/>
        </p:nvPicPr>
        <p:blipFill>
          <a:blip r:embed="rId4">
            <a:alphaModFix/>
          </a:blip>
          <a:stretch>
            <a:fillRect/>
          </a:stretch>
        </p:blipFill>
        <p:spPr>
          <a:xfrm>
            <a:off x="6050975" y="2795809"/>
            <a:ext cx="826701" cy="870368"/>
          </a:xfrm>
          <a:prstGeom prst="rect">
            <a:avLst/>
          </a:prstGeom>
          <a:noFill/>
          <a:ln>
            <a:noFill/>
          </a:ln>
        </p:spPr>
      </p:pic>
      <p:sp>
        <p:nvSpPr>
          <p:cNvPr id="503" name="Google Shape;50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representations</a:t>
            </a:r>
            <a:endParaRPr/>
          </a:p>
        </p:txBody>
      </p:sp>
      <p:sp>
        <p:nvSpPr>
          <p:cNvPr id="504" name="Google Shape;504;p52"/>
          <p:cNvSpPr txBox="1"/>
          <p:nvPr>
            <p:ph idx="1" type="body"/>
          </p:nvPr>
        </p:nvSpPr>
        <p:spPr>
          <a:xfrm>
            <a:off x="180900" y="1143700"/>
            <a:ext cx="8782200" cy="7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a:t>
            </a:r>
            <a:r>
              <a:rPr lang="en"/>
              <a:t>Represent the text so that the machine can perform its processing.</a:t>
            </a:r>
            <a:br>
              <a:rPr lang="en"/>
            </a:br>
            <a:r>
              <a:rPr lang="en"/>
              <a:t>          The text representations are usually inputs for machine-learning models. </a:t>
            </a:r>
            <a:endParaRPr b="1"/>
          </a:p>
          <a:p>
            <a:pPr indent="0" lvl="0" marL="0" rtl="0" algn="l">
              <a:spcBef>
                <a:spcPts val="1600"/>
              </a:spcBef>
              <a:spcAft>
                <a:spcPts val="1600"/>
              </a:spcAft>
              <a:buNone/>
            </a:pPr>
            <a:r>
              <a:t/>
            </a:r>
            <a:endParaRPr sz="1600"/>
          </a:p>
        </p:txBody>
      </p:sp>
      <p:sp>
        <p:nvSpPr>
          <p:cNvPr id="505" name="Google Shape;505;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506" name="Google Shape;506;p52"/>
          <p:cNvSpPr txBox="1"/>
          <p:nvPr/>
        </p:nvSpPr>
        <p:spPr>
          <a:xfrm>
            <a:off x="1761150" y="4684200"/>
            <a:ext cx="3000000" cy="4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Roboto"/>
                <a:ea typeface="Roboto"/>
                <a:cs typeface="Roboto"/>
                <a:sym typeface="Roboto"/>
              </a:rPr>
              <a:t>* (that we will discuss)</a:t>
            </a:r>
            <a:endParaRPr/>
          </a:p>
        </p:txBody>
      </p:sp>
      <p:sp>
        <p:nvSpPr>
          <p:cNvPr id="507" name="Google Shape;507;p52"/>
          <p:cNvSpPr/>
          <p:nvPr/>
        </p:nvSpPr>
        <p:spPr>
          <a:xfrm>
            <a:off x="2921325" y="2967644"/>
            <a:ext cx="1248325" cy="470725"/>
          </a:xfrm>
          <a:custGeom>
            <a:rect b="b" l="l" r="r" t="t"/>
            <a:pathLst>
              <a:path extrusionOk="0" h="18829" w="49933">
                <a:moveTo>
                  <a:pt x="49933" y="18829"/>
                </a:moveTo>
                <a:cubicBezTo>
                  <a:pt x="49049" y="17113"/>
                  <a:pt x="47592" y="11547"/>
                  <a:pt x="44627" y="8530"/>
                </a:cubicBezTo>
                <a:cubicBezTo>
                  <a:pt x="41662" y="5513"/>
                  <a:pt x="36669" y="1924"/>
                  <a:pt x="32144" y="728"/>
                </a:cubicBezTo>
                <a:cubicBezTo>
                  <a:pt x="27619" y="-468"/>
                  <a:pt x="21897" y="-52"/>
                  <a:pt x="17476" y="1352"/>
                </a:cubicBezTo>
                <a:cubicBezTo>
                  <a:pt x="13055" y="2756"/>
                  <a:pt x="8530" y="6813"/>
                  <a:pt x="5617" y="9154"/>
                </a:cubicBezTo>
                <a:cubicBezTo>
                  <a:pt x="2704" y="11495"/>
                  <a:pt x="936" y="14356"/>
                  <a:pt x="0" y="15396"/>
                </a:cubicBezTo>
              </a:path>
            </a:pathLst>
          </a:custGeom>
          <a:noFill/>
          <a:ln cap="flat" cmpd="sng" w="9525">
            <a:solidFill>
              <a:srgbClr val="000000"/>
            </a:solidFill>
            <a:prstDash val="solid"/>
            <a:round/>
            <a:headEnd len="med" w="med" type="none"/>
            <a:tailEnd len="med" w="med" type="stealth"/>
          </a:ln>
        </p:spPr>
      </p:sp>
      <p:sp>
        <p:nvSpPr>
          <p:cNvPr id="508" name="Google Shape;508;p52"/>
          <p:cNvSpPr txBox="1"/>
          <p:nvPr/>
        </p:nvSpPr>
        <p:spPr>
          <a:xfrm>
            <a:off x="217650" y="3391575"/>
            <a:ext cx="717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Hello</a:t>
            </a:r>
            <a:endParaRPr sz="1600">
              <a:solidFill>
                <a:schemeClr val="dk1"/>
              </a:solidFill>
              <a:latin typeface="Caveat"/>
              <a:ea typeface="Caveat"/>
              <a:cs typeface="Caveat"/>
              <a:sym typeface="Caveat"/>
            </a:endParaRPr>
          </a:p>
        </p:txBody>
      </p:sp>
      <p:sp>
        <p:nvSpPr>
          <p:cNvPr id="509" name="Google Shape;509;p52"/>
          <p:cNvSpPr txBox="1"/>
          <p:nvPr/>
        </p:nvSpPr>
        <p:spPr>
          <a:xfrm>
            <a:off x="744550" y="3219925"/>
            <a:ext cx="8826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Summer</a:t>
            </a:r>
            <a:endParaRPr sz="1600">
              <a:solidFill>
                <a:schemeClr val="dk1"/>
              </a:solidFill>
              <a:latin typeface="Caveat"/>
              <a:ea typeface="Caveat"/>
              <a:cs typeface="Caveat"/>
              <a:sym typeface="Caveat"/>
            </a:endParaRPr>
          </a:p>
        </p:txBody>
      </p:sp>
      <p:sp>
        <p:nvSpPr>
          <p:cNvPr id="510" name="Google Shape;510;p52"/>
          <p:cNvSpPr txBox="1"/>
          <p:nvPr/>
        </p:nvSpPr>
        <p:spPr>
          <a:xfrm>
            <a:off x="2340775" y="3274225"/>
            <a:ext cx="1007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FFF2CC"/>
                </a:highlight>
              </a:rPr>
              <a:t>INTERJECTION</a:t>
            </a:r>
            <a:endParaRPr>
              <a:highlight>
                <a:srgbClr val="FFF2CC"/>
              </a:highlight>
            </a:endParaRPr>
          </a:p>
        </p:txBody>
      </p:sp>
      <p:sp>
        <p:nvSpPr>
          <p:cNvPr id="511" name="Google Shape;511;p52"/>
          <p:cNvSpPr txBox="1"/>
          <p:nvPr/>
        </p:nvSpPr>
        <p:spPr>
          <a:xfrm>
            <a:off x="343025" y="3680150"/>
            <a:ext cx="9045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School</a:t>
            </a:r>
            <a:endParaRPr sz="1600">
              <a:solidFill>
                <a:schemeClr val="dk1"/>
              </a:solidFill>
              <a:latin typeface="Caveat"/>
              <a:ea typeface="Caveat"/>
              <a:cs typeface="Caveat"/>
              <a:sym typeface="Caveat"/>
            </a:endParaRPr>
          </a:p>
        </p:txBody>
      </p:sp>
      <p:sp>
        <p:nvSpPr>
          <p:cNvPr id="512" name="Google Shape;512;p52"/>
          <p:cNvSpPr txBox="1"/>
          <p:nvPr/>
        </p:nvSpPr>
        <p:spPr>
          <a:xfrm>
            <a:off x="1049375" y="3492925"/>
            <a:ext cx="11733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Participants</a:t>
            </a:r>
            <a:endParaRPr sz="1600">
              <a:solidFill>
                <a:schemeClr val="dk1"/>
              </a:solidFill>
              <a:latin typeface="Caveat"/>
              <a:ea typeface="Caveat"/>
              <a:cs typeface="Caveat"/>
              <a:sym typeface="Caveat"/>
            </a:endParaRPr>
          </a:p>
        </p:txBody>
      </p:sp>
      <p:sp>
        <p:nvSpPr>
          <p:cNvPr id="513" name="Google Shape;513;p52"/>
          <p:cNvSpPr txBox="1"/>
          <p:nvPr/>
        </p:nvSpPr>
        <p:spPr>
          <a:xfrm>
            <a:off x="2506300" y="3391575"/>
            <a:ext cx="717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Hello</a:t>
            </a:r>
            <a:endParaRPr sz="1600">
              <a:solidFill>
                <a:schemeClr val="dk1"/>
              </a:solidFill>
              <a:latin typeface="Caveat"/>
              <a:ea typeface="Caveat"/>
              <a:cs typeface="Caveat"/>
              <a:sym typeface="Caveat"/>
            </a:endParaRPr>
          </a:p>
        </p:txBody>
      </p:sp>
      <p:sp>
        <p:nvSpPr>
          <p:cNvPr id="514" name="Google Shape;514;p52"/>
          <p:cNvSpPr txBox="1"/>
          <p:nvPr/>
        </p:nvSpPr>
        <p:spPr>
          <a:xfrm>
            <a:off x="3300003" y="3143725"/>
            <a:ext cx="9045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aveat"/>
                <a:ea typeface="Caveat"/>
                <a:cs typeface="Caveat"/>
                <a:sym typeface="Caveat"/>
              </a:rPr>
              <a:t>Summer</a:t>
            </a:r>
            <a:endParaRPr sz="1600">
              <a:solidFill>
                <a:schemeClr val="dk1"/>
              </a:solidFill>
              <a:latin typeface="Caveat"/>
              <a:ea typeface="Caveat"/>
              <a:cs typeface="Caveat"/>
              <a:sym typeface="Caveat"/>
            </a:endParaRPr>
          </a:p>
        </p:txBody>
      </p:sp>
      <p:sp>
        <p:nvSpPr>
          <p:cNvPr id="515" name="Google Shape;515;p52"/>
          <p:cNvSpPr txBox="1"/>
          <p:nvPr/>
        </p:nvSpPr>
        <p:spPr>
          <a:xfrm>
            <a:off x="2939775" y="3680150"/>
            <a:ext cx="9045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aveat"/>
                <a:ea typeface="Caveat"/>
                <a:cs typeface="Caveat"/>
                <a:sym typeface="Caveat"/>
              </a:rPr>
              <a:t>School</a:t>
            </a:r>
            <a:endParaRPr sz="1600">
              <a:solidFill>
                <a:schemeClr val="dk1"/>
              </a:solidFill>
              <a:latin typeface="Caveat"/>
              <a:ea typeface="Caveat"/>
              <a:cs typeface="Caveat"/>
              <a:sym typeface="Caveat"/>
            </a:endParaRPr>
          </a:p>
        </p:txBody>
      </p:sp>
      <p:sp>
        <p:nvSpPr>
          <p:cNvPr id="516" name="Google Shape;516;p52"/>
          <p:cNvSpPr txBox="1"/>
          <p:nvPr/>
        </p:nvSpPr>
        <p:spPr>
          <a:xfrm>
            <a:off x="3688575" y="3492925"/>
            <a:ext cx="11733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Participants</a:t>
            </a:r>
            <a:endParaRPr sz="1600">
              <a:solidFill>
                <a:schemeClr val="dk1"/>
              </a:solidFill>
              <a:latin typeface="Caveat"/>
              <a:ea typeface="Caveat"/>
              <a:cs typeface="Caveat"/>
              <a:sym typeface="Caveat"/>
            </a:endParaRPr>
          </a:p>
        </p:txBody>
      </p:sp>
      <p:sp>
        <p:nvSpPr>
          <p:cNvPr id="517" name="Google Shape;517;p52"/>
          <p:cNvSpPr txBox="1"/>
          <p:nvPr/>
        </p:nvSpPr>
        <p:spPr>
          <a:xfrm>
            <a:off x="3348600" y="3000625"/>
            <a:ext cx="5931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FFF2CC"/>
                </a:highlight>
              </a:rPr>
              <a:t>NOUN</a:t>
            </a:r>
            <a:endParaRPr>
              <a:highlight>
                <a:srgbClr val="FFF2CC"/>
              </a:highlight>
            </a:endParaRPr>
          </a:p>
        </p:txBody>
      </p:sp>
      <p:sp>
        <p:nvSpPr>
          <p:cNvPr id="518" name="Google Shape;518;p52"/>
          <p:cNvSpPr txBox="1"/>
          <p:nvPr/>
        </p:nvSpPr>
        <p:spPr>
          <a:xfrm>
            <a:off x="3019275" y="3602125"/>
            <a:ext cx="5931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FFF2CC"/>
                </a:highlight>
              </a:rPr>
              <a:t>NOUN</a:t>
            </a:r>
            <a:endParaRPr>
              <a:highlight>
                <a:srgbClr val="FFF2CC"/>
              </a:highlight>
            </a:endParaRPr>
          </a:p>
        </p:txBody>
      </p:sp>
      <p:sp>
        <p:nvSpPr>
          <p:cNvPr id="519" name="Google Shape;519;p52"/>
          <p:cNvSpPr txBox="1"/>
          <p:nvPr/>
        </p:nvSpPr>
        <p:spPr>
          <a:xfrm>
            <a:off x="3994425" y="3391575"/>
            <a:ext cx="6666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FFF2CC"/>
                </a:highlight>
              </a:rPr>
              <a:t>NOUN PL</a:t>
            </a:r>
            <a:endParaRPr>
              <a:highlight>
                <a:srgbClr val="FFF2CC"/>
              </a:highlight>
            </a:endParaRPr>
          </a:p>
        </p:txBody>
      </p:sp>
      <p:sp>
        <p:nvSpPr>
          <p:cNvPr id="520" name="Google Shape;520;p52"/>
          <p:cNvSpPr txBox="1"/>
          <p:nvPr/>
        </p:nvSpPr>
        <p:spPr>
          <a:xfrm>
            <a:off x="584350" y="2454900"/>
            <a:ext cx="11733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rgbClr val="8E7CC3"/>
                </a:solidFill>
              </a:rPr>
              <a:t>Lexical</a:t>
            </a:r>
            <a:endParaRPr b="1" i="1" sz="1600">
              <a:solidFill>
                <a:srgbClr val="8E7CC3"/>
              </a:solidFill>
            </a:endParaRPr>
          </a:p>
        </p:txBody>
      </p:sp>
      <p:sp>
        <p:nvSpPr>
          <p:cNvPr id="521" name="Google Shape;521;p52"/>
          <p:cNvSpPr txBox="1"/>
          <p:nvPr/>
        </p:nvSpPr>
        <p:spPr>
          <a:xfrm>
            <a:off x="2933175" y="2454900"/>
            <a:ext cx="18525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rgbClr val="8E7CC3"/>
                </a:solidFill>
              </a:rPr>
              <a:t>Linguistic</a:t>
            </a:r>
            <a:endParaRPr b="1" i="1" sz="1600">
              <a:solidFill>
                <a:srgbClr val="8E7CC3"/>
              </a:solidFill>
            </a:endParaRPr>
          </a:p>
        </p:txBody>
      </p:sp>
      <p:sp>
        <p:nvSpPr>
          <p:cNvPr id="522" name="Google Shape;522;p52"/>
          <p:cNvSpPr/>
          <p:nvPr/>
        </p:nvSpPr>
        <p:spPr>
          <a:xfrm>
            <a:off x="3210000" y="3836275"/>
            <a:ext cx="959650" cy="392700"/>
          </a:xfrm>
          <a:custGeom>
            <a:rect b="b" l="l" r="r" t="t"/>
            <a:pathLst>
              <a:path extrusionOk="0" h="15708" w="38386">
                <a:moveTo>
                  <a:pt x="38386" y="0"/>
                </a:moveTo>
                <a:cubicBezTo>
                  <a:pt x="37606" y="2029"/>
                  <a:pt x="36930" y="9570"/>
                  <a:pt x="33705" y="12171"/>
                </a:cubicBezTo>
                <a:cubicBezTo>
                  <a:pt x="30480" y="14772"/>
                  <a:pt x="23926" y="15396"/>
                  <a:pt x="19037" y="15604"/>
                </a:cubicBezTo>
                <a:cubicBezTo>
                  <a:pt x="14148" y="15812"/>
                  <a:pt x="7542" y="14772"/>
                  <a:pt x="4369" y="13420"/>
                </a:cubicBezTo>
                <a:cubicBezTo>
                  <a:pt x="1196" y="12068"/>
                  <a:pt x="728" y="8478"/>
                  <a:pt x="0" y="7490"/>
                </a:cubicBezTo>
              </a:path>
            </a:pathLst>
          </a:custGeom>
          <a:noFill/>
          <a:ln cap="flat" cmpd="sng" w="9525">
            <a:solidFill>
              <a:srgbClr val="000000"/>
            </a:solidFill>
            <a:prstDash val="solid"/>
            <a:round/>
            <a:headEnd len="med" w="med" type="none"/>
            <a:tailEnd len="med" w="med" type="stealth"/>
          </a:ln>
        </p:spPr>
      </p:sp>
      <p:sp>
        <p:nvSpPr>
          <p:cNvPr id="523" name="Google Shape;523;p52"/>
          <p:cNvSpPr/>
          <p:nvPr/>
        </p:nvSpPr>
        <p:spPr>
          <a:xfrm>
            <a:off x="3498675" y="3485175"/>
            <a:ext cx="70225" cy="265275"/>
          </a:xfrm>
          <a:custGeom>
            <a:rect b="b" l="l" r="r" t="t"/>
            <a:pathLst>
              <a:path extrusionOk="0" h="10611" w="2809">
                <a:moveTo>
                  <a:pt x="0" y="10611"/>
                </a:moveTo>
                <a:cubicBezTo>
                  <a:pt x="468" y="8843"/>
                  <a:pt x="2341" y="1769"/>
                  <a:pt x="2809" y="0"/>
                </a:cubicBezTo>
              </a:path>
            </a:pathLst>
          </a:custGeom>
          <a:noFill/>
          <a:ln cap="flat" cmpd="sng" w="9525">
            <a:solidFill>
              <a:srgbClr val="000000"/>
            </a:solidFill>
            <a:prstDash val="solid"/>
            <a:round/>
            <a:headEnd len="med" w="med" type="none"/>
            <a:tailEnd len="med" w="med" type="stealth"/>
          </a:ln>
        </p:spPr>
      </p:sp>
      <p:sp>
        <p:nvSpPr>
          <p:cNvPr id="524" name="Google Shape;524;p52"/>
          <p:cNvSpPr txBox="1"/>
          <p:nvPr/>
        </p:nvSpPr>
        <p:spPr>
          <a:xfrm>
            <a:off x="3286200" y="3930025"/>
            <a:ext cx="5931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D9EAD3"/>
                </a:highlight>
              </a:rPr>
              <a:t>Event</a:t>
            </a:r>
            <a:endParaRPr>
              <a:highlight>
                <a:srgbClr val="D9EAD3"/>
              </a:highlight>
            </a:endParaRPr>
          </a:p>
        </p:txBody>
      </p:sp>
      <p:sp>
        <p:nvSpPr>
          <p:cNvPr id="525" name="Google Shape;525;p52"/>
          <p:cNvSpPr txBox="1"/>
          <p:nvPr/>
        </p:nvSpPr>
        <p:spPr>
          <a:xfrm>
            <a:off x="2417963" y="3613075"/>
            <a:ext cx="6666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D9EAD3"/>
                </a:highlight>
              </a:rPr>
              <a:t>Greetings</a:t>
            </a:r>
            <a:endParaRPr>
              <a:highlight>
                <a:srgbClr val="D9EAD3"/>
              </a:highlight>
            </a:endParaRPr>
          </a:p>
        </p:txBody>
      </p:sp>
      <p:sp>
        <p:nvSpPr>
          <p:cNvPr id="526" name="Google Shape;526;p52"/>
          <p:cNvSpPr txBox="1"/>
          <p:nvPr/>
        </p:nvSpPr>
        <p:spPr>
          <a:xfrm>
            <a:off x="4295075" y="3734450"/>
            <a:ext cx="6666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D9EAD3"/>
                </a:highlight>
              </a:rPr>
              <a:t>Person</a:t>
            </a:r>
            <a:endParaRPr>
              <a:highlight>
                <a:srgbClr val="D9EAD3"/>
              </a:highlight>
            </a:endParaRPr>
          </a:p>
        </p:txBody>
      </p:sp>
      <p:sp>
        <p:nvSpPr>
          <p:cNvPr id="527" name="Google Shape;527;p52"/>
          <p:cNvSpPr txBox="1"/>
          <p:nvPr/>
        </p:nvSpPr>
        <p:spPr>
          <a:xfrm>
            <a:off x="5270125" y="2454900"/>
            <a:ext cx="10644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rgbClr val="8E7CC3"/>
                </a:solidFill>
              </a:rPr>
              <a:t>Entities</a:t>
            </a:r>
            <a:endParaRPr b="1" i="1" sz="1600">
              <a:solidFill>
                <a:srgbClr val="8E7CC3"/>
              </a:solidFill>
            </a:endParaRPr>
          </a:p>
        </p:txBody>
      </p:sp>
      <p:sp>
        <p:nvSpPr>
          <p:cNvPr id="528" name="Google Shape;528;p52"/>
          <p:cNvSpPr txBox="1"/>
          <p:nvPr/>
        </p:nvSpPr>
        <p:spPr>
          <a:xfrm>
            <a:off x="5016800" y="3040050"/>
            <a:ext cx="717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Hello</a:t>
            </a:r>
            <a:endParaRPr sz="1600">
              <a:solidFill>
                <a:schemeClr val="dk1"/>
              </a:solidFill>
              <a:latin typeface="Caveat"/>
              <a:ea typeface="Caveat"/>
              <a:cs typeface="Caveat"/>
              <a:sym typeface="Caveat"/>
            </a:endParaRPr>
          </a:p>
        </p:txBody>
      </p:sp>
      <p:sp>
        <p:nvSpPr>
          <p:cNvPr id="529" name="Google Shape;529;p52"/>
          <p:cNvSpPr txBox="1"/>
          <p:nvPr/>
        </p:nvSpPr>
        <p:spPr>
          <a:xfrm>
            <a:off x="5232427" y="3209775"/>
            <a:ext cx="8826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aveat"/>
                <a:ea typeface="Caveat"/>
                <a:cs typeface="Caveat"/>
                <a:sym typeface="Caveat"/>
              </a:rPr>
              <a:t>Summer</a:t>
            </a:r>
            <a:endParaRPr sz="1600">
              <a:solidFill>
                <a:schemeClr val="dk1"/>
              </a:solidFill>
              <a:latin typeface="Caveat"/>
              <a:ea typeface="Caveat"/>
              <a:cs typeface="Caveat"/>
              <a:sym typeface="Caveat"/>
            </a:endParaRPr>
          </a:p>
        </p:txBody>
      </p:sp>
      <p:sp>
        <p:nvSpPr>
          <p:cNvPr id="530" name="Google Shape;530;p52"/>
          <p:cNvSpPr txBox="1"/>
          <p:nvPr/>
        </p:nvSpPr>
        <p:spPr>
          <a:xfrm>
            <a:off x="5004575" y="3406375"/>
            <a:ext cx="19620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aveat"/>
                <a:ea typeface="Caveat"/>
                <a:cs typeface="Caveat"/>
                <a:sym typeface="Caveat"/>
              </a:rPr>
              <a:t>School</a:t>
            </a:r>
            <a:endParaRPr sz="1600">
              <a:solidFill>
                <a:schemeClr val="dk1"/>
              </a:solidFill>
              <a:latin typeface="Caveat"/>
              <a:ea typeface="Caveat"/>
              <a:cs typeface="Caveat"/>
              <a:sym typeface="Caveat"/>
            </a:endParaRPr>
          </a:p>
          <a:p>
            <a:pPr indent="0" lvl="0" marL="0" rtl="0" algn="l">
              <a:spcBef>
                <a:spcPts val="0"/>
              </a:spcBef>
              <a:spcAft>
                <a:spcPts val="0"/>
              </a:spcAft>
              <a:buNone/>
            </a:pPr>
            <a:r>
              <a:rPr lang="en" sz="1600">
                <a:solidFill>
                  <a:schemeClr val="dk1"/>
                </a:solidFill>
                <a:latin typeface="Caveat"/>
                <a:ea typeface="Caveat"/>
                <a:cs typeface="Caveat"/>
                <a:sym typeface="Caveat"/>
              </a:rPr>
              <a:t>Participants</a:t>
            </a:r>
            <a:endParaRPr sz="1600">
              <a:solidFill>
                <a:schemeClr val="dk1"/>
              </a:solidFill>
              <a:latin typeface="Caveat"/>
              <a:ea typeface="Caveat"/>
              <a:cs typeface="Caveat"/>
              <a:sym typeface="Caveat"/>
            </a:endParaRPr>
          </a:p>
        </p:txBody>
      </p:sp>
      <p:sp>
        <p:nvSpPr>
          <p:cNvPr id="531" name="Google Shape;531;p52"/>
          <p:cNvSpPr txBox="1"/>
          <p:nvPr/>
        </p:nvSpPr>
        <p:spPr>
          <a:xfrm>
            <a:off x="7523525" y="2456725"/>
            <a:ext cx="14256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rgbClr val="8E7CC3"/>
                </a:solidFill>
              </a:rPr>
              <a:t>Embeddings</a:t>
            </a:r>
            <a:endParaRPr b="1" i="1" sz="1600">
              <a:solidFill>
                <a:srgbClr val="8E7CC3"/>
              </a:solidFill>
            </a:endParaRPr>
          </a:p>
        </p:txBody>
      </p:sp>
      <p:sp>
        <p:nvSpPr>
          <p:cNvPr id="532" name="Google Shape;532;p52"/>
          <p:cNvSpPr/>
          <p:nvPr/>
        </p:nvSpPr>
        <p:spPr>
          <a:xfrm>
            <a:off x="8371600" y="3599925"/>
            <a:ext cx="70200" cy="77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2"/>
          <p:cNvSpPr/>
          <p:nvPr/>
        </p:nvSpPr>
        <p:spPr>
          <a:xfrm>
            <a:off x="8524000" y="3752325"/>
            <a:ext cx="70200" cy="77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p:nvPr/>
        </p:nvSpPr>
        <p:spPr>
          <a:xfrm>
            <a:off x="7914400" y="3218925"/>
            <a:ext cx="70200" cy="77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p:nvPr/>
        </p:nvSpPr>
        <p:spPr>
          <a:xfrm>
            <a:off x="7990600" y="3752325"/>
            <a:ext cx="70200" cy="77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2"/>
          <p:cNvSpPr txBox="1"/>
          <p:nvPr/>
        </p:nvSpPr>
        <p:spPr>
          <a:xfrm>
            <a:off x="7590538" y="3626525"/>
            <a:ext cx="717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veat"/>
                <a:ea typeface="Caveat"/>
                <a:cs typeface="Caveat"/>
                <a:sym typeface="Caveat"/>
              </a:rPr>
              <a:t>Hello</a:t>
            </a:r>
            <a:endParaRPr>
              <a:solidFill>
                <a:schemeClr val="dk1"/>
              </a:solidFill>
              <a:latin typeface="Caveat"/>
              <a:ea typeface="Caveat"/>
              <a:cs typeface="Caveat"/>
              <a:sym typeface="Caveat"/>
            </a:endParaRPr>
          </a:p>
        </p:txBody>
      </p:sp>
      <p:sp>
        <p:nvSpPr>
          <p:cNvPr id="537" name="Google Shape;537;p52"/>
          <p:cNvSpPr txBox="1"/>
          <p:nvPr/>
        </p:nvSpPr>
        <p:spPr>
          <a:xfrm>
            <a:off x="7514354" y="2963700"/>
            <a:ext cx="959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aveat"/>
                <a:ea typeface="Caveat"/>
                <a:cs typeface="Caveat"/>
                <a:sym typeface="Caveat"/>
              </a:rPr>
              <a:t>Summer</a:t>
            </a:r>
            <a:endParaRPr>
              <a:solidFill>
                <a:schemeClr val="dk1"/>
              </a:solidFill>
              <a:latin typeface="Caveat"/>
              <a:ea typeface="Caveat"/>
              <a:cs typeface="Caveat"/>
              <a:sym typeface="Caveat"/>
            </a:endParaRPr>
          </a:p>
        </p:txBody>
      </p:sp>
      <p:sp>
        <p:nvSpPr>
          <p:cNvPr id="538" name="Google Shape;538;p52"/>
          <p:cNvSpPr txBox="1"/>
          <p:nvPr/>
        </p:nvSpPr>
        <p:spPr>
          <a:xfrm>
            <a:off x="8494288" y="3626513"/>
            <a:ext cx="9045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aveat"/>
                <a:ea typeface="Caveat"/>
                <a:cs typeface="Caveat"/>
                <a:sym typeface="Caveat"/>
              </a:rPr>
              <a:t>School</a:t>
            </a:r>
            <a:endParaRPr>
              <a:solidFill>
                <a:schemeClr val="dk1"/>
              </a:solidFill>
              <a:latin typeface="Caveat"/>
              <a:ea typeface="Caveat"/>
              <a:cs typeface="Caveat"/>
              <a:sym typeface="Caveat"/>
            </a:endParaRPr>
          </a:p>
        </p:txBody>
      </p:sp>
      <p:sp>
        <p:nvSpPr>
          <p:cNvPr id="539" name="Google Shape;539;p52"/>
          <p:cNvSpPr txBox="1"/>
          <p:nvPr/>
        </p:nvSpPr>
        <p:spPr>
          <a:xfrm>
            <a:off x="8228073" y="3296825"/>
            <a:ext cx="1007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veat"/>
                <a:ea typeface="Caveat"/>
                <a:cs typeface="Caveat"/>
                <a:sym typeface="Caveat"/>
              </a:rPr>
              <a:t>Participants</a:t>
            </a:r>
            <a:endParaRPr>
              <a:solidFill>
                <a:schemeClr val="dk1"/>
              </a:solidFill>
              <a:latin typeface="Caveat"/>
              <a:ea typeface="Caveat"/>
              <a:cs typeface="Caveat"/>
              <a:sym typeface="Caveat"/>
            </a:endParaRPr>
          </a:p>
        </p:txBody>
      </p:sp>
      <p:sp>
        <p:nvSpPr>
          <p:cNvPr id="540" name="Google Shape;540;p52"/>
          <p:cNvSpPr txBox="1"/>
          <p:nvPr/>
        </p:nvSpPr>
        <p:spPr>
          <a:xfrm>
            <a:off x="169875" y="1944138"/>
            <a:ext cx="3348600" cy="5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latin typeface="Roboto"/>
                <a:ea typeface="Roboto"/>
                <a:cs typeface="Roboto"/>
                <a:sym typeface="Roboto"/>
              </a:rPr>
              <a:t>Different approaches*:</a:t>
            </a:r>
            <a:r>
              <a:rPr lang="en" sz="1800">
                <a:solidFill>
                  <a:schemeClr val="dk2"/>
                </a:solidFill>
                <a:latin typeface="Roboto"/>
                <a:ea typeface="Roboto"/>
                <a:cs typeface="Roboto"/>
                <a:sym typeface="Roboto"/>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Bag-of-words (BOW) representation</a:t>
            </a:r>
            <a:endParaRPr/>
          </a:p>
        </p:txBody>
      </p:sp>
      <p:sp>
        <p:nvSpPr>
          <p:cNvPr id="546" name="Google Shape;546;p53"/>
          <p:cNvSpPr txBox="1"/>
          <p:nvPr>
            <p:ph idx="1" type="body"/>
          </p:nvPr>
        </p:nvSpPr>
        <p:spPr>
          <a:xfrm>
            <a:off x="180900" y="1143700"/>
            <a:ext cx="8782200" cy="20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a:t>
            </a:r>
            <a:r>
              <a:rPr lang="en"/>
              <a:t>Split the text into tokens (~words), extract their counts, and build their vector.</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Input text: </a:t>
            </a:r>
            <a:r>
              <a:rPr lang="en">
                <a:solidFill>
                  <a:schemeClr val="dk1"/>
                </a:solidFill>
                <a:latin typeface="Caveat"/>
                <a:ea typeface="Caveat"/>
                <a:cs typeface="Caveat"/>
                <a:sym typeface="Caveat"/>
              </a:rPr>
              <a:t>"Hello, Summer school participants!"</a:t>
            </a:r>
            <a:endParaRPr>
              <a:solidFill>
                <a:schemeClr val="dk1"/>
              </a:solidFill>
              <a:latin typeface="Caveat"/>
              <a:ea typeface="Caveat"/>
              <a:cs typeface="Caveat"/>
              <a:sym typeface="Caveat"/>
            </a:endParaRPr>
          </a:p>
          <a:p>
            <a:pPr indent="0" lvl="0" marL="0" rtl="0" algn="l">
              <a:spcBef>
                <a:spcPts val="1600"/>
              </a:spcBef>
              <a:spcAft>
                <a:spcPts val="0"/>
              </a:spcAft>
              <a:buNone/>
            </a:pPr>
            <a:r>
              <a:rPr b="1" lang="en"/>
              <a:t>Set</a:t>
            </a:r>
            <a:r>
              <a:rPr lang="en"/>
              <a:t> </a:t>
            </a:r>
            <a:r>
              <a:rPr b="1" lang="en"/>
              <a:t>of</a:t>
            </a:r>
            <a:r>
              <a:rPr lang="en"/>
              <a:t> normalized </a:t>
            </a:r>
            <a:r>
              <a:rPr b="1" lang="en"/>
              <a:t>words</a:t>
            </a:r>
            <a:r>
              <a:rPr lang="en"/>
              <a:t>: </a:t>
            </a:r>
            <a:r>
              <a:rPr lang="en">
                <a:solidFill>
                  <a:schemeClr val="dk1"/>
                </a:solidFill>
              </a:rPr>
              <a:t>hello, summer, school, participants</a:t>
            </a:r>
            <a:endParaRPr>
              <a:solidFill>
                <a:schemeClr val="dk1"/>
              </a:solidFill>
            </a:endParaRPr>
          </a:p>
          <a:p>
            <a:pPr indent="0" lvl="0" marL="0" rtl="0" algn="l">
              <a:spcBef>
                <a:spcPts val="1600"/>
              </a:spcBef>
              <a:spcAft>
                <a:spcPts val="1600"/>
              </a:spcAft>
              <a:buNone/>
            </a:pPr>
            <a:r>
              <a:rPr lang="en"/>
              <a:t>As a </a:t>
            </a:r>
            <a:r>
              <a:rPr b="1" lang="en"/>
              <a:t>count vector</a:t>
            </a:r>
            <a:r>
              <a:rPr lang="en"/>
              <a:t>:   </a:t>
            </a:r>
            <a:r>
              <a:rPr lang="en">
                <a:solidFill>
                  <a:srgbClr val="4A86E8"/>
                </a:solidFill>
              </a:rPr>
              <a:t>[0 0 0 1 0 0 0 …  0 1 0 0 … 0 0 1 0 … 0 0 0 1 0 …0 ]</a:t>
            </a:r>
            <a:endParaRPr>
              <a:solidFill>
                <a:srgbClr val="4A86E8"/>
              </a:solidFill>
            </a:endParaRPr>
          </a:p>
        </p:txBody>
      </p:sp>
      <p:sp>
        <p:nvSpPr>
          <p:cNvPr id="547" name="Google Shape;547;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548" name="Google Shape;548;p53"/>
          <p:cNvSpPr txBox="1"/>
          <p:nvPr/>
        </p:nvSpPr>
        <p:spPr>
          <a:xfrm>
            <a:off x="2551175" y="3794775"/>
            <a:ext cx="798300" cy="44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1"/>
                </a:solidFill>
                <a:latin typeface="Roboto"/>
                <a:ea typeface="Roboto"/>
                <a:cs typeface="Roboto"/>
                <a:sym typeface="Roboto"/>
              </a:rPr>
              <a:t>(hello)</a:t>
            </a:r>
            <a:endParaRPr>
              <a:solidFill>
                <a:schemeClr val="dk1"/>
              </a:solidFill>
            </a:endParaRPr>
          </a:p>
        </p:txBody>
      </p:sp>
      <p:sp>
        <p:nvSpPr>
          <p:cNvPr id="549" name="Google Shape;549;p53"/>
          <p:cNvSpPr txBox="1"/>
          <p:nvPr/>
        </p:nvSpPr>
        <p:spPr>
          <a:xfrm>
            <a:off x="3732525" y="3794775"/>
            <a:ext cx="1028400" cy="44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1"/>
                </a:solidFill>
                <a:latin typeface="Roboto"/>
                <a:ea typeface="Roboto"/>
                <a:cs typeface="Roboto"/>
                <a:sym typeface="Roboto"/>
              </a:rPr>
              <a:t>(summer)</a:t>
            </a:r>
            <a:endParaRPr>
              <a:solidFill>
                <a:schemeClr val="dk1"/>
              </a:solidFill>
            </a:endParaRPr>
          </a:p>
        </p:txBody>
      </p:sp>
      <p:sp>
        <p:nvSpPr>
          <p:cNvPr id="550" name="Google Shape;550;p53"/>
          <p:cNvSpPr txBox="1"/>
          <p:nvPr/>
        </p:nvSpPr>
        <p:spPr>
          <a:xfrm>
            <a:off x="5923475" y="3794775"/>
            <a:ext cx="1028400" cy="44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1"/>
                </a:solidFill>
                <a:latin typeface="Roboto"/>
                <a:ea typeface="Roboto"/>
                <a:cs typeface="Roboto"/>
                <a:sym typeface="Roboto"/>
              </a:rPr>
              <a:t>(school)</a:t>
            </a:r>
            <a:endParaRPr>
              <a:solidFill>
                <a:schemeClr val="dk1"/>
              </a:solidFill>
            </a:endParaRPr>
          </a:p>
        </p:txBody>
      </p:sp>
      <p:sp>
        <p:nvSpPr>
          <p:cNvPr id="551" name="Google Shape;551;p53"/>
          <p:cNvSpPr txBox="1"/>
          <p:nvPr/>
        </p:nvSpPr>
        <p:spPr>
          <a:xfrm>
            <a:off x="4607025" y="3794775"/>
            <a:ext cx="1435800" cy="44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1"/>
                </a:solidFill>
                <a:latin typeface="Roboto"/>
                <a:ea typeface="Roboto"/>
                <a:cs typeface="Roboto"/>
                <a:sym typeface="Roboto"/>
              </a:rPr>
              <a:t>(participants)</a:t>
            </a:r>
            <a:endParaRPr>
              <a:solidFill>
                <a:schemeClr val="dk1"/>
              </a:solidFill>
            </a:endParaRPr>
          </a:p>
        </p:txBody>
      </p:sp>
      <p:cxnSp>
        <p:nvCxnSpPr>
          <p:cNvPr id="552" name="Google Shape;552;p53"/>
          <p:cNvCxnSpPr/>
          <p:nvPr/>
        </p:nvCxnSpPr>
        <p:spPr>
          <a:xfrm rot="10800000">
            <a:off x="2948225" y="3603750"/>
            <a:ext cx="4200" cy="214800"/>
          </a:xfrm>
          <a:prstGeom prst="straightConnector1">
            <a:avLst/>
          </a:prstGeom>
          <a:noFill/>
          <a:ln cap="flat" cmpd="sng" w="9525">
            <a:solidFill>
              <a:schemeClr val="dk1"/>
            </a:solidFill>
            <a:prstDash val="solid"/>
            <a:round/>
            <a:headEnd len="med" w="med" type="none"/>
            <a:tailEnd len="med" w="med" type="triangle"/>
          </a:ln>
        </p:spPr>
      </p:cxnSp>
      <p:cxnSp>
        <p:nvCxnSpPr>
          <p:cNvPr id="553" name="Google Shape;553;p53"/>
          <p:cNvCxnSpPr/>
          <p:nvPr/>
        </p:nvCxnSpPr>
        <p:spPr>
          <a:xfrm rot="10800000">
            <a:off x="4162500" y="3603750"/>
            <a:ext cx="4200" cy="214800"/>
          </a:xfrm>
          <a:prstGeom prst="straightConnector1">
            <a:avLst/>
          </a:prstGeom>
          <a:noFill/>
          <a:ln cap="flat" cmpd="sng" w="9525">
            <a:solidFill>
              <a:schemeClr val="dk1"/>
            </a:solidFill>
            <a:prstDash val="solid"/>
            <a:round/>
            <a:headEnd len="med" w="med" type="none"/>
            <a:tailEnd len="med" w="med" type="triangle"/>
          </a:ln>
        </p:spPr>
      </p:cxnSp>
      <p:cxnSp>
        <p:nvCxnSpPr>
          <p:cNvPr id="554" name="Google Shape;554;p53"/>
          <p:cNvCxnSpPr/>
          <p:nvPr/>
        </p:nvCxnSpPr>
        <p:spPr>
          <a:xfrm rot="10800000">
            <a:off x="5310925" y="3603750"/>
            <a:ext cx="4200" cy="214800"/>
          </a:xfrm>
          <a:prstGeom prst="straightConnector1">
            <a:avLst/>
          </a:prstGeom>
          <a:noFill/>
          <a:ln cap="flat" cmpd="sng" w="9525">
            <a:solidFill>
              <a:schemeClr val="dk1"/>
            </a:solidFill>
            <a:prstDash val="solid"/>
            <a:round/>
            <a:headEnd len="med" w="med" type="none"/>
            <a:tailEnd len="med" w="med" type="triangle"/>
          </a:ln>
        </p:spPr>
      </p:cxnSp>
      <p:cxnSp>
        <p:nvCxnSpPr>
          <p:cNvPr id="555" name="Google Shape;555;p53"/>
          <p:cNvCxnSpPr/>
          <p:nvPr/>
        </p:nvCxnSpPr>
        <p:spPr>
          <a:xfrm rot="10800000">
            <a:off x="6425925" y="3603750"/>
            <a:ext cx="4200" cy="2148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TF-IDF, Conditional Probability, etc.</a:t>
            </a:r>
            <a:endParaRPr/>
          </a:p>
        </p:txBody>
      </p:sp>
      <p:pic>
        <p:nvPicPr>
          <p:cNvPr id="561" name="Google Shape;561;p54"/>
          <p:cNvPicPr preferRelativeResize="0"/>
          <p:nvPr/>
        </p:nvPicPr>
        <p:blipFill>
          <a:blip r:embed="rId3">
            <a:alphaModFix/>
          </a:blip>
          <a:stretch>
            <a:fillRect/>
          </a:stretch>
        </p:blipFill>
        <p:spPr>
          <a:xfrm>
            <a:off x="902150" y="1437725"/>
            <a:ext cx="2304175" cy="1444625"/>
          </a:xfrm>
          <a:prstGeom prst="rect">
            <a:avLst/>
          </a:prstGeom>
          <a:noFill/>
          <a:ln>
            <a:noFill/>
          </a:ln>
        </p:spPr>
      </p:pic>
      <p:sp>
        <p:nvSpPr>
          <p:cNvPr id="562" name="Google Shape;562;p54"/>
          <p:cNvSpPr txBox="1"/>
          <p:nvPr/>
        </p:nvSpPr>
        <p:spPr>
          <a:xfrm>
            <a:off x="3908750" y="1594575"/>
            <a:ext cx="44319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 (word_i | document_j) / P (word_i | all_documents)</a:t>
            </a:r>
            <a:endParaRPr/>
          </a:p>
          <a:p>
            <a:pPr indent="0" lvl="0" marL="0" rtl="0" algn="l">
              <a:spcBef>
                <a:spcPts val="0"/>
              </a:spcBef>
              <a:spcAft>
                <a:spcPts val="0"/>
              </a:spcAft>
              <a:buNone/>
            </a:pPr>
            <a:r>
              <a:t/>
            </a:r>
            <a:endParaRPr/>
          </a:p>
        </p:txBody>
      </p:sp>
      <p:sp>
        <p:nvSpPr>
          <p:cNvPr id="563" name="Google Shape;563;p54"/>
          <p:cNvSpPr txBox="1"/>
          <p:nvPr/>
        </p:nvSpPr>
        <p:spPr>
          <a:xfrm>
            <a:off x="343450" y="1054875"/>
            <a:ext cx="23043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Weighting tokens/features:</a:t>
            </a:r>
            <a:endParaRPr/>
          </a:p>
        </p:txBody>
      </p:sp>
      <p:sp>
        <p:nvSpPr>
          <p:cNvPr id="564" name="Google Shape;564;p54"/>
          <p:cNvSpPr txBox="1"/>
          <p:nvPr/>
        </p:nvSpPr>
        <p:spPr>
          <a:xfrm>
            <a:off x="414075" y="3014450"/>
            <a:ext cx="23043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Removing noise:</a:t>
            </a:r>
            <a:endParaRPr/>
          </a:p>
        </p:txBody>
      </p:sp>
      <p:sp>
        <p:nvSpPr>
          <p:cNvPr id="565" name="Google Shape;565;p54"/>
          <p:cNvSpPr txBox="1"/>
          <p:nvPr/>
        </p:nvSpPr>
        <p:spPr>
          <a:xfrm>
            <a:off x="264700" y="3274825"/>
            <a:ext cx="4710000" cy="54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Remove tokens that are very frequent</a:t>
            </a:r>
            <a:endParaRPr/>
          </a:p>
          <a:p>
            <a:pPr indent="-317500" lvl="0" marL="457200" rtl="0" algn="l">
              <a:spcBef>
                <a:spcPts val="0"/>
              </a:spcBef>
              <a:spcAft>
                <a:spcPts val="0"/>
              </a:spcAft>
              <a:buSzPts val="1400"/>
              <a:buChar char="-"/>
            </a:pPr>
            <a:r>
              <a:rPr lang="en"/>
              <a:t>Remove tokens that have very low TF-IDF</a:t>
            </a:r>
            <a:endParaRPr/>
          </a:p>
        </p:txBody>
      </p:sp>
      <p:sp>
        <p:nvSpPr>
          <p:cNvPr id="566" name="Google Shape;566;p54"/>
          <p:cNvSpPr txBox="1"/>
          <p:nvPr/>
        </p:nvSpPr>
        <p:spPr>
          <a:xfrm>
            <a:off x="4685550" y="3274825"/>
            <a:ext cx="41787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Compare frequency distributions of 2 independent datasets and diminish the intersection.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this course is not about!</a:t>
            </a:r>
            <a:endParaRPr/>
          </a:p>
        </p:txBody>
      </p:sp>
      <p:sp>
        <p:nvSpPr>
          <p:cNvPr id="88" name="Google Shape;8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Going over some </a:t>
            </a:r>
            <a:r>
              <a:rPr lang="en"/>
              <a:t>fancy </a:t>
            </a:r>
            <a:r>
              <a:rPr lang="en"/>
              <a:t>math for FEW particular algorithms</a:t>
            </a:r>
            <a:endParaRPr/>
          </a:p>
          <a:p>
            <a:pPr indent="-342900" lvl="0" marL="457200" rtl="0" algn="l">
              <a:spcBef>
                <a:spcPts val="0"/>
              </a:spcBef>
              <a:spcAft>
                <a:spcPts val="0"/>
              </a:spcAft>
              <a:buSzPts val="1800"/>
              <a:buChar char="●"/>
            </a:pPr>
            <a:r>
              <a:rPr lang="en"/>
              <a:t>Coding scalable solutions</a:t>
            </a:r>
            <a:endParaRPr/>
          </a:p>
          <a:p>
            <a:pPr indent="-342900" lvl="0" marL="457200" rtl="0" algn="l">
              <a:spcBef>
                <a:spcPts val="0"/>
              </a:spcBef>
              <a:spcAft>
                <a:spcPts val="0"/>
              </a:spcAft>
              <a:buSzPts val="1800"/>
              <a:buChar char="●"/>
            </a:pPr>
            <a:r>
              <a:rPr lang="en"/>
              <a:t>Go into the wild and write DNN architectures left and right :)</a:t>
            </a:r>
            <a:endParaRPr/>
          </a:p>
          <a:p>
            <a:pPr indent="-342900" lvl="0" marL="457200" rtl="0" algn="l">
              <a:spcBef>
                <a:spcPts val="0"/>
              </a:spcBef>
              <a:spcAft>
                <a:spcPts val="0"/>
              </a:spcAft>
              <a:buSzPts val="1800"/>
              <a:buChar char="●"/>
            </a:pPr>
            <a:r>
              <a:rPr lang="en"/>
              <a:t>Not solely Deep Learning in NLP</a:t>
            </a:r>
            <a:endParaRPr/>
          </a:p>
          <a:p>
            <a:pPr indent="0" lvl="0" marL="0" rtl="0" algn="l">
              <a:spcBef>
                <a:spcPts val="1600"/>
              </a:spcBef>
              <a:spcAft>
                <a:spcPts val="0"/>
              </a:spcAft>
              <a:buNone/>
            </a:pPr>
            <a:r>
              <a:rPr lang="en"/>
              <a:t>But…</a:t>
            </a:r>
            <a:endParaRPr/>
          </a:p>
          <a:p>
            <a:pPr indent="-342900" lvl="0" marL="457200" rtl="0" algn="l">
              <a:spcBef>
                <a:spcPts val="1600"/>
              </a:spcBef>
              <a:spcAft>
                <a:spcPts val="0"/>
              </a:spcAft>
              <a:buSzPts val="1800"/>
              <a:buChar char="●"/>
            </a:pPr>
            <a:r>
              <a:rPr lang="en"/>
              <a:t>You would get some practical starting points on many of the NLP directions</a:t>
            </a:r>
            <a:endParaRPr/>
          </a:p>
          <a:p>
            <a:pPr indent="-342900" lvl="0" marL="457200" rtl="0" algn="l">
              <a:spcBef>
                <a:spcPts val="0"/>
              </a:spcBef>
              <a:spcAft>
                <a:spcPts val="0"/>
              </a:spcAft>
              <a:buSzPts val="1800"/>
              <a:buChar char="●"/>
            </a:pPr>
            <a:r>
              <a:rPr lang="en"/>
              <a:t>Lots of reference points</a:t>
            </a:r>
            <a:endParaRPr/>
          </a:p>
          <a:p>
            <a:pPr indent="-342900" lvl="0" marL="457200" rtl="0" algn="l">
              <a:spcBef>
                <a:spcPts val="0"/>
              </a:spcBef>
              <a:spcAft>
                <a:spcPts val="0"/>
              </a:spcAft>
              <a:buSzPts val="1800"/>
              <a:buChar char="●"/>
            </a:pPr>
            <a:r>
              <a:rPr lang="en"/>
              <a:t>Buzzwords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Bag-of-words: Pros &amp; Cons</a:t>
            </a:r>
            <a:endParaRPr/>
          </a:p>
        </p:txBody>
      </p:sp>
      <p:sp>
        <p:nvSpPr>
          <p:cNvPr id="572" name="Google Shape;572;p55"/>
          <p:cNvSpPr txBox="1"/>
          <p:nvPr>
            <p:ph idx="1" type="body"/>
          </p:nvPr>
        </p:nvSpPr>
        <p:spPr>
          <a:xfrm>
            <a:off x="180900" y="1143700"/>
            <a:ext cx="8888100" cy="9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rPr>
              <a:t>Pros:</a:t>
            </a:r>
            <a:endParaRPr b="1">
              <a:solidFill>
                <a:schemeClr val="accent2"/>
              </a:solidFill>
            </a:endParaRPr>
          </a:p>
          <a:p>
            <a:pPr indent="-342900" lvl="0" marL="457200" rtl="0" algn="l">
              <a:spcBef>
                <a:spcPts val="600"/>
              </a:spcBef>
              <a:spcAft>
                <a:spcPts val="0"/>
              </a:spcAft>
              <a:buSzPts val="1800"/>
              <a:buChar char="●"/>
            </a:pPr>
            <a:r>
              <a:rPr lang="en"/>
              <a:t>Very simple, no need for special annotations</a:t>
            </a:r>
            <a:endParaRPr/>
          </a:p>
        </p:txBody>
      </p:sp>
      <p:sp>
        <p:nvSpPr>
          <p:cNvPr id="573" name="Google Shape;573;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574" name="Google Shape;574;p55"/>
          <p:cNvSpPr txBox="1"/>
          <p:nvPr/>
        </p:nvSpPr>
        <p:spPr>
          <a:xfrm>
            <a:off x="180900" y="2094425"/>
            <a:ext cx="8497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3"/>
                </a:solidFill>
                <a:latin typeface="Roboto"/>
                <a:ea typeface="Roboto"/>
                <a:cs typeface="Roboto"/>
                <a:sym typeface="Roboto"/>
              </a:rPr>
              <a:t>Cons:</a:t>
            </a:r>
            <a:r>
              <a:rPr b="1" lang="en" sz="1800">
                <a:solidFill>
                  <a:schemeClr val="accent3"/>
                </a:solidFill>
                <a:latin typeface="Roboto"/>
                <a:ea typeface="Roboto"/>
                <a:cs typeface="Roboto"/>
                <a:sym typeface="Roboto"/>
              </a:rPr>
              <a:t> </a:t>
            </a:r>
            <a:endParaRPr b="1" sz="1800">
              <a:solidFill>
                <a:schemeClr val="accent3"/>
              </a:solidFill>
              <a:latin typeface="Roboto"/>
              <a:ea typeface="Roboto"/>
              <a:cs typeface="Roboto"/>
              <a:sym typeface="Roboto"/>
            </a:endParaRPr>
          </a:p>
          <a:p>
            <a:pPr indent="-342900" lvl="0" marL="457200" rtl="0" algn="l">
              <a:lnSpc>
                <a:spcPct val="115000"/>
              </a:lnSpc>
              <a:spcBef>
                <a:spcPts val="600"/>
              </a:spcBef>
              <a:spcAft>
                <a:spcPts val="0"/>
              </a:spcAft>
              <a:buClr>
                <a:schemeClr val="dk2"/>
              </a:buClr>
              <a:buSzPts val="1800"/>
              <a:buFont typeface="Roboto"/>
              <a:buChar char="●"/>
            </a:pPr>
            <a:r>
              <a:rPr lang="en" sz="1800">
                <a:solidFill>
                  <a:schemeClr val="dk2"/>
                </a:solidFill>
                <a:latin typeface="Roboto"/>
                <a:ea typeface="Roboto"/>
                <a:cs typeface="Roboto"/>
                <a:sym typeface="Roboto"/>
              </a:rPr>
              <a:t>Can have too many low-occurring words</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Breaking collocations</a:t>
            </a:r>
            <a:r>
              <a:rPr lang="en">
                <a:solidFill>
                  <a:schemeClr val="dk2"/>
                </a:solidFill>
                <a:latin typeface="Roboto"/>
                <a:ea typeface="Roboto"/>
                <a:cs typeface="Roboto"/>
                <a:sym typeface="Roboto"/>
              </a:rPr>
              <a:t>, e.g. "happy hour", "new york"</a:t>
            </a:r>
            <a:endParaRPr>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Breaking syntax structure</a:t>
            </a:r>
            <a:r>
              <a:rPr lang="en">
                <a:solidFill>
                  <a:schemeClr val="dk2"/>
                </a:solidFill>
                <a:latin typeface="Roboto"/>
                <a:ea typeface="Roboto"/>
                <a:cs typeface="Roboto"/>
                <a:sym typeface="Roboto"/>
              </a:rPr>
              <a:t>, e.g. "John saw Mary" or "Mary saw John</a:t>
            </a:r>
            <a:r>
              <a:rPr lang="en" sz="1800">
                <a:solidFill>
                  <a:schemeClr val="dk2"/>
                </a:solidFill>
                <a:latin typeface="Roboto"/>
                <a:ea typeface="Roboto"/>
                <a:cs typeface="Roboto"/>
                <a:sym typeface="Roboto"/>
              </a:rPr>
              <a:t>"</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Purely lexical, no notion of semantics:</a:t>
            </a:r>
            <a:endParaRPr sz="1800">
              <a:solidFill>
                <a:schemeClr val="dk2"/>
              </a:solidFill>
              <a:latin typeface="Roboto"/>
              <a:ea typeface="Roboto"/>
              <a:cs typeface="Roboto"/>
              <a:sym typeface="Roboto"/>
            </a:endParaRPr>
          </a:p>
          <a:p>
            <a:pPr indent="-317500" lvl="1" marL="914400" rtl="0" algn="l">
              <a:lnSpc>
                <a:spcPct val="115000"/>
              </a:lnSpc>
              <a:spcBef>
                <a:spcPts val="600"/>
              </a:spcBef>
              <a:spcAft>
                <a:spcPts val="0"/>
              </a:spcAft>
              <a:buClr>
                <a:schemeClr val="dk2"/>
              </a:buClr>
              <a:buSzPts val="1400"/>
              <a:buFont typeface="Roboto"/>
              <a:buChar char="○"/>
            </a:pPr>
            <a:r>
              <a:rPr lang="en">
                <a:solidFill>
                  <a:schemeClr val="dk2"/>
                </a:solidFill>
                <a:latin typeface="Roboto"/>
                <a:ea typeface="Roboto"/>
                <a:cs typeface="Roboto"/>
                <a:sym typeface="Roboto"/>
              </a:rPr>
              <a:t>Different representations for similar concepts, e.g. synonyms ("phone" vs. "telephone")</a:t>
            </a:r>
            <a:endParaRPr>
              <a:solidFill>
                <a:schemeClr val="dk2"/>
              </a:solidFill>
              <a:latin typeface="Roboto"/>
              <a:ea typeface="Roboto"/>
              <a:cs typeface="Roboto"/>
              <a:sym typeface="Roboto"/>
            </a:endParaRPr>
          </a:p>
          <a:p>
            <a:pPr indent="-317500" lvl="1" marL="914400" rtl="0" algn="l">
              <a:lnSpc>
                <a:spcPct val="115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Same representation of ambiguous words, e.g. "buy </a:t>
            </a:r>
            <a:r>
              <a:rPr lang="en" u="sng">
                <a:solidFill>
                  <a:schemeClr val="dk2"/>
                </a:solidFill>
                <a:latin typeface="Roboto"/>
                <a:ea typeface="Roboto"/>
                <a:cs typeface="Roboto"/>
                <a:sym typeface="Roboto"/>
              </a:rPr>
              <a:t>jaguar</a:t>
            </a:r>
            <a:r>
              <a:rPr lang="en">
                <a:solidFill>
                  <a:schemeClr val="dk2"/>
                </a:solidFill>
                <a:latin typeface="Roboto"/>
                <a:ea typeface="Roboto"/>
                <a:cs typeface="Roboto"/>
                <a:sym typeface="Roboto"/>
              </a:rPr>
              <a:t> car" vs. "</a:t>
            </a:r>
            <a:r>
              <a:rPr lang="en" u="sng">
                <a:solidFill>
                  <a:schemeClr val="dk2"/>
                </a:solidFill>
                <a:latin typeface="Roboto"/>
                <a:ea typeface="Roboto"/>
                <a:cs typeface="Roboto"/>
                <a:sym typeface="Roboto"/>
              </a:rPr>
              <a:t>jaguar</a:t>
            </a:r>
            <a:r>
              <a:rPr lang="en">
                <a:solidFill>
                  <a:schemeClr val="dk2"/>
                </a:solidFill>
                <a:latin typeface="Roboto"/>
                <a:ea typeface="Roboto"/>
                <a:cs typeface="Roboto"/>
                <a:sym typeface="Roboto"/>
              </a:rPr>
              <a:t> in nature"</a:t>
            </a:r>
            <a:endParaRPr>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N-grams representation</a:t>
            </a:r>
            <a:endParaRPr/>
          </a:p>
        </p:txBody>
      </p:sp>
      <p:sp>
        <p:nvSpPr>
          <p:cNvPr id="580" name="Google Shape;580;p56"/>
          <p:cNvSpPr txBox="1"/>
          <p:nvPr>
            <p:ph idx="1" type="body"/>
          </p:nvPr>
        </p:nvSpPr>
        <p:spPr>
          <a:xfrm>
            <a:off x="180900" y="1143700"/>
            <a:ext cx="8782200" cy="39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a:t>
            </a:r>
            <a:r>
              <a:rPr lang="en"/>
              <a:t>Take all longer consecutive token sequences as a vector. </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Input text: </a:t>
            </a:r>
            <a:r>
              <a:rPr lang="en">
                <a:solidFill>
                  <a:schemeClr val="dk1"/>
                </a:solidFill>
                <a:latin typeface="Caveat"/>
                <a:ea typeface="Caveat"/>
                <a:cs typeface="Caveat"/>
                <a:sym typeface="Caveat"/>
              </a:rPr>
              <a:t>"</a:t>
            </a:r>
            <a:r>
              <a:rPr lang="en">
                <a:solidFill>
                  <a:schemeClr val="dk1"/>
                </a:solidFill>
                <a:latin typeface="Caveat"/>
                <a:ea typeface="Caveat"/>
                <a:cs typeface="Caveat"/>
                <a:sym typeface="Caveat"/>
              </a:rPr>
              <a:t>Hello, Summer school participants!</a:t>
            </a:r>
            <a:r>
              <a:rPr lang="en">
                <a:solidFill>
                  <a:schemeClr val="dk1"/>
                </a:solidFill>
                <a:latin typeface="Caveat"/>
                <a:ea typeface="Caveat"/>
                <a:cs typeface="Caveat"/>
                <a:sym typeface="Caveat"/>
              </a:rPr>
              <a:t>"</a:t>
            </a:r>
            <a:endParaRPr/>
          </a:p>
          <a:p>
            <a:pPr indent="0" lvl="0" marL="0" rtl="0" algn="l">
              <a:spcBef>
                <a:spcPts val="1600"/>
              </a:spcBef>
              <a:spcAft>
                <a:spcPts val="0"/>
              </a:spcAft>
              <a:buNone/>
            </a:pPr>
            <a:r>
              <a:rPr b="1" lang="en"/>
              <a:t>Normalized text:</a:t>
            </a:r>
            <a:r>
              <a:rPr lang="en"/>
              <a:t> </a:t>
            </a:r>
            <a:r>
              <a:rPr lang="en">
                <a:solidFill>
                  <a:schemeClr val="dk1"/>
                </a:solidFill>
              </a:rPr>
              <a:t>"hello gwe school participants"</a:t>
            </a:r>
            <a:endParaRPr>
              <a:solidFill>
                <a:schemeClr val="dk1"/>
              </a:solidFill>
            </a:endParaRPr>
          </a:p>
          <a:p>
            <a:pPr indent="0" lvl="0" marL="0" rtl="0" algn="l">
              <a:spcBef>
                <a:spcPts val="1600"/>
              </a:spcBef>
              <a:spcAft>
                <a:spcPts val="0"/>
              </a:spcAft>
              <a:buNone/>
            </a:pPr>
            <a:r>
              <a:rPr b="1" lang="en"/>
              <a:t>Extracted n-grams:</a:t>
            </a:r>
            <a:endParaRPr b="1"/>
          </a:p>
          <a:p>
            <a:pPr indent="-330200" lvl="0" marL="1028700" rtl="0" algn="l">
              <a:spcBef>
                <a:spcPts val="1000"/>
              </a:spcBef>
              <a:spcAft>
                <a:spcPts val="0"/>
              </a:spcAft>
              <a:buSzPts val="1600"/>
              <a:buChar char="●"/>
            </a:pPr>
            <a:r>
              <a:rPr lang="en" sz="1600"/>
              <a:t>unigrams: </a:t>
            </a:r>
            <a:r>
              <a:rPr lang="en" sz="1600">
                <a:solidFill>
                  <a:schemeClr val="dk1"/>
                </a:solidFill>
              </a:rPr>
              <a:t>hello, summer, </a:t>
            </a:r>
            <a:r>
              <a:rPr lang="en" sz="1600">
                <a:solidFill>
                  <a:schemeClr val="dk1"/>
                </a:solidFill>
              </a:rPr>
              <a:t>school</a:t>
            </a:r>
            <a:r>
              <a:rPr lang="en" sz="1600">
                <a:solidFill>
                  <a:schemeClr val="dk1"/>
                </a:solidFill>
              </a:rPr>
              <a:t>, participants</a:t>
            </a:r>
            <a:endParaRPr sz="1600">
              <a:solidFill>
                <a:schemeClr val="dk1"/>
              </a:solidFill>
            </a:endParaRPr>
          </a:p>
          <a:p>
            <a:pPr indent="-330200" lvl="0" marL="1028700" rtl="0" algn="l">
              <a:spcBef>
                <a:spcPts val="0"/>
              </a:spcBef>
              <a:spcAft>
                <a:spcPts val="0"/>
              </a:spcAft>
              <a:buSzPts val="1600"/>
              <a:buChar char="●"/>
            </a:pPr>
            <a:r>
              <a:rPr lang="en" sz="1600"/>
              <a:t>bigrams: </a:t>
            </a:r>
            <a:r>
              <a:rPr lang="en" sz="1600">
                <a:solidFill>
                  <a:schemeClr val="dk1"/>
                </a:solidFill>
              </a:rPr>
              <a:t>hello </a:t>
            </a:r>
            <a:r>
              <a:rPr lang="en" sz="1600">
                <a:solidFill>
                  <a:schemeClr val="dk1"/>
                </a:solidFill>
              </a:rPr>
              <a:t>summer</a:t>
            </a:r>
            <a:r>
              <a:rPr lang="en" sz="1600">
                <a:solidFill>
                  <a:schemeClr val="dk1"/>
                </a:solidFill>
              </a:rPr>
              <a:t>, </a:t>
            </a:r>
            <a:r>
              <a:rPr lang="en" sz="1600">
                <a:solidFill>
                  <a:schemeClr val="dk1"/>
                </a:solidFill>
              </a:rPr>
              <a:t>summer</a:t>
            </a:r>
            <a:r>
              <a:rPr lang="en" sz="1600">
                <a:solidFill>
                  <a:schemeClr val="dk1"/>
                </a:solidFill>
              </a:rPr>
              <a:t> </a:t>
            </a:r>
            <a:r>
              <a:rPr lang="en" sz="1600">
                <a:solidFill>
                  <a:schemeClr val="dk1"/>
                </a:solidFill>
              </a:rPr>
              <a:t>school</a:t>
            </a:r>
            <a:r>
              <a:rPr lang="en" sz="1600">
                <a:solidFill>
                  <a:schemeClr val="dk1"/>
                </a:solidFill>
              </a:rPr>
              <a:t>, </a:t>
            </a:r>
            <a:r>
              <a:rPr lang="en" sz="1600">
                <a:solidFill>
                  <a:schemeClr val="dk1"/>
                </a:solidFill>
              </a:rPr>
              <a:t>school</a:t>
            </a:r>
            <a:r>
              <a:rPr lang="en" sz="1600">
                <a:solidFill>
                  <a:schemeClr val="dk1"/>
                </a:solidFill>
              </a:rPr>
              <a:t> participants</a:t>
            </a:r>
            <a:endParaRPr sz="1600">
              <a:solidFill>
                <a:schemeClr val="dk1"/>
              </a:solidFill>
            </a:endParaRPr>
          </a:p>
          <a:p>
            <a:pPr indent="-330200" lvl="0" marL="1028700" rtl="0" algn="l">
              <a:spcBef>
                <a:spcPts val="0"/>
              </a:spcBef>
              <a:spcAft>
                <a:spcPts val="0"/>
              </a:spcAft>
              <a:buSzPts val="1600"/>
              <a:buChar char="●"/>
            </a:pPr>
            <a:r>
              <a:rPr lang="en" sz="1600"/>
              <a:t>trigrams: </a:t>
            </a:r>
            <a:r>
              <a:rPr lang="en" sz="1600">
                <a:solidFill>
                  <a:schemeClr val="dk1"/>
                </a:solidFill>
              </a:rPr>
              <a:t>hello </a:t>
            </a:r>
            <a:r>
              <a:rPr lang="en" sz="1600">
                <a:solidFill>
                  <a:schemeClr val="dk1"/>
                </a:solidFill>
              </a:rPr>
              <a:t>summer</a:t>
            </a:r>
            <a:r>
              <a:rPr lang="en" sz="1600">
                <a:solidFill>
                  <a:schemeClr val="dk1"/>
                </a:solidFill>
              </a:rPr>
              <a:t> </a:t>
            </a:r>
            <a:r>
              <a:rPr lang="en" sz="1600">
                <a:solidFill>
                  <a:schemeClr val="dk1"/>
                </a:solidFill>
              </a:rPr>
              <a:t>school</a:t>
            </a:r>
            <a:r>
              <a:rPr lang="en" sz="1600">
                <a:solidFill>
                  <a:schemeClr val="dk1"/>
                </a:solidFill>
              </a:rPr>
              <a:t>, </a:t>
            </a:r>
            <a:r>
              <a:rPr lang="en" sz="1600">
                <a:solidFill>
                  <a:schemeClr val="dk1"/>
                </a:solidFill>
              </a:rPr>
              <a:t>summer</a:t>
            </a:r>
            <a:r>
              <a:rPr lang="en" sz="1600">
                <a:solidFill>
                  <a:schemeClr val="dk1"/>
                </a:solidFill>
              </a:rPr>
              <a:t> </a:t>
            </a:r>
            <a:r>
              <a:rPr lang="en" sz="1600">
                <a:solidFill>
                  <a:schemeClr val="dk1"/>
                </a:solidFill>
              </a:rPr>
              <a:t>school</a:t>
            </a:r>
            <a:r>
              <a:rPr lang="en" sz="1600">
                <a:solidFill>
                  <a:schemeClr val="dk1"/>
                </a:solidFill>
              </a:rPr>
              <a:t> participants</a:t>
            </a:r>
            <a:endParaRPr sz="1600">
              <a:solidFill>
                <a:schemeClr val="dk1"/>
              </a:solidFill>
            </a:endParaRPr>
          </a:p>
          <a:p>
            <a:pPr indent="-330200" lvl="0" marL="1028700" rtl="0" algn="l">
              <a:spcBef>
                <a:spcPts val="0"/>
              </a:spcBef>
              <a:spcAft>
                <a:spcPts val="0"/>
              </a:spcAft>
              <a:buSzPts val="1600"/>
              <a:buChar char="●"/>
            </a:pPr>
            <a:r>
              <a:rPr lang="en" sz="1600"/>
              <a:t>4-grams: </a:t>
            </a:r>
            <a:r>
              <a:rPr lang="en" sz="1600">
                <a:solidFill>
                  <a:schemeClr val="dk1"/>
                </a:solidFill>
              </a:rPr>
              <a:t>hello </a:t>
            </a:r>
            <a:r>
              <a:rPr lang="en" sz="1600">
                <a:solidFill>
                  <a:schemeClr val="dk1"/>
                </a:solidFill>
              </a:rPr>
              <a:t>summer</a:t>
            </a:r>
            <a:r>
              <a:rPr lang="en" sz="1600">
                <a:solidFill>
                  <a:schemeClr val="dk1"/>
                </a:solidFill>
              </a:rPr>
              <a:t> </a:t>
            </a:r>
            <a:r>
              <a:rPr lang="en" sz="1600">
                <a:solidFill>
                  <a:schemeClr val="dk1"/>
                </a:solidFill>
              </a:rPr>
              <a:t>school</a:t>
            </a:r>
            <a:r>
              <a:rPr lang="en" sz="1600">
                <a:solidFill>
                  <a:schemeClr val="dk1"/>
                </a:solidFill>
              </a:rPr>
              <a:t> participants</a:t>
            </a:r>
            <a:endParaRPr sz="1600">
              <a:solidFill>
                <a:schemeClr val="dk1"/>
              </a:solidFill>
            </a:endParaRPr>
          </a:p>
        </p:txBody>
      </p:sp>
      <p:sp>
        <p:nvSpPr>
          <p:cNvPr id="581" name="Google Shape;58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N-grams: Pros &amp; Cons</a:t>
            </a:r>
            <a:endParaRPr/>
          </a:p>
        </p:txBody>
      </p:sp>
      <p:sp>
        <p:nvSpPr>
          <p:cNvPr id="587" name="Google Shape;587;p57"/>
          <p:cNvSpPr txBox="1"/>
          <p:nvPr>
            <p:ph idx="1" type="body"/>
          </p:nvPr>
        </p:nvSpPr>
        <p:spPr>
          <a:xfrm>
            <a:off x="180900" y="1143700"/>
            <a:ext cx="8782200" cy="13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rPr>
              <a:t>Pros:</a:t>
            </a:r>
            <a:endParaRPr b="1">
              <a:solidFill>
                <a:schemeClr val="accent2"/>
              </a:solidFill>
            </a:endParaRPr>
          </a:p>
          <a:p>
            <a:pPr indent="-342900" lvl="0" marL="457200" rtl="0" algn="l">
              <a:spcBef>
                <a:spcPts val="1600"/>
              </a:spcBef>
              <a:spcAft>
                <a:spcPts val="0"/>
              </a:spcAft>
              <a:buSzPts val="1800"/>
              <a:buChar char="●"/>
            </a:pPr>
            <a:r>
              <a:rPr lang="en"/>
              <a:t>Can capture some structure and connotations</a:t>
            </a:r>
            <a:endParaRPr/>
          </a:p>
          <a:p>
            <a:pPr indent="-342900" lvl="0" marL="457200" rtl="0" algn="l">
              <a:spcBef>
                <a:spcPts val="0"/>
              </a:spcBef>
              <a:spcAft>
                <a:spcPts val="0"/>
              </a:spcAft>
              <a:buSzPts val="1800"/>
              <a:buChar char="●"/>
            </a:pPr>
            <a:r>
              <a:rPr lang="en"/>
              <a:t>Quite powerful</a:t>
            </a:r>
            <a:endParaRPr/>
          </a:p>
        </p:txBody>
      </p:sp>
      <p:sp>
        <p:nvSpPr>
          <p:cNvPr id="588" name="Google Shape;58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589" name="Google Shape;589;p57"/>
          <p:cNvSpPr txBox="1"/>
          <p:nvPr/>
        </p:nvSpPr>
        <p:spPr>
          <a:xfrm>
            <a:off x="180900" y="2497350"/>
            <a:ext cx="8190300" cy="21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3"/>
                </a:solidFill>
                <a:latin typeface="Roboto"/>
                <a:ea typeface="Roboto"/>
                <a:cs typeface="Roboto"/>
                <a:sym typeface="Roboto"/>
              </a:rPr>
              <a:t>Cons: </a:t>
            </a:r>
            <a:endParaRPr b="1" sz="1800">
              <a:solidFill>
                <a:schemeClr val="accent3"/>
              </a:solidFill>
              <a:latin typeface="Roboto"/>
              <a:ea typeface="Roboto"/>
              <a:cs typeface="Roboto"/>
              <a:sym typeface="Roboto"/>
            </a:endParaRPr>
          </a:p>
          <a:p>
            <a:pPr indent="-342900" lvl="0" marL="457200" rtl="0" algn="l">
              <a:lnSpc>
                <a:spcPct val="115000"/>
              </a:lnSpc>
              <a:spcBef>
                <a:spcPts val="1600"/>
              </a:spcBef>
              <a:spcAft>
                <a:spcPts val="0"/>
              </a:spcAft>
              <a:buClr>
                <a:schemeClr val="dk2"/>
              </a:buClr>
              <a:buSzPts val="1800"/>
              <a:buFont typeface="Roboto"/>
              <a:buChar char="●"/>
            </a:pPr>
            <a:r>
              <a:rPr lang="en" sz="1800">
                <a:solidFill>
                  <a:schemeClr val="dk2"/>
                </a:solidFill>
                <a:latin typeface="Roboto"/>
                <a:ea typeface="Roboto"/>
                <a:cs typeface="Roboto"/>
                <a:sym typeface="Roboto"/>
              </a:rPr>
              <a:t>Aggravated data sparsity</a:t>
            </a:r>
            <a:endParaRPr sz="1800">
              <a:solidFill>
                <a:schemeClr val="dk2"/>
              </a:solidFill>
              <a:latin typeface="Roboto"/>
              <a:ea typeface="Roboto"/>
              <a:cs typeface="Roboto"/>
              <a:sym typeface="Roboto"/>
            </a:endParaRPr>
          </a:p>
          <a:p>
            <a:pPr indent="-317500" lvl="1" marL="914400" rtl="0" algn="l">
              <a:lnSpc>
                <a:spcPct val="115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Longer n-grams appear even less frequently than particular unigrams</a:t>
            </a:r>
            <a:endParaRPr>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Correlated features</a:t>
            </a:r>
            <a:endParaRPr sz="1800">
              <a:solidFill>
                <a:schemeClr val="dk2"/>
              </a:solidFill>
              <a:latin typeface="Roboto"/>
              <a:ea typeface="Roboto"/>
              <a:cs typeface="Roboto"/>
              <a:sym typeface="Roboto"/>
            </a:endParaRPr>
          </a:p>
          <a:p>
            <a:pPr indent="-317500" lvl="1" marL="914400" rtl="0" algn="l">
              <a:lnSpc>
                <a:spcPct val="115000"/>
              </a:lnSpc>
              <a:spcBef>
                <a:spcPts val="0"/>
              </a:spcBef>
              <a:spcAft>
                <a:spcPts val="0"/>
              </a:spcAft>
              <a:buClr>
                <a:schemeClr val="dk2"/>
              </a:buClr>
              <a:buSzPts val="1400"/>
              <a:buFont typeface="Roboto"/>
              <a:buChar char="○"/>
            </a:pPr>
            <a:r>
              <a:rPr lang="en" sz="1600">
                <a:solidFill>
                  <a:schemeClr val="dk2"/>
                </a:solidFill>
                <a:latin typeface="Roboto"/>
                <a:ea typeface="Roboto"/>
                <a:cs typeface="Roboto"/>
                <a:sym typeface="Roboto"/>
              </a:rPr>
              <a:t>BUT: still works in practice</a:t>
            </a:r>
            <a:endParaRPr sz="16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Plus other problems for lexical-level representation</a:t>
            </a:r>
            <a:endParaRPr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8"/>
          <p:cNvSpPr txBox="1"/>
          <p:nvPr>
            <p:ph type="title"/>
          </p:nvPr>
        </p:nvSpPr>
        <p:spPr>
          <a:xfrm>
            <a:off x="180900" y="446900"/>
            <a:ext cx="398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Linguistic representation: </a:t>
            </a:r>
            <a:endParaRPr sz="2400"/>
          </a:p>
        </p:txBody>
      </p:sp>
      <p:sp>
        <p:nvSpPr>
          <p:cNvPr id="595" name="Google Shape;595;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596" name="Google Shape;596;p58"/>
          <p:cNvSpPr txBox="1"/>
          <p:nvPr>
            <p:ph idx="1" type="body"/>
          </p:nvPr>
        </p:nvSpPr>
        <p:spPr>
          <a:xfrm>
            <a:off x="180900" y="1143700"/>
            <a:ext cx="8963100" cy="24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a:t>
            </a:r>
            <a:r>
              <a:rPr lang="en"/>
              <a:t>Capture better word meanings by assigning a POS tag to each word.</a:t>
            </a:r>
            <a:endParaRPr/>
          </a:p>
          <a:p>
            <a:pPr indent="0" lvl="0" marL="0" rtl="0" algn="l">
              <a:spcBef>
                <a:spcPts val="1600"/>
              </a:spcBef>
              <a:spcAft>
                <a:spcPts val="0"/>
              </a:spcAft>
              <a:buNone/>
            </a:pPr>
            <a:r>
              <a:rPr b="1" lang="en"/>
              <a:t>Why?</a:t>
            </a:r>
            <a:r>
              <a:rPr lang="en"/>
              <a:t> Some words can have several POS tags: </a:t>
            </a:r>
            <a:r>
              <a:rPr lang="en" sz="1600">
                <a:solidFill>
                  <a:schemeClr val="accent2"/>
                </a:solidFill>
              </a:rPr>
              <a:t>back (JJ/adjective) </a:t>
            </a:r>
            <a:r>
              <a:rPr lang="en" sz="1600"/>
              <a:t>vs. </a:t>
            </a:r>
            <a:r>
              <a:rPr lang="en" sz="1600">
                <a:solidFill>
                  <a:schemeClr val="accent2"/>
                </a:solidFill>
              </a:rPr>
              <a:t>back (NN/noun)</a:t>
            </a:r>
            <a:r>
              <a:rPr lang="en" sz="1600"/>
              <a:t> </a:t>
            </a:r>
            <a:endParaRPr b="1" sz="1600"/>
          </a:p>
          <a:p>
            <a:pPr indent="0" lvl="0" marL="0" rtl="0" algn="l">
              <a:spcBef>
                <a:spcPts val="1600"/>
              </a:spcBef>
              <a:spcAft>
                <a:spcPts val="0"/>
              </a:spcAft>
              <a:buNone/>
            </a:pPr>
            <a:r>
              <a:t/>
            </a:r>
            <a:endParaRPr/>
          </a:p>
          <a:p>
            <a:pPr indent="0" lvl="0" marL="0" rtl="0" algn="l">
              <a:spcBef>
                <a:spcPts val="1600"/>
              </a:spcBef>
              <a:spcAft>
                <a:spcPts val="0"/>
              </a:spcAft>
              <a:buNone/>
            </a:pPr>
            <a:r>
              <a:rPr b="1" lang="en"/>
              <a:t>Input text: </a:t>
            </a:r>
            <a:r>
              <a:rPr lang="en">
                <a:solidFill>
                  <a:schemeClr val="dk1"/>
                </a:solidFill>
                <a:latin typeface="Caveat"/>
                <a:ea typeface="Caveat"/>
                <a:cs typeface="Caveat"/>
                <a:sym typeface="Caveat"/>
              </a:rPr>
              <a:t>"Hello, Summer school participants!"</a:t>
            </a:r>
            <a:endParaRPr>
              <a:solidFill>
                <a:schemeClr val="dk1"/>
              </a:solidFill>
              <a:latin typeface="Caveat"/>
              <a:ea typeface="Caveat"/>
              <a:cs typeface="Caveat"/>
              <a:sym typeface="Caveat"/>
            </a:endParaRPr>
          </a:p>
          <a:p>
            <a:pPr indent="0" lvl="0" marL="0" rtl="0" algn="l">
              <a:spcBef>
                <a:spcPts val="1600"/>
              </a:spcBef>
              <a:spcAft>
                <a:spcPts val="1600"/>
              </a:spcAft>
              <a:buNone/>
            </a:pPr>
            <a:r>
              <a:rPr b="1" lang="en"/>
              <a:t>Annotated text</a:t>
            </a:r>
            <a:r>
              <a:rPr lang="en"/>
              <a:t>: Hello/</a:t>
            </a:r>
            <a:r>
              <a:rPr lang="en">
                <a:solidFill>
                  <a:schemeClr val="dk1"/>
                </a:solidFill>
              </a:rPr>
              <a:t>UH</a:t>
            </a:r>
            <a:r>
              <a:rPr lang="en"/>
              <a:t> Summer/</a:t>
            </a:r>
            <a:r>
              <a:rPr lang="en">
                <a:solidFill>
                  <a:schemeClr val="dk1"/>
                </a:solidFill>
              </a:rPr>
              <a:t>NNP</a:t>
            </a:r>
            <a:r>
              <a:rPr lang="en"/>
              <a:t> schjool/</a:t>
            </a:r>
            <a:r>
              <a:rPr lang="en">
                <a:solidFill>
                  <a:schemeClr val="dk1"/>
                </a:solidFill>
              </a:rPr>
              <a:t>NN</a:t>
            </a:r>
            <a:r>
              <a:rPr lang="en"/>
              <a:t> participants/</a:t>
            </a:r>
            <a:r>
              <a:rPr lang="en">
                <a:solidFill>
                  <a:schemeClr val="dk1"/>
                </a:solidFill>
              </a:rPr>
              <a:t>NNS</a:t>
            </a:r>
            <a:endParaRPr>
              <a:solidFill>
                <a:schemeClr val="dk1"/>
              </a:solidFill>
            </a:endParaRPr>
          </a:p>
        </p:txBody>
      </p:sp>
      <p:sp>
        <p:nvSpPr>
          <p:cNvPr id="597" name="Google Shape;597;p58"/>
          <p:cNvSpPr txBox="1"/>
          <p:nvPr/>
        </p:nvSpPr>
        <p:spPr>
          <a:xfrm>
            <a:off x="2026300" y="3809700"/>
            <a:ext cx="1218000" cy="44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1"/>
                </a:solidFill>
                <a:latin typeface="Roboto"/>
                <a:ea typeface="Roboto"/>
                <a:cs typeface="Roboto"/>
                <a:sym typeface="Roboto"/>
              </a:rPr>
              <a:t>(interjection)</a:t>
            </a:r>
            <a:endParaRPr>
              <a:solidFill>
                <a:schemeClr val="dk1"/>
              </a:solidFill>
            </a:endParaRPr>
          </a:p>
        </p:txBody>
      </p:sp>
      <p:sp>
        <p:nvSpPr>
          <p:cNvPr id="598" name="Google Shape;598;p58"/>
          <p:cNvSpPr txBox="1"/>
          <p:nvPr/>
        </p:nvSpPr>
        <p:spPr>
          <a:xfrm>
            <a:off x="3436250" y="3809700"/>
            <a:ext cx="798300" cy="44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1"/>
                </a:solidFill>
                <a:latin typeface="Roboto"/>
                <a:ea typeface="Roboto"/>
                <a:cs typeface="Roboto"/>
                <a:sym typeface="Roboto"/>
              </a:rPr>
              <a:t>(proper noun)</a:t>
            </a:r>
            <a:endParaRPr>
              <a:solidFill>
                <a:schemeClr val="dk1"/>
              </a:solidFill>
            </a:endParaRPr>
          </a:p>
        </p:txBody>
      </p:sp>
      <p:sp>
        <p:nvSpPr>
          <p:cNvPr id="599" name="Google Shape;599;p58"/>
          <p:cNvSpPr txBox="1"/>
          <p:nvPr/>
        </p:nvSpPr>
        <p:spPr>
          <a:xfrm>
            <a:off x="6236800" y="3809700"/>
            <a:ext cx="1028400" cy="44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1"/>
                </a:solidFill>
                <a:latin typeface="Roboto"/>
                <a:ea typeface="Roboto"/>
                <a:cs typeface="Roboto"/>
                <a:sym typeface="Roboto"/>
              </a:rPr>
              <a:t>(plural noun)</a:t>
            </a:r>
            <a:endParaRPr>
              <a:solidFill>
                <a:schemeClr val="dk1"/>
              </a:solidFill>
            </a:endParaRPr>
          </a:p>
        </p:txBody>
      </p:sp>
      <p:sp>
        <p:nvSpPr>
          <p:cNvPr id="600" name="Google Shape;600;p58"/>
          <p:cNvSpPr txBox="1"/>
          <p:nvPr/>
        </p:nvSpPr>
        <p:spPr>
          <a:xfrm>
            <a:off x="4310750" y="3809700"/>
            <a:ext cx="1435800" cy="44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1"/>
                </a:solidFill>
                <a:latin typeface="Roboto"/>
                <a:ea typeface="Roboto"/>
                <a:cs typeface="Roboto"/>
                <a:sym typeface="Roboto"/>
              </a:rPr>
              <a:t>(singular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noun)</a:t>
            </a:r>
            <a:endParaRPr>
              <a:solidFill>
                <a:schemeClr val="dk1"/>
              </a:solidFill>
            </a:endParaRPr>
          </a:p>
        </p:txBody>
      </p:sp>
      <p:cxnSp>
        <p:nvCxnSpPr>
          <p:cNvPr id="601" name="Google Shape;601;p58"/>
          <p:cNvCxnSpPr/>
          <p:nvPr/>
        </p:nvCxnSpPr>
        <p:spPr>
          <a:xfrm rot="10800000">
            <a:off x="2651950" y="3618675"/>
            <a:ext cx="4200" cy="214800"/>
          </a:xfrm>
          <a:prstGeom prst="straightConnector1">
            <a:avLst/>
          </a:prstGeom>
          <a:noFill/>
          <a:ln cap="flat" cmpd="sng" w="9525">
            <a:solidFill>
              <a:schemeClr val="dk1"/>
            </a:solidFill>
            <a:prstDash val="solid"/>
            <a:round/>
            <a:headEnd len="med" w="med" type="none"/>
            <a:tailEnd len="med" w="med" type="triangle"/>
          </a:ln>
        </p:spPr>
      </p:cxnSp>
      <p:cxnSp>
        <p:nvCxnSpPr>
          <p:cNvPr id="602" name="Google Shape;602;p58"/>
          <p:cNvCxnSpPr/>
          <p:nvPr/>
        </p:nvCxnSpPr>
        <p:spPr>
          <a:xfrm rot="10800000">
            <a:off x="3790025" y="3618675"/>
            <a:ext cx="4200" cy="214800"/>
          </a:xfrm>
          <a:prstGeom prst="straightConnector1">
            <a:avLst/>
          </a:prstGeom>
          <a:noFill/>
          <a:ln cap="flat" cmpd="sng" w="9525">
            <a:solidFill>
              <a:schemeClr val="dk1"/>
            </a:solidFill>
            <a:prstDash val="solid"/>
            <a:round/>
            <a:headEnd len="med" w="med" type="none"/>
            <a:tailEnd len="med" w="med" type="triangle"/>
          </a:ln>
        </p:spPr>
      </p:cxnSp>
      <p:cxnSp>
        <p:nvCxnSpPr>
          <p:cNvPr id="603" name="Google Shape;603;p58"/>
          <p:cNvCxnSpPr/>
          <p:nvPr/>
        </p:nvCxnSpPr>
        <p:spPr>
          <a:xfrm rot="10800000">
            <a:off x="5014650" y="3618675"/>
            <a:ext cx="4200" cy="214800"/>
          </a:xfrm>
          <a:prstGeom prst="straightConnector1">
            <a:avLst/>
          </a:prstGeom>
          <a:noFill/>
          <a:ln cap="flat" cmpd="sng" w="9525">
            <a:solidFill>
              <a:schemeClr val="dk1"/>
            </a:solidFill>
            <a:prstDash val="solid"/>
            <a:round/>
            <a:headEnd len="med" w="med" type="none"/>
            <a:tailEnd len="med" w="med" type="triangle"/>
          </a:ln>
        </p:spPr>
      </p:cxnSp>
      <p:cxnSp>
        <p:nvCxnSpPr>
          <p:cNvPr id="604" name="Google Shape;604;p58"/>
          <p:cNvCxnSpPr/>
          <p:nvPr/>
        </p:nvCxnSpPr>
        <p:spPr>
          <a:xfrm rot="10800000">
            <a:off x="6739250" y="3618675"/>
            <a:ext cx="4200" cy="214800"/>
          </a:xfrm>
          <a:prstGeom prst="straightConnector1">
            <a:avLst/>
          </a:prstGeom>
          <a:noFill/>
          <a:ln cap="flat" cmpd="sng" w="9525">
            <a:solidFill>
              <a:schemeClr val="dk1"/>
            </a:solidFill>
            <a:prstDash val="solid"/>
            <a:round/>
            <a:headEnd len="med" w="med" type="none"/>
            <a:tailEnd len="med" w="med" type="triangle"/>
          </a:ln>
        </p:spPr>
      </p:cxnSp>
      <p:sp>
        <p:nvSpPr>
          <p:cNvPr id="605" name="Google Shape;605;p58"/>
          <p:cNvSpPr txBox="1"/>
          <p:nvPr>
            <p:ph type="title"/>
          </p:nvPr>
        </p:nvSpPr>
        <p:spPr>
          <a:xfrm>
            <a:off x="3964850" y="446900"/>
            <a:ext cx="404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POS (Part-of-Speech)Tags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Linguistic representation: Syntax parse trees</a:t>
            </a:r>
            <a:endParaRPr/>
          </a:p>
          <a:p>
            <a:pPr indent="0" lvl="0" marL="0" rtl="0" algn="l">
              <a:spcBef>
                <a:spcPts val="0"/>
              </a:spcBef>
              <a:spcAft>
                <a:spcPts val="0"/>
              </a:spcAft>
              <a:buNone/>
            </a:pPr>
            <a:r>
              <a:t/>
            </a:r>
            <a:endParaRPr/>
          </a:p>
        </p:txBody>
      </p:sp>
      <p:sp>
        <p:nvSpPr>
          <p:cNvPr id="611" name="Google Shape;611;p59"/>
          <p:cNvSpPr txBox="1"/>
          <p:nvPr>
            <p:ph idx="1" type="body"/>
          </p:nvPr>
        </p:nvSpPr>
        <p:spPr>
          <a:xfrm>
            <a:off x="180900" y="1156000"/>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Idea: </a:t>
            </a:r>
            <a:r>
              <a:rPr lang="en"/>
              <a:t>Capture the syntactic structure of the sentence in a tree format.</a:t>
            </a:r>
            <a:endParaRPr/>
          </a:p>
        </p:txBody>
      </p:sp>
      <p:sp>
        <p:nvSpPr>
          <p:cNvPr id="612" name="Google Shape;612;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613" name="Google Shape;613;p59"/>
          <p:cNvSpPr txBox="1"/>
          <p:nvPr>
            <p:ph idx="1" type="body"/>
          </p:nvPr>
        </p:nvSpPr>
        <p:spPr>
          <a:xfrm>
            <a:off x="180900" y="1760850"/>
            <a:ext cx="4149900" cy="7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Dependency trees:</a:t>
            </a:r>
            <a:br>
              <a:rPr b="1" lang="en"/>
            </a:br>
            <a:r>
              <a:rPr lang="en"/>
              <a:t>actual dependencies between words</a:t>
            </a:r>
            <a:endParaRPr/>
          </a:p>
        </p:txBody>
      </p:sp>
      <p:sp>
        <p:nvSpPr>
          <p:cNvPr id="614" name="Google Shape;614;p59"/>
          <p:cNvSpPr txBox="1"/>
          <p:nvPr/>
        </p:nvSpPr>
        <p:spPr>
          <a:xfrm>
            <a:off x="1299950" y="2772688"/>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saw</a:t>
            </a:r>
            <a:endParaRPr b="1" sz="1600">
              <a:solidFill>
                <a:schemeClr val="accent2"/>
              </a:solidFill>
            </a:endParaRPr>
          </a:p>
        </p:txBody>
      </p:sp>
      <p:sp>
        <p:nvSpPr>
          <p:cNvPr id="615" name="Google Shape;615;p59"/>
          <p:cNvSpPr txBox="1"/>
          <p:nvPr/>
        </p:nvSpPr>
        <p:spPr>
          <a:xfrm>
            <a:off x="462950" y="3681075"/>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John</a:t>
            </a:r>
            <a:endParaRPr b="1" sz="1600">
              <a:solidFill>
                <a:schemeClr val="accent2"/>
              </a:solidFill>
            </a:endParaRPr>
          </a:p>
        </p:txBody>
      </p:sp>
      <p:sp>
        <p:nvSpPr>
          <p:cNvPr id="616" name="Google Shape;616;p59"/>
          <p:cNvSpPr txBox="1"/>
          <p:nvPr/>
        </p:nvSpPr>
        <p:spPr>
          <a:xfrm>
            <a:off x="2271950" y="3681075"/>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Mary</a:t>
            </a:r>
            <a:endParaRPr b="1" sz="1600">
              <a:solidFill>
                <a:schemeClr val="accent2"/>
              </a:solidFill>
            </a:endParaRPr>
          </a:p>
        </p:txBody>
      </p:sp>
      <p:cxnSp>
        <p:nvCxnSpPr>
          <p:cNvPr id="617" name="Google Shape;617;p59"/>
          <p:cNvCxnSpPr>
            <a:stCxn id="614" idx="2"/>
            <a:endCxn id="615" idx="0"/>
          </p:cNvCxnSpPr>
          <p:nvPr/>
        </p:nvCxnSpPr>
        <p:spPr>
          <a:xfrm flipH="1">
            <a:off x="881450" y="3096688"/>
            <a:ext cx="837000" cy="584400"/>
          </a:xfrm>
          <a:prstGeom prst="straightConnector1">
            <a:avLst/>
          </a:prstGeom>
          <a:noFill/>
          <a:ln cap="flat" cmpd="sng" w="28575">
            <a:solidFill>
              <a:srgbClr val="45818E"/>
            </a:solidFill>
            <a:prstDash val="solid"/>
            <a:round/>
            <a:headEnd len="med" w="med" type="none"/>
            <a:tailEnd len="med" w="med" type="triangle"/>
          </a:ln>
        </p:spPr>
      </p:cxnSp>
      <p:cxnSp>
        <p:nvCxnSpPr>
          <p:cNvPr id="618" name="Google Shape;618;p59"/>
          <p:cNvCxnSpPr>
            <a:stCxn id="614" idx="2"/>
            <a:endCxn id="616" idx="0"/>
          </p:cNvCxnSpPr>
          <p:nvPr/>
        </p:nvCxnSpPr>
        <p:spPr>
          <a:xfrm>
            <a:off x="1718450" y="3096688"/>
            <a:ext cx="972000" cy="584400"/>
          </a:xfrm>
          <a:prstGeom prst="straightConnector1">
            <a:avLst/>
          </a:prstGeom>
          <a:noFill/>
          <a:ln cap="flat" cmpd="sng" w="28575">
            <a:solidFill>
              <a:srgbClr val="45818E"/>
            </a:solidFill>
            <a:prstDash val="solid"/>
            <a:round/>
            <a:headEnd len="med" w="med" type="none"/>
            <a:tailEnd len="med" w="med" type="triangle"/>
          </a:ln>
        </p:spPr>
      </p:cxnSp>
      <p:sp>
        <p:nvSpPr>
          <p:cNvPr id="619" name="Google Shape;619;p59"/>
          <p:cNvSpPr txBox="1"/>
          <p:nvPr/>
        </p:nvSpPr>
        <p:spPr>
          <a:xfrm>
            <a:off x="525650" y="30967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nsubj</a:t>
            </a:r>
            <a:endParaRPr b="1" sz="1600">
              <a:solidFill>
                <a:srgbClr val="3C78D8"/>
              </a:solidFill>
            </a:endParaRPr>
          </a:p>
        </p:txBody>
      </p:sp>
      <p:sp>
        <p:nvSpPr>
          <p:cNvPr id="620" name="Google Shape;620;p59"/>
          <p:cNvSpPr txBox="1"/>
          <p:nvPr/>
        </p:nvSpPr>
        <p:spPr>
          <a:xfrm>
            <a:off x="2069450" y="3096700"/>
            <a:ext cx="837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C78D8"/>
                </a:solidFill>
              </a:rPr>
              <a:t>dobj</a:t>
            </a:r>
            <a:endParaRPr b="1" sz="1600">
              <a:solidFill>
                <a:srgbClr val="3C78D8"/>
              </a:solidFill>
            </a:endParaRPr>
          </a:p>
        </p:txBody>
      </p:sp>
      <p:sp>
        <p:nvSpPr>
          <p:cNvPr id="621" name="Google Shape;621;p59"/>
          <p:cNvSpPr txBox="1"/>
          <p:nvPr>
            <p:ph idx="1" type="body"/>
          </p:nvPr>
        </p:nvSpPr>
        <p:spPr>
          <a:xfrm>
            <a:off x="4691975" y="1760850"/>
            <a:ext cx="4310100" cy="26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a:t>
            </a:r>
            <a:endParaRPr b="1"/>
          </a:p>
          <a:p>
            <a:pPr indent="-342900" lvl="0" marL="457200" rtl="0" algn="l">
              <a:spcBef>
                <a:spcPts val="1600"/>
              </a:spcBef>
              <a:spcAft>
                <a:spcPts val="0"/>
              </a:spcAft>
              <a:buSzPts val="1800"/>
              <a:buChar char="●"/>
            </a:pPr>
            <a:r>
              <a:rPr lang="en"/>
              <a:t>Can identify sentence root</a:t>
            </a:r>
            <a:endParaRPr/>
          </a:p>
          <a:p>
            <a:pPr indent="-342900" lvl="0" marL="457200" rtl="0" algn="l">
              <a:spcBef>
                <a:spcPts val="1000"/>
              </a:spcBef>
              <a:spcAft>
                <a:spcPts val="0"/>
              </a:spcAft>
              <a:buSzPts val="1800"/>
              <a:buChar char="●"/>
            </a:pPr>
            <a:r>
              <a:rPr lang="en"/>
              <a:t>Can extract smarter lexical features:</a:t>
            </a:r>
            <a:endParaRPr/>
          </a:p>
          <a:p>
            <a:pPr indent="-317500" lvl="1" marL="914400" rtl="0" algn="l">
              <a:spcBef>
                <a:spcPts val="0"/>
              </a:spcBef>
              <a:spcAft>
                <a:spcPts val="0"/>
              </a:spcAft>
              <a:buSzPts val="1400"/>
              <a:buChar char="○"/>
            </a:pPr>
            <a:r>
              <a:rPr lang="en">
                <a:solidFill>
                  <a:schemeClr val="dk1"/>
                </a:solidFill>
              </a:rPr>
              <a:t>hello participants</a:t>
            </a:r>
            <a:r>
              <a:rPr lang="en"/>
              <a:t> from </a:t>
            </a:r>
            <a:br>
              <a:rPr lang="en"/>
            </a:br>
            <a:r>
              <a:rPr lang="en">
                <a:solidFill>
                  <a:schemeClr val="dk1"/>
                </a:solidFill>
                <a:latin typeface="Caveat"/>
                <a:ea typeface="Caveat"/>
                <a:cs typeface="Caveat"/>
                <a:sym typeface="Caveat"/>
              </a:rPr>
              <a:t>"Hello Summer school participants"</a:t>
            </a:r>
            <a:endParaRPr>
              <a:solidFill>
                <a:schemeClr val="dk1"/>
              </a:solidFill>
              <a:latin typeface="Caveat"/>
              <a:ea typeface="Caveat"/>
              <a:cs typeface="Caveat"/>
              <a:sym typeface="Cave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Linguistic representation: Semantic role labels</a:t>
            </a:r>
            <a:endParaRPr/>
          </a:p>
        </p:txBody>
      </p:sp>
      <p:sp>
        <p:nvSpPr>
          <p:cNvPr id="627" name="Google Shape;627;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a:t>
            </a:r>
            <a:r>
              <a:rPr lang="en"/>
              <a:t> Get more semantic text understanding in order for machine to act on it. </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Input query:</a:t>
            </a:r>
            <a:r>
              <a:rPr lang="en"/>
              <a:t> "play Rolling Stones on youtube"</a:t>
            </a:r>
            <a:endParaRPr/>
          </a:p>
          <a:p>
            <a:pPr indent="0" lvl="0" marL="0" rtl="0" algn="l">
              <a:spcBef>
                <a:spcPts val="1600"/>
              </a:spcBef>
              <a:spcAft>
                <a:spcPts val="0"/>
              </a:spcAft>
              <a:buNone/>
            </a:pPr>
            <a:r>
              <a:rPr b="1" lang="en"/>
              <a:t>Role labels annotations: </a:t>
            </a:r>
            <a:r>
              <a:rPr lang="en"/>
              <a:t>"play/</a:t>
            </a:r>
            <a:r>
              <a:rPr lang="en">
                <a:solidFill>
                  <a:schemeClr val="dk1"/>
                </a:solidFill>
              </a:rPr>
              <a:t>ACTION</a:t>
            </a:r>
            <a:r>
              <a:rPr lang="en"/>
              <a:t>    rolling stones/</a:t>
            </a:r>
            <a:r>
              <a:rPr lang="en">
                <a:solidFill>
                  <a:schemeClr val="dk1"/>
                </a:solidFill>
              </a:rPr>
              <a:t>ARTIST</a:t>
            </a:r>
            <a:r>
              <a:rPr lang="en"/>
              <a:t>   on   youtube/</a:t>
            </a:r>
            <a:r>
              <a:rPr lang="en">
                <a:solidFill>
                  <a:schemeClr val="dk1"/>
                </a:solidFill>
              </a:rPr>
              <a:t>APP</a:t>
            </a: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t>Current state:</a:t>
            </a:r>
            <a:r>
              <a:rPr lang="en"/>
              <a:t> Application-specific, usually focusing on particular label sets.</a:t>
            </a:r>
            <a:endParaRPr/>
          </a:p>
        </p:txBody>
      </p:sp>
      <p:sp>
        <p:nvSpPr>
          <p:cNvPr id="628" name="Google Shape;628;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Linguistic representations: Pros &amp; Cons</a:t>
            </a:r>
            <a:endParaRPr/>
          </a:p>
        </p:txBody>
      </p:sp>
      <p:sp>
        <p:nvSpPr>
          <p:cNvPr id="634" name="Google Shape;634;p61"/>
          <p:cNvSpPr txBox="1"/>
          <p:nvPr>
            <p:ph idx="1" type="body"/>
          </p:nvPr>
        </p:nvSpPr>
        <p:spPr>
          <a:xfrm>
            <a:off x="180900" y="1143700"/>
            <a:ext cx="8782200" cy="14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rPr>
              <a:t>Pros:</a:t>
            </a:r>
            <a:endParaRPr b="1">
              <a:solidFill>
                <a:schemeClr val="accent2"/>
              </a:solidFill>
            </a:endParaRPr>
          </a:p>
          <a:p>
            <a:pPr indent="-342900" lvl="0" marL="457200" rtl="0" algn="l">
              <a:spcBef>
                <a:spcPts val="1600"/>
              </a:spcBef>
              <a:spcAft>
                <a:spcPts val="0"/>
              </a:spcAft>
              <a:buSzPts val="1800"/>
              <a:buChar char="●"/>
            </a:pPr>
            <a:r>
              <a:rPr lang="en"/>
              <a:t>Can link to more formal language representation (e.g. language grammar)</a:t>
            </a:r>
            <a:endParaRPr/>
          </a:p>
          <a:p>
            <a:pPr indent="-342900" lvl="0" marL="457200" rtl="0" algn="l">
              <a:spcBef>
                <a:spcPts val="0"/>
              </a:spcBef>
              <a:spcAft>
                <a:spcPts val="0"/>
              </a:spcAft>
              <a:buSzPts val="1800"/>
              <a:buChar char="●"/>
            </a:pPr>
            <a:r>
              <a:rPr lang="en"/>
              <a:t>Captures more meaning (better disambiguation &amp; connotation structure) </a:t>
            </a:r>
            <a:endParaRPr/>
          </a:p>
        </p:txBody>
      </p:sp>
      <p:sp>
        <p:nvSpPr>
          <p:cNvPr id="635" name="Google Shape;635;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636" name="Google Shape;636;p61"/>
          <p:cNvSpPr txBox="1"/>
          <p:nvPr/>
        </p:nvSpPr>
        <p:spPr>
          <a:xfrm>
            <a:off x="180900" y="2571750"/>
            <a:ext cx="8190300" cy="21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3"/>
                </a:solidFill>
                <a:latin typeface="Roboto"/>
                <a:ea typeface="Roboto"/>
                <a:cs typeface="Roboto"/>
                <a:sym typeface="Roboto"/>
              </a:rPr>
              <a:t>Cons: </a:t>
            </a:r>
            <a:endParaRPr b="1" sz="1800">
              <a:solidFill>
                <a:schemeClr val="accent3"/>
              </a:solidFill>
              <a:latin typeface="Roboto"/>
              <a:ea typeface="Roboto"/>
              <a:cs typeface="Roboto"/>
              <a:sym typeface="Roboto"/>
            </a:endParaRPr>
          </a:p>
          <a:p>
            <a:pPr indent="-342900" lvl="0" marL="457200" rtl="0" algn="l">
              <a:lnSpc>
                <a:spcPct val="115000"/>
              </a:lnSpc>
              <a:spcBef>
                <a:spcPts val="1600"/>
              </a:spcBef>
              <a:spcAft>
                <a:spcPts val="0"/>
              </a:spcAft>
              <a:buClr>
                <a:schemeClr val="dk2"/>
              </a:buClr>
              <a:buSzPts val="1800"/>
              <a:buFont typeface="Roboto"/>
              <a:buChar char="●"/>
            </a:pPr>
            <a:r>
              <a:rPr lang="en" sz="1800">
                <a:solidFill>
                  <a:schemeClr val="dk2"/>
                </a:solidFill>
                <a:latin typeface="Roboto"/>
                <a:ea typeface="Roboto"/>
                <a:cs typeface="Roboto"/>
                <a:sym typeface="Roboto"/>
              </a:rPr>
              <a:t>Each layer of annotations adds errors and computational complexity</a:t>
            </a:r>
            <a:endParaRPr b="1" sz="1800">
              <a:solidFill>
                <a:schemeClr val="accent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representation</a:t>
            </a:r>
            <a:endParaRPr/>
          </a:p>
        </p:txBody>
      </p:sp>
      <p:sp>
        <p:nvSpPr>
          <p:cNvPr id="642" name="Google Shape;642;p62"/>
          <p:cNvSpPr txBox="1"/>
          <p:nvPr>
            <p:ph idx="1" type="body"/>
          </p:nvPr>
        </p:nvSpPr>
        <p:spPr>
          <a:xfrm>
            <a:off x="180900" y="2029100"/>
            <a:ext cx="8934900" cy="25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2600"/>
              </a:spcBef>
              <a:spcAft>
                <a:spcPts val="0"/>
              </a:spcAft>
              <a:buNone/>
            </a:pPr>
            <a:r>
              <a:rPr b="1" lang="en"/>
              <a:t>Final text representation</a:t>
            </a:r>
            <a:r>
              <a:rPr lang="en"/>
              <a:t>: a vector of detected entities.</a:t>
            </a:r>
            <a:endParaRPr/>
          </a:p>
          <a:p>
            <a:pPr indent="0" lvl="0" marL="0" rtl="0" algn="l">
              <a:spcBef>
                <a:spcPts val="1600"/>
              </a:spcBef>
              <a:spcAft>
                <a:spcPts val="1600"/>
              </a:spcAft>
              <a:buNone/>
            </a:pPr>
            <a:r>
              <a:t/>
            </a:r>
            <a:endParaRPr/>
          </a:p>
        </p:txBody>
      </p:sp>
      <p:sp>
        <p:nvSpPr>
          <p:cNvPr id="643" name="Google Shape;643;p62"/>
          <p:cNvSpPr txBox="1"/>
          <p:nvPr>
            <p:ph idx="1" type="body"/>
          </p:nvPr>
        </p:nvSpPr>
        <p:spPr>
          <a:xfrm>
            <a:off x="180900" y="1172000"/>
            <a:ext cx="8782200" cy="8571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rPr b="1" lang="en"/>
              <a:t>Idea: </a:t>
            </a:r>
            <a:r>
              <a:rPr lang="en"/>
              <a:t> Link the lexical forms of entities mentioned in the text to their actual identities (entities defined by non-ambiguous ids).</a:t>
            </a:r>
            <a:endParaRPr sz="1600"/>
          </a:p>
        </p:txBody>
      </p:sp>
      <p:sp>
        <p:nvSpPr>
          <p:cNvPr id="644" name="Google Shape;644;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645" name="Google Shape;645;p62"/>
          <p:cNvSpPr txBox="1"/>
          <p:nvPr/>
        </p:nvSpPr>
        <p:spPr>
          <a:xfrm>
            <a:off x="882700" y="2631425"/>
            <a:ext cx="15141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Caveat"/>
                <a:ea typeface="Caveat"/>
                <a:cs typeface="Caveat"/>
                <a:sym typeface="Caveat"/>
              </a:rPr>
              <a:t>"buy </a:t>
            </a:r>
            <a:r>
              <a:rPr lang="en" sz="1800" u="sng">
                <a:solidFill>
                  <a:schemeClr val="dk1"/>
                </a:solidFill>
                <a:latin typeface="Caveat"/>
                <a:ea typeface="Caveat"/>
                <a:cs typeface="Caveat"/>
                <a:sym typeface="Caveat"/>
              </a:rPr>
              <a:t>jaguar</a:t>
            </a:r>
            <a:r>
              <a:rPr lang="en" sz="1800">
                <a:solidFill>
                  <a:schemeClr val="dk1"/>
                </a:solidFill>
                <a:latin typeface="Caveat"/>
                <a:ea typeface="Caveat"/>
                <a:cs typeface="Caveat"/>
                <a:sym typeface="Caveat"/>
              </a:rPr>
              <a:t>"</a:t>
            </a:r>
            <a:endParaRPr sz="1800">
              <a:solidFill>
                <a:schemeClr val="dk1"/>
              </a:solidFill>
              <a:latin typeface="Caveat"/>
              <a:ea typeface="Caveat"/>
              <a:cs typeface="Caveat"/>
              <a:sym typeface="Caveat"/>
            </a:endParaRPr>
          </a:p>
        </p:txBody>
      </p:sp>
      <p:sp>
        <p:nvSpPr>
          <p:cNvPr id="646" name="Google Shape;646;p62"/>
          <p:cNvSpPr txBox="1"/>
          <p:nvPr/>
        </p:nvSpPr>
        <p:spPr>
          <a:xfrm>
            <a:off x="388625" y="3450425"/>
            <a:ext cx="2028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Caveat"/>
                <a:ea typeface="Caveat"/>
                <a:cs typeface="Caveat"/>
                <a:sym typeface="Caveat"/>
              </a:rPr>
              <a:t>"</a:t>
            </a:r>
            <a:r>
              <a:rPr lang="en" sz="1800" u="sng">
                <a:solidFill>
                  <a:schemeClr val="dk1"/>
                </a:solidFill>
                <a:latin typeface="Caveat"/>
                <a:ea typeface="Caveat"/>
                <a:cs typeface="Caveat"/>
                <a:sym typeface="Caveat"/>
              </a:rPr>
              <a:t>jaguar </a:t>
            </a:r>
            <a:r>
              <a:rPr lang="en" sz="1800">
                <a:solidFill>
                  <a:schemeClr val="dk1"/>
                </a:solidFill>
                <a:latin typeface="Caveat"/>
                <a:ea typeface="Caveat"/>
                <a:cs typeface="Caveat"/>
                <a:sym typeface="Caveat"/>
              </a:rPr>
              <a:t>in the nature"</a:t>
            </a:r>
            <a:endParaRPr sz="1800">
              <a:solidFill>
                <a:schemeClr val="dk1"/>
              </a:solidFill>
              <a:latin typeface="Caveat"/>
              <a:ea typeface="Caveat"/>
              <a:cs typeface="Caveat"/>
              <a:sym typeface="Caveat"/>
            </a:endParaRPr>
          </a:p>
        </p:txBody>
      </p:sp>
      <p:sp>
        <p:nvSpPr>
          <p:cNvPr id="647" name="Google Shape;647;p62"/>
          <p:cNvSpPr txBox="1"/>
          <p:nvPr/>
        </p:nvSpPr>
        <p:spPr>
          <a:xfrm>
            <a:off x="3461050" y="3545075"/>
            <a:ext cx="2155200" cy="38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highlight>
                  <a:srgbClr val="FFFFFF"/>
                </a:highlight>
              </a:rPr>
              <a:t>/wordnet/jaguar_animal</a:t>
            </a:r>
            <a:endParaRPr/>
          </a:p>
        </p:txBody>
      </p:sp>
      <p:sp>
        <p:nvSpPr>
          <p:cNvPr id="648" name="Google Shape;648;p62"/>
          <p:cNvSpPr txBox="1"/>
          <p:nvPr/>
        </p:nvSpPr>
        <p:spPr>
          <a:xfrm>
            <a:off x="3461050" y="2726375"/>
            <a:ext cx="2818500" cy="38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highlight>
                  <a:srgbClr val="FFFFFF"/>
                </a:highlight>
              </a:rPr>
              <a:t>/wordnet/jaguar_car_brand</a:t>
            </a:r>
            <a:endParaRPr/>
          </a:p>
        </p:txBody>
      </p:sp>
      <p:sp>
        <p:nvSpPr>
          <p:cNvPr id="649" name="Google Shape;649;p62"/>
          <p:cNvSpPr/>
          <p:nvPr/>
        </p:nvSpPr>
        <p:spPr>
          <a:xfrm>
            <a:off x="2394850" y="2843975"/>
            <a:ext cx="650100" cy="1482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2"/>
          <p:cNvSpPr/>
          <p:nvPr/>
        </p:nvSpPr>
        <p:spPr>
          <a:xfrm>
            <a:off x="2394850" y="3662675"/>
            <a:ext cx="650100" cy="1482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representation: Pros &amp; Cons</a:t>
            </a:r>
            <a:endParaRPr/>
          </a:p>
        </p:txBody>
      </p:sp>
      <p:sp>
        <p:nvSpPr>
          <p:cNvPr id="656" name="Google Shape;656;p63"/>
          <p:cNvSpPr txBox="1"/>
          <p:nvPr>
            <p:ph idx="1" type="body"/>
          </p:nvPr>
        </p:nvSpPr>
        <p:spPr>
          <a:xfrm>
            <a:off x="180900" y="1143700"/>
            <a:ext cx="8929200" cy="16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rPr>
              <a:t>Pros:</a:t>
            </a:r>
            <a:endParaRPr b="1">
              <a:solidFill>
                <a:schemeClr val="accent2"/>
              </a:solidFill>
            </a:endParaRPr>
          </a:p>
          <a:p>
            <a:pPr indent="-342900" lvl="0" marL="457200" rtl="0" algn="l">
              <a:spcBef>
                <a:spcPts val="1600"/>
              </a:spcBef>
              <a:spcAft>
                <a:spcPts val="0"/>
              </a:spcAft>
              <a:buSzPts val="1800"/>
              <a:buChar char="●"/>
            </a:pPr>
            <a:r>
              <a:rPr lang="en"/>
              <a:t>Can disambiguate lexical forms into entities, </a:t>
            </a:r>
            <a:r>
              <a:rPr lang="en" sz="1400"/>
              <a:t>e.g. "jaguar" in context</a:t>
            </a:r>
            <a:endParaRPr sz="1400"/>
          </a:p>
          <a:p>
            <a:pPr indent="-342900" lvl="0" marL="457200" rtl="0" algn="l">
              <a:spcBef>
                <a:spcPts val="0"/>
              </a:spcBef>
              <a:spcAft>
                <a:spcPts val="0"/>
              </a:spcAft>
              <a:buSzPts val="1800"/>
              <a:buChar char="●"/>
            </a:pPr>
            <a:r>
              <a:rPr lang="en"/>
              <a:t>Can match different lexical forms into the same entity, </a:t>
            </a:r>
            <a:r>
              <a:rPr lang="en" sz="1400"/>
              <a:t>e.g. "phone" and "telephone"</a:t>
            </a:r>
            <a:endParaRPr/>
          </a:p>
          <a:p>
            <a:pPr indent="-342900" lvl="0" marL="457200" rtl="0" algn="l">
              <a:spcBef>
                <a:spcPts val="0"/>
              </a:spcBef>
              <a:spcAft>
                <a:spcPts val="0"/>
              </a:spcAft>
              <a:buSzPts val="1800"/>
              <a:buChar char="●"/>
            </a:pPr>
            <a:r>
              <a:rPr lang="en"/>
              <a:t>Has information about entity relations, </a:t>
            </a:r>
            <a:r>
              <a:rPr lang="en" sz="1400"/>
              <a:t>e.g. "/knowledgebase/iphone" is produced by "/knowledgebase/apple"</a:t>
            </a:r>
            <a:endParaRPr/>
          </a:p>
        </p:txBody>
      </p:sp>
      <p:sp>
        <p:nvSpPr>
          <p:cNvPr id="657" name="Google Shape;657;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658" name="Google Shape;658;p63"/>
          <p:cNvSpPr txBox="1"/>
          <p:nvPr/>
        </p:nvSpPr>
        <p:spPr>
          <a:xfrm>
            <a:off x="180900" y="2821188"/>
            <a:ext cx="6015300" cy="174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3"/>
                </a:solidFill>
                <a:latin typeface="Roboto"/>
                <a:ea typeface="Roboto"/>
                <a:cs typeface="Roboto"/>
                <a:sym typeface="Roboto"/>
              </a:rPr>
              <a:t>Cons: </a:t>
            </a:r>
            <a:endParaRPr b="1" sz="1800">
              <a:solidFill>
                <a:schemeClr val="accent3"/>
              </a:solidFill>
              <a:latin typeface="Roboto"/>
              <a:ea typeface="Roboto"/>
              <a:cs typeface="Roboto"/>
              <a:sym typeface="Roboto"/>
            </a:endParaRPr>
          </a:p>
          <a:p>
            <a:pPr indent="-342900" lvl="0" marL="457200" rtl="0" algn="l">
              <a:lnSpc>
                <a:spcPct val="115000"/>
              </a:lnSpc>
              <a:spcBef>
                <a:spcPts val="1600"/>
              </a:spcBef>
              <a:spcAft>
                <a:spcPts val="0"/>
              </a:spcAft>
              <a:buClr>
                <a:schemeClr val="dk2"/>
              </a:buClr>
              <a:buSzPts val="1800"/>
              <a:buFont typeface="Roboto"/>
              <a:buChar char="●"/>
            </a:pPr>
            <a:r>
              <a:rPr lang="en" sz="1800">
                <a:solidFill>
                  <a:schemeClr val="dk2"/>
                </a:solidFill>
                <a:latin typeface="Roboto"/>
                <a:ea typeface="Roboto"/>
                <a:cs typeface="Roboto"/>
                <a:sym typeface="Roboto"/>
              </a:rPr>
              <a:t>Introduces the room for interpretation mistakes</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Only entities! Does not represent (yet) intents, </a:t>
            </a:r>
            <a:br>
              <a:rPr lang="en" sz="1800">
                <a:solidFill>
                  <a:schemeClr val="dk2"/>
                </a:solidFill>
                <a:latin typeface="Roboto"/>
                <a:ea typeface="Roboto"/>
                <a:cs typeface="Roboto"/>
                <a:sym typeface="Roboto"/>
              </a:rPr>
            </a:br>
            <a:r>
              <a:rPr lang="en" sz="1800">
                <a:solidFill>
                  <a:schemeClr val="dk2"/>
                </a:solidFill>
                <a:latin typeface="Roboto"/>
                <a:ea typeface="Roboto"/>
                <a:cs typeface="Roboto"/>
                <a:sym typeface="Roboto"/>
              </a:rPr>
              <a:t>common adjectives, nouns, etc.</a:t>
            </a:r>
            <a:endParaRPr sz="1800">
              <a:solidFill>
                <a:schemeClr val="dk2"/>
              </a:solidFill>
              <a:latin typeface="Roboto"/>
              <a:ea typeface="Roboto"/>
              <a:cs typeface="Roboto"/>
              <a:sym typeface="Roboto"/>
            </a:endParaRPr>
          </a:p>
        </p:txBody>
      </p:sp>
      <p:grpSp>
        <p:nvGrpSpPr>
          <p:cNvPr id="659" name="Google Shape;659;p63"/>
          <p:cNvGrpSpPr/>
          <p:nvPr/>
        </p:nvGrpSpPr>
        <p:grpSpPr>
          <a:xfrm>
            <a:off x="6269125" y="3268650"/>
            <a:ext cx="1962000" cy="748525"/>
            <a:chOff x="5043550" y="3208900"/>
            <a:chExt cx="1962000" cy="748525"/>
          </a:xfrm>
        </p:grpSpPr>
        <p:sp>
          <p:nvSpPr>
            <p:cNvPr id="660" name="Google Shape;660;p63"/>
            <p:cNvSpPr txBox="1"/>
            <p:nvPr/>
          </p:nvSpPr>
          <p:spPr>
            <a:xfrm>
              <a:off x="5055775" y="3208900"/>
              <a:ext cx="717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Hello</a:t>
              </a:r>
              <a:endParaRPr sz="1600">
                <a:solidFill>
                  <a:schemeClr val="dk1"/>
                </a:solidFill>
                <a:latin typeface="Caveat"/>
                <a:ea typeface="Caveat"/>
                <a:cs typeface="Caveat"/>
                <a:sym typeface="Caveat"/>
              </a:endParaRPr>
            </a:p>
          </p:txBody>
        </p:sp>
        <p:sp>
          <p:nvSpPr>
            <p:cNvPr id="661" name="Google Shape;661;p63"/>
            <p:cNvSpPr txBox="1"/>
            <p:nvPr/>
          </p:nvSpPr>
          <p:spPr>
            <a:xfrm>
              <a:off x="5271403" y="3378625"/>
              <a:ext cx="883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aveat"/>
                  <a:ea typeface="Caveat"/>
                  <a:cs typeface="Caveat"/>
                  <a:sym typeface="Caveat"/>
                </a:rPr>
                <a:t>Summer</a:t>
              </a:r>
              <a:endParaRPr sz="1600">
                <a:solidFill>
                  <a:schemeClr val="dk1"/>
                </a:solidFill>
                <a:latin typeface="Caveat"/>
                <a:ea typeface="Caveat"/>
                <a:cs typeface="Caveat"/>
                <a:sym typeface="Caveat"/>
              </a:endParaRPr>
            </a:p>
          </p:txBody>
        </p:sp>
        <p:sp>
          <p:nvSpPr>
            <p:cNvPr id="662" name="Google Shape;662;p63"/>
            <p:cNvSpPr txBox="1"/>
            <p:nvPr/>
          </p:nvSpPr>
          <p:spPr>
            <a:xfrm>
              <a:off x="5043550" y="3575225"/>
              <a:ext cx="19620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School</a:t>
              </a:r>
              <a:endParaRPr sz="1600">
                <a:solidFill>
                  <a:schemeClr val="dk1"/>
                </a:solidFill>
                <a:latin typeface="Caveat"/>
                <a:ea typeface="Caveat"/>
                <a:cs typeface="Caveat"/>
                <a:sym typeface="Caveat"/>
              </a:endParaRPr>
            </a:p>
            <a:p>
              <a:pPr indent="0" lvl="0" marL="0" rtl="0" algn="l">
                <a:spcBef>
                  <a:spcPts val="0"/>
                </a:spcBef>
                <a:spcAft>
                  <a:spcPts val="0"/>
                </a:spcAft>
                <a:buNone/>
              </a:pPr>
              <a:r>
                <a:rPr lang="en" sz="1600">
                  <a:solidFill>
                    <a:schemeClr val="dk1"/>
                  </a:solidFill>
                  <a:latin typeface="Caveat"/>
                  <a:ea typeface="Caveat"/>
                  <a:cs typeface="Caveat"/>
                  <a:sym typeface="Caveat"/>
                </a:rPr>
                <a:t>Participants</a:t>
              </a:r>
              <a:endParaRPr sz="1600">
                <a:solidFill>
                  <a:schemeClr val="dk1"/>
                </a:solidFill>
                <a:latin typeface="Caveat"/>
                <a:ea typeface="Caveat"/>
                <a:cs typeface="Caveat"/>
                <a:sym typeface="Cave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embeddings: Dense semantic representation</a:t>
            </a:r>
            <a:endParaRPr/>
          </a:p>
        </p:txBody>
      </p:sp>
      <p:sp>
        <p:nvSpPr>
          <p:cNvPr id="668" name="Google Shape;668;p64"/>
          <p:cNvSpPr txBox="1"/>
          <p:nvPr>
            <p:ph idx="1" type="body"/>
          </p:nvPr>
        </p:nvSpPr>
        <p:spPr>
          <a:xfrm>
            <a:off x="180900" y="1143700"/>
            <a:ext cx="8782200" cy="19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a:t>
            </a:r>
            <a:r>
              <a:rPr lang="en"/>
              <a:t> Each word corresponds to a vector in multi-dimensional space.</a:t>
            </a:r>
            <a:endParaRPr/>
          </a:p>
          <a:p>
            <a:pPr indent="0" lvl="0" marL="0" rtl="0" algn="l">
              <a:spcBef>
                <a:spcPts val="1600"/>
              </a:spcBef>
              <a:spcAft>
                <a:spcPts val="0"/>
              </a:spcAft>
              <a:buNone/>
            </a:pPr>
            <a:r>
              <a:rPr b="1" lang="en"/>
              <a:t>Desired property: </a:t>
            </a:r>
            <a:r>
              <a:rPr lang="en"/>
              <a:t> </a:t>
            </a:r>
            <a:endParaRPr/>
          </a:p>
          <a:p>
            <a:pPr indent="0" lvl="0" marL="457200" rtl="0" algn="l">
              <a:spcBef>
                <a:spcPts val="1600"/>
              </a:spcBef>
              <a:spcAft>
                <a:spcPts val="0"/>
              </a:spcAft>
              <a:buNone/>
            </a:pPr>
            <a:r>
              <a:rPr lang="en"/>
              <a:t>Similar words are close to each other in that space, </a:t>
            </a:r>
            <a:br>
              <a:rPr lang="en"/>
            </a:br>
            <a:r>
              <a:rPr lang="en"/>
              <a:t>while unrelated words are further apart.</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669" name="Google Shape;669;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670" name="Google Shape;670;p64"/>
          <p:cNvSpPr txBox="1"/>
          <p:nvPr/>
        </p:nvSpPr>
        <p:spPr>
          <a:xfrm>
            <a:off x="7019549" y="2122175"/>
            <a:ext cx="548700" cy="320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Caveat"/>
                <a:ea typeface="Caveat"/>
                <a:cs typeface="Caveat"/>
                <a:sym typeface="Caveat"/>
              </a:rPr>
              <a:t>Summer</a:t>
            </a:r>
            <a:endParaRPr sz="800"/>
          </a:p>
        </p:txBody>
      </p:sp>
      <p:sp>
        <p:nvSpPr>
          <p:cNvPr id="671" name="Google Shape;671;p64"/>
          <p:cNvSpPr txBox="1"/>
          <p:nvPr/>
        </p:nvSpPr>
        <p:spPr>
          <a:xfrm>
            <a:off x="6331073" y="2122185"/>
            <a:ext cx="378600" cy="320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chemeClr val="dk1"/>
                </a:solidFill>
                <a:latin typeface="Caveat"/>
                <a:ea typeface="Caveat"/>
                <a:cs typeface="Caveat"/>
                <a:sym typeface="Caveat"/>
              </a:rPr>
              <a:t>hello</a:t>
            </a:r>
            <a:endParaRPr sz="900"/>
          </a:p>
        </p:txBody>
      </p:sp>
      <p:sp>
        <p:nvSpPr>
          <p:cNvPr id="672" name="Google Shape;672;p64"/>
          <p:cNvSpPr txBox="1"/>
          <p:nvPr/>
        </p:nvSpPr>
        <p:spPr>
          <a:xfrm>
            <a:off x="7669300" y="2122175"/>
            <a:ext cx="442200" cy="32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1"/>
                </a:solidFill>
                <a:latin typeface="Caveat"/>
                <a:ea typeface="Caveat"/>
                <a:cs typeface="Caveat"/>
                <a:sym typeface="Caveat"/>
              </a:rPr>
              <a:t>school</a:t>
            </a:r>
            <a:endParaRPr sz="800"/>
          </a:p>
        </p:txBody>
      </p:sp>
      <p:sp>
        <p:nvSpPr>
          <p:cNvPr id="673" name="Google Shape;673;p64"/>
          <p:cNvSpPr txBox="1"/>
          <p:nvPr/>
        </p:nvSpPr>
        <p:spPr>
          <a:xfrm>
            <a:off x="8342022" y="2122185"/>
            <a:ext cx="675300" cy="320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Caveat"/>
                <a:ea typeface="Caveat"/>
                <a:cs typeface="Caveat"/>
                <a:sym typeface="Caveat"/>
              </a:rPr>
              <a:t>participants</a:t>
            </a:r>
            <a:endParaRPr sz="800"/>
          </a:p>
        </p:txBody>
      </p:sp>
      <p:cxnSp>
        <p:nvCxnSpPr>
          <p:cNvPr id="674" name="Google Shape;674;p64"/>
          <p:cNvCxnSpPr>
            <a:stCxn id="671" idx="0"/>
            <a:endCxn id="672" idx="0"/>
          </p:cNvCxnSpPr>
          <p:nvPr/>
        </p:nvCxnSpPr>
        <p:spPr>
          <a:xfrm flipH="1" rot="-5400000">
            <a:off x="7205123" y="1437435"/>
            <a:ext cx="600" cy="1370100"/>
          </a:xfrm>
          <a:prstGeom prst="curvedConnector3">
            <a:avLst>
              <a:gd fmla="val -39689107" name="adj1"/>
            </a:avLst>
          </a:prstGeom>
          <a:noFill/>
          <a:ln cap="flat" cmpd="sng" w="9525">
            <a:solidFill>
              <a:schemeClr val="dk2"/>
            </a:solidFill>
            <a:prstDash val="solid"/>
            <a:round/>
            <a:headEnd len="med" w="med" type="none"/>
            <a:tailEnd len="med" w="med" type="triangle"/>
          </a:ln>
        </p:spPr>
      </p:cxnSp>
      <p:cxnSp>
        <p:nvCxnSpPr>
          <p:cNvPr id="675" name="Google Shape;675;p64"/>
          <p:cNvCxnSpPr>
            <a:stCxn id="670" idx="0"/>
            <a:endCxn id="672" idx="0"/>
          </p:cNvCxnSpPr>
          <p:nvPr/>
        </p:nvCxnSpPr>
        <p:spPr>
          <a:xfrm flipH="1" rot="-5400000">
            <a:off x="7591799" y="1824275"/>
            <a:ext cx="600" cy="596400"/>
          </a:xfrm>
          <a:prstGeom prst="curvedConnector3">
            <a:avLst>
              <a:gd fmla="val -39687500" name="adj1"/>
            </a:avLst>
          </a:prstGeom>
          <a:noFill/>
          <a:ln cap="flat" cmpd="sng" w="9525">
            <a:solidFill>
              <a:schemeClr val="dk2"/>
            </a:solidFill>
            <a:prstDash val="solid"/>
            <a:round/>
            <a:headEnd len="med" w="med" type="none"/>
            <a:tailEnd len="med" w="med" type="triangle"/>
          </a:ln>
        </p:spPr>
      </p:cxnSp>
      <p:cxnSp>
        <p:nvCxnSpPr>
          <p:cNvPr id="676" name="Google Shape;676;p64"/>
          <p:cNvCxnSpPr>
            <a:stCxn id="673" idx="0"/>
            <a:endCxn id="672" idx="0"/>
          </p:cNvCxnSpPr>
          <p:nvPr/>
        </p:nvCxnSpPr>
        <p:spPr>
          <a:xfrm rot="5400000">
            <a:off x="8284722" y="1727835"/>
            <a:ext cx="600" cy="789300"/>
          </a:xfrm>
          <a:prstGeom prst="curvedConnector3">
            <a:avLst>
              <a:gd fmla="val -39689107" name="adj1"/>
            </a:avLst>
          </a:prstGeom>
          <a:noFill/>
          <a:ln cap="flat" cmpd="sng" w="9525">
            <a:solidFill>
              <a:schemeClr val="dk2"/>
            </a:solidFill>
            <a:prstDash val="solid"/>
            <a:round/>
            <a:headEnd len="med" w="med" type="none"/>
            <a:tailEnd len="med" w="med" type="triangle"/>
          </a:ln>
        </p:spPr>
      </p:cxnSp>
      <p:sp>
        <p:nvSpPr>
          <p:cNvPr id="677" name="Google Shape;677;p64"/>
          <p:cNvSpPr txBox="1"/>
          <p:nvPr/>
        </p:nvSpPr>
        <p:spPr>
          <a:xfrm>
            <a:off x="7510250" y="2428650"/>
            <a:ext cx="789300" cy="28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Roboto"/>
                <a:ea typeface="Roboto"/>
                <a:cs typeface="Roboto"/>
                <a:sym typeface="Roboto"/>
              </a:rPr>
              <a:t>(center word)</a:t>
            </a:r>
            <a:endParaRPr sz="800">
              <a:solidFill>
                <a:schemeClr val="dk1"/>
              </a:solidFill>
            </a:endParaRPr>
          </a:p>
        </p:txBody>
      </p:sp>
      <p:sp>
        <p:nvSpPr>
          <p:cNvPr id="678" name="Google Shape;678;p64"/>
          <p:cNvSpPr txBox="1"/>
          <p:nvPr/>
        </p:nvSpPr>
        <p:spPr>
          <a:xfrm>
            <a:off x="8333101" y="2428654"/>
            <a:ext cx="693000" cy="28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Roboto"/>
                <a:ea typeface="Roboto"/>
                <a:cs typeface="Roboto"/>
                <a:sym typeface="Roboto"/>
              </a:rPr>
              <a:t>(context)</a:t>
            </a:r>
            <a:endParaRPr sz="800">
              <a:solidFill>
                <a:schemeClr val="dk1"/>
              </a:solidFill>
            </a:endParaRPr>
          </a:p>
        </p:txBody>
      </p:sp>
      <p:sp>
        <p:nvSpPr>
          <p:cNvPr id="679" name="Google Shape;679;p64"/>
          <p:cNvSpPr txBox="1"/>
          <p:nvPr/>
        </p:nvSpPr>
        <p:spPr>
          <a:xfrm>
            <a:off x="6862259" y="2428654"/>
            <a:ext cx="693000" cy="28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Roboto"/>
                <a:ea typeface="Roboto"/>
                <a:cs typeface="Roboto"/>
                <a:sym typeface="Roboto"/>
              </a:rPr>
              <a:t>(context)</a:t>
            </a:r>
            <a:endParaRPr sz="800">
              <a:solidFill>
                <a:schemeClr val="dk1"/>
              </a:solidFill>
            </a:endParaRPr>
          </a:p>
        </p:txBody>
      </p:sp>
      <p:sp>
        <p:nvSpPr>
          <p:cNvPr id="680" name="Google Shape;680;p64"/>
          <p:cNvSpPr txBox="1"/>
          <p:nvPr/>
        </p:nvSpPr>
        <p:spPr>
          <a:xfrm>
            <a:off x="6173779" y="2428654"/>
            <a:ext cx="693000" cy="28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Roboto"/>
                <a:ea typeface="Roboto"/>
                <a:cs typeface="Roboto"/>
                <a:sym typeface="Roboto"/>
              </a:rPr>
              <a:t>(context)</a:t>
            </a:r>
            <a:endParaRPr sz="800">
              <a:solidFill>
                <a:schemeClr val="dk1"/>
              </a:solidFill>
            </a:endParaRPr>
          </a:p>
        </p:txBody>
      </p:sp>
      <p:sp>
        <p:nvSpPr>
          <p:cNvPr id="681" name="Google Shape;681;p64"/>
          <p:cNvSpPr txBox="1"/>
          <p:nvPr/>
        </p:nvSpPr>
        <p:spPr>
          <a:xfrm>
            <a:off x="181075" y="3139625"/>
            <a:ext cx="8782200" cy="142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2"/>
                </a:solidFill>
                <a:latin typeface="Roboto"/>
                <a:ea typeface="Roboto"/>
                <a:cs typeface="Roboto"/>
                <a:sym typeface="Roboto"/>
              </a:rPr>
              <a:t>Sentence representation</a:t>
            </a:r>
            <a:r>
              <a:rPr lang="en" sz="1800">
                <a:solidFill>
                  <a:schemeClr val="dk2"/>
                </a:solidFill>
                <a:latin typeface="Roboto"/>
                <a:ea typeface="Roboto"/>
                <a:cs typeface="Roboto"/>
                <a:sym typeface="Roboto"/>
              </a:rPr>
              <a:t>: Represent an input text as one multi-dimensional vector.</a:t>
            </a:r>
            <a:endParaRPr sz="1800">
              <a:solidFill>
                <a:schemeClr val="dk2"/>
              </a:solidFill>
              <a:latin typeface="Roboto"/>
              <a:ea typeface="Roboto"/>
              <a:cs typeface="Roboto"/>
              <a:sym typeface="Roboto"/>
            </a:endParaRPr>
          </a:p>
          <a:p>
            <a:pPr indent="-342900" lvl="0" marL="457200" rtl="0" algn="l">
              <a:lnSpc>
                <a:spcPct val="115000"/>
              </a:lnSpc>
              <a:spcBef>
                <a:spcPts val="1600"/>
              </a:spcBef>
              <a:spcAft>
                <a:spcPts val="0"/>
              </a:spcAft>
              <a:buClr>
                <a:schemeClr val="dk2"/>
              </a:buClr>
              <a:buSzPts val="1800"/>
              <a:buFont typeface="Roboto"/>
              <a:buChar char="●"/>
            </a:pPr>
            <a:r>
              <a:rPr lang="en" sz="1800">
                <a:solidFill>
                  <a:schemeClr val="dk2"/>
                </a:solidFill>
                <a:latin typeface="Roboto"/>
                <a:ea typeface="Roboto"/>
                <a:cs typeface="Roboto"/>
                <a:sym typeface="Roboto"/>
              </a:rPr>
              <a:t>Average embedding of all input words</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Train models to represent sequences (Deep Learning)</a:t>
            </a:r>
            <a:endParaRPr/>
          </a:p>
        </p:txBody>
      </p:sp>
      <p:sp>
        <p:nvSpPr>
          <p:cNvPr id="682" name="Google Shape;682;p64"/>
          <p:cNvSpPr txBox="1"/>
          <p:nvPr/>
        </p:nvSpPr>
        <p:spPr>
          <a:xfrm>
            <a:off x="2832775" y="4608000"/>
            <a:ext cx="3000000" cy="44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u="sng">
                <a:solidFill>
                  <a:schemeClr val="accent5"/>
                </a:solidFill>
                <a:latin typeface="Roboto"/>
                <a:ea typeface="Roboto"/>
                <a:cs typeface="Roboto"/>
                <a:sym typeface="Roboto"/>
                <a:hlinkClick r:id="rId3"/>
              </a:rPr>
              <a:t>Word2vec visualization</a:t>
            </a:r>
            <a:r>
              <a:rPr lang="en" sz="1800">
                <a:solidFill>
                  <a:schemeClr val="dk2"/>
                </a:solidFill>
                <a:latin typeface="Roboto"/>
                <a:ea typeface="Roboto"/>
                <a:cs typeface="Roboto"/>
                <a:sym typeface="Roboto"/>
              </a:rPr>
              <a:t> </a:t>
            </a:r>
            <a:endParaRPr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for what to expect</a:t>
            </a:r>
            <a:endParaRPr/>
          </a:p>
        </p:txBody>
      </p:sp>
      <p:sp>
        <p:nvSpPr>
          <p:cNvPr id="94" name="Google Shape;9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Roboto"/>
              <a:buChar char="●"/>
            </a:pPr>
            <a:r>
              <a:rPr lang="en">
                <a:solidFill>
                  <a:srgbClr val="666666"/>
                </a:solidFill>
                <a:latin typeface="Roboto"/>
                <a:ea typeface="Roboto"/>
                <a:cs typeface="Roboto"/>
                <a:sym typeface="Roboto"/>
              </a:rPr>
              <a:t>Intro to NLP problems</a:t>
            </a:r>
            <a:endParaRPr>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a:solidFill>
                  <a:srgbClr val="666666"/>
                </a:solidFill>
                <a:latin typeface="Roboto"/>
                <a:ea typeface="Roboto"/>
                <a:cs typeface="Roboto"/>
                <a:sym typeface="Roboto"/>
              </a:rPr>
              <a:t>Intro to the course setup</a:t>
            </a:r>
            <a:endParaRPr>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a:solidFill>
                  <a:srgbClr val="666666"/>
                </a:solidFill>
                <a:latin typeface="Roboto"/>
                <a:ea typeface="Roboto"/>
                <a:cs typeface="Roboto"/>
                <a:sym typeface="Roboto"/>
              </a:rPr>
              <a:t>Text preprocessing and annotations </a:t>
            </a:r>
            <a:endParaRPr>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a:solidFill>
                  <a:srgbClr val="666666"/>
                </a:solidFill>
              </a:rPr>
              <a:t>N-Gram extraction, TF-IDF</a:t>
            </a:r>
            <a:endParaRPr>
              <a:solidFill>
                <a:srgbClr val="666666"/>
              </a:solidFill>
            </a:endParaRPr>
          </a:p>
          <a:p>
            <a:pPr indent="-342900" lvl="0" marL="457200" rtl="0" algn="l">
              <a:spcBef>
                <a:spcPts val="0"/>
              </a:spcBef>
              <a:spcAft>
                <a:spcPts val="0"/>
              </a:spcAft>
              <a:buClr>
                <a:srgbClr val="666666"/>
              </a:buClr>
              <a:buSzPts val="1800"/>
              <a:buFont typeface="Roboto"/>
              <a:buChar char="●"/>
            </a:pPr>
            <a:r>
              <a:rPr lang="en"/>
              <a:t>Document classification</a:t>
            </a:r>
            <a:endParaRPr>
              <a:solidFill>
                <a:srgbClr val="666666"/>
              </a:solidFill>
            </a:endParaRPr>
          </a:p>
          <a:p>
            <a:pPr indent="-342900" lvl="0" marL="457200" rtl="0" algn="l">
              <a:spcBef>
                <a:spcPts val="0"/>
              </a:spcBef>
              <a:spcAft>
                <a:spcPts val="0"/>
              </a:spcAft>
              <a:buClr>
                <a:srgbClr val="666666"/>
              </a:buClr>
              <a:buSzPts val="1800"/>
              <a:buFont typeface="Roboto"/>
              <a:buChar char="●"/>
            </a:pPr>
            <a:r>
              <a:rPr lang="en">
                <a:solidFill>
                  <a:srgbClr val="666666"/>
                </a:solidFill>
                <a:latin typeface="Roboto"/>
                <a:ea typeface="Roboto"/>
                <a:cs typeface="Roboto"/>
                <a:sym typeface="Roboto"/>
              </a:rPr>
              <a:t>Word Embeddings</a:t>
            </a:r>
            <a:endParaRPr>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a:t>Document classification with embeddings</a:t>
            </a:r>
            <a:endParaRPr>
              <a:solidFill>
                <a:srgbClr val="666666"/>
              </a:solidFill>
            </a:endParaRPr>
          </a:p>
          <a:p>
            <a:pPr indent="-342900" lvl="0" marL="457200" rtl="0" algn="l">
              <a:spcBef>
                <a:spcPts val="0"/>
              </a:spcBef>
              <a:spcAft>
                <a:spcPts val="0"/>
              </a:spcAft>
              <a:buClr>
                <a:srgbClr val="666666"/>
              </a:buClr>
              <a:buSzPts val="1800"/>
              <a:buFont typeface="Roboto"/>
              <a:buChar char="●"/>
            </a:pPr>
            <a:r>
              <a:rPr lang="en">
                <a:solidFill>
                  <a:srgbClr val="666666"/>
                </a:solidFill>
              </a:rPr>
              <a:t>T</a:t>
            </a:r>
            <a:r>
              <a:rPr lang="en">
                <a:solidFill>
                  <a:srgbClr val="666666"/>
                </a:solidFill>
                <a:latin typeface="Roboto"/>
                <a:ea typeface="Roboto"/>
                <a:cs typeface="Roboto"/>
                <a:sym typeface="Roboto"/>
              </a:rPr>
              <a:t>opic modeling, </a:t>
            </a:r>
            <a:r>
              <a:rPr lang="en"/>
              <a:t>clustering</a:t>
            </a:r>
            <a:endParaRPr>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a:solidFill>
                  <a:srgbClr val="666666"/>
                </a:solidFill>
                <a:latin typeface="Roboto"/>
                <a:ea typeface="Roboto"/>
                <a:cs typeface="Roboto"/>
                <a:sym typeface="Roboto"/>
              </a:rPr>
              <a:t>Intro to entity extraction</a:t>
            </a:r>
            <a:endParaRPr>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a:solidFill>
                  <a:srgbClr val="666666"/>
                </a:solidFill>
                <a:latin typeface="Roboto"/>
                <a:ea typeface="Roboto"/>
                <a:cs typeface="Roboto"/>
                <a:sym typeface="Roboto"/>
              </a:rPr>
              <a:t>Intro to seque</a:t>
            </a:r>
            <a:r>
              <a:rPr lang="en">
                <a:solidFill>
                  <a:srgbClr val="666666"/>
                </a:solidFill>
              </a:rPr>
              <a:t>nce modeling, </a:t>
            </a:r>
            <a:r>
              <a:rPr lang="en">
                <a:solidFill>
                  <a:srgbClr val="666666"/>
                </a:solidFill>
                <a:latin typeface="Roboto"/>
                <a:ea typeface="Roboto"/>
                <a:cs typeface="Roboto"/>
                <a:sym typeface="Roboto"/>
              </a:rPr>
              <a:t>deep learning (CN</a:t>
            </a:r>
            <a:r>
              <a:rPr lang="en">
                <a:solidFill>
                  <a:srgbClr val="666666"/>
                </a:solidFill>
              </a:rPr>
              <a:t>N, LSTM</a:t>
            </a:r>
            <a:r>
              <a:rPr lang="en">
                <a:solidFill>
                  <a:srgbClr val="666666"/>
                </a:solidFill>
                <a:latin typeface="Roboto"/>
                <a:ea typeface="Roboto"/>
                <a:cs typeface="Roboto"/>
                <a:sym typeface="Roboto"/>
              </a:rPr>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Embeddings representation: Pros &amp; Cons</a:t>
            </a:r>
            <a:endParaRPr/>
          </a:p>
        </p:txBody>
      </p:sp>
      <p:sp>
        <p:nvSpPr>
          <p:cNvPr id="688" name="Google Shape;688;p65"/>
          <p:cNvSpPr txBox="1"/>
          <p:nvPr>
            <p:ph idx="1" type="body"/>
          </p:nvPr>
        </p:nvSpPr>
        <p:spPr>
          <a:xfrm>
            <a:off x="180900" y="1143700"/>
            <a:ext cx="8929200" cy="16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rPr>
              <a:t>Pros:</a:t>
            </a:r>
            <a:endParaRPr b="1"/>
          </a:p>
          <a:p>
            <a:pPr indent="-342900" lvl="0" marL="457200" rtl="0" algn="l">
              <a:spcBef>
                <a:spcPts val="1600"/>
              </a:spcBef>
              <a:spcAft>
                <a:spcPts val="0"/>
              </a:spcAft>
              <a:buSzPts val="1800"/>
              <a:buChar char="●"/>
            </a:pPr>
            <a:r>
              <a:rPr lang="en"/>
              <a:t>Allow direct vector operations (dense representation)</a:t>
            </a:r>
            <a:endParaRPr/>
          </a:p>
          <a:p>
            <a:pPr indent="-342900" lvl="0" marL="457200" rtl="0" algn="l">
              <a:spcBef>
                <a:spcPts val="0"/>
              </a:spcBef>
              <a:spcAft>
                <a:spcPts val="0"/>
              </a:spcAft>
              <a:buSzPts val="1800"/>
              <a:buChar char="●"/>
            </a:pPr>
            <a:r>
              <a:rPr lang="en"/>
              <a:t>Can capture text semantics</a:t>
            </a:r>
            <a:endParaRPr/>
          </a:p>
          <a:p>
            <a:pPr indent="-342900" lvl="0" marL="457200" rtl="0" algn="l">
              <a:spcBef>
                <a:spcPts val="0"/>
              </a:spcBef>
              <a:spcAft>
                <a:spcPts val="0"/>
              </a:spcAft>
              <a:buSzPts val="1800"/>
              <a:buChar char="●"/>
            </a:pPr>
            <a:r>
              <a:rPr lang="en"/>
              <a:t>Really powerful at data generalizations</a:t>
            </a:r>
            <a:endParaRPr/>
          </a:p>
        </p:txBody>
      </p:sp>
      <p:sp>
        <p:nvSpPr>
          <p:cNvPr id="689" name="Google Shape;689;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690" name="Google Shape;690;p65"/>
          <p:cNvSpPr txBox="1"/>
          <p:nvPr/>
        </p:nvSpPr>
        <p:spPr>
          <a:xfrm>
            <a:off x="180900" y="2723400"/>
            <a:ext cx="8370000" cy="21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3"/>
                </a:solidFill>
                <a:latin typeface="Roboto"/>
                <a:ea typeface="Roboto"/>
                <a:cs typeface="Roboto"/>
                <a:sym typeface="Roboto"/>
              </a:rPr>
              <a:t>Cons:</a:t>
            </a:r>
            <a:endParaRPr b="1" sz="1800">
              <a:solidFill>
                <a:schemeClr val="dk2"/>
              </a:solidFill>
              <a:latin typeface="Roboto"/>
              <a:ea typeface="Roboto"/>
              <a:cs typeface="Roboto"/>
              <a:sym typeface="Roboto"/>
            </a:endParaRPr>
          </a:p>
          <a:p>
            <a:pPr indent="-342900" lvl="0" marL="457200" rtl="0" algn="l">
              <a:lnSpc>
                <a:spcPct val="115000"/>
              </a:lnSpc>
              <a:spcBef>
                <a:spcPts val="1600"/>
              </a:spcBef>
              <a:spcAft>
                <a:spcPts val="0"/>
              </a:spcAft>
              <a:buClr>
                <a:schemeClr val="dk2"/>
              </a:buClr>
              <a:buSzPts val="1800"/>
              <a:buFont typeface="Roboto"/>
              <a:buChar char="●"/>
            </a:pPr>
            <a:r>
              <a:rPr lang="en" sz="1800">
                <a:solidFill>
                  <a:schemeClr val="dk2"/>
                </a:solidFill>
                <a:latin typeface="Roboto"/>
                <a:ea typeface="Roboto"/>
                <a:cs typeface="Roboto"/>
                <a:sym typeface="Roboto"/>
              </a:rPr>
              <a:t>Less interpretable</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Require tons of data for training</a:t>
            </a:r>
            <a:endParaRPr sz="1800">
              <a:solidFill>
                <a:schemeClr val="dk2"/>
              </a:solidFill>
              <a:latin typeface="Roboto"/>
              <a:ea typeface="Roboto"/>
              <a:cs typeface="Roboto"/>
              <a:sym typeface="Roboto"/>
            </a:endParaRPr>
          </a:p>
          <a:p>
            <a:pPr indent="-317500" lvl="1" marL="914400" rtl="0" algn="l">
              <a:lnSpc>
                <a:spcPct val="115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BUT: Pre-trained models are available!</a:t>
            </a:r>
            <a:endParaRPr>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Computationally expensive</a:t>
            </a:r>
            <a:endParaRPr sz="1800">
              <a:solidFill>
                <a:schemeClr val="dk2"/>
              </a:solidFill>
              <a:latin typeface="Roboto"/>
              <a:ea typeface="Roboto"/>
              <a:cs typeface="Roboto"/>
              <a:sym typeface="Roboto"/>
            </a:endParaRPr>
          </a:p>
          <a:p>
            <a:pPr indent="-317500" lvl="1" marL="914400" rtl="0" algn="l">
              <a:lnSpc>
                <a:spcPct val="115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BUT: Often can be precomputed.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representations: Summary</a:t>
            </a:r>
            <a:endParaRPr/>
          </a:p>
        </p:txBody>
      </p:sp>
      <p:sp>
        <p:nvSpPr>
          <p:cNvPr id="696" name="Google Shape;696;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
        <p:nvSpPr>
          <p:cNvPr id="697" name="Google Shape;697;p66"/>
          <p:cNvSpPr txBox="1"/>
          <p:nvPr/>
        </p:nvSpPr>
        <p:spPr>
          <a:xfrm>
            <a:off x="80525" y="3764950"/>
            <a:ext cx="9063600" cy="7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These representations are only the input for the models. The models can build even</a:t>
            </a:r>
            <a:br>
              <a:rPr lang="en" sz="1800">
                <a:solidFill>
                  <a:schemeClr val="dk2"/>
                </a:solidFill>
                <a:latin typeface="Roboto"/>
                <a:ea typeface="Roboto"/>
                <a:cs typeface="Roboto"/>
                <a:sym typeface="Roboto"/>
              </a:rPr>
            </a:br>
            <a:r>
              <a:rPr lang="en" sz="1800">
                <a:solidFill>
                  <a:schemeClr val="dk2"/>
                </a:solidFill>
                <a:latin typeface="Roboto"/>
                <a:ea typeface="Roboto"/>
                <a:cs typeface="Roboto"/>
                <a:sym typeface="Roboto"/>
              </a:rPr>
              <a:t>better representations of the full text by further processing them. </a:t>
            </a:r>
            <a:endParaRPr sz="1800">
              <a:solidFill>
                <a:schemeClr val="dk2"/>
              </a:solidFill>
              <a:latin typeface="Roboto"/>
              <a:ea typeface="Roboto"/>
              <a:cs typeface="Roboto"/>
              <a:sym typeface="Roboto"/>
            </a:endParaRPr>
          </a:p>
          <a:p>
            <a:pPr indent="0" lvl="0" marL="177800" rtl="0" algn="l">
              <a:lnSpc>
                <a:spcPct val="144444"/>
              </a:lnSpc>
              <a:spcBef>
                <a:spcPts val="1600"/>
              </a:spcBef>
              <a:spcAft>
                <a:spcPts val="0"/>
              </a:spcAft>
              <a:buNone/>
            </a:pPr>
            <a:r>
              <a:rPr lang="en" sz="1350" u="sng">
                <a:solidFill>
                  <a:srgbClr val="0366D6"/>
                </a:solidFill>
                <a:hlinkClick r:id="rId3"/>
              </a:rPr>
              <a:t>google</a:t>
            </a:r>
            <a:r>
              <a:rPr lang="en" sz="1350">
                <a:solidFill>
                  <a:srgbClr val="586069"/>
                </a:solidFill>
              </a:rPr>
              <a:t>/</a:t>
            </a:r>
            <a:r>
              <a:rPr lang="en" sz="1350" u="sng">
                <a:solidFill>
                  <a:srgbClr val="0366D6"/>
                </a:solidFill>
                <a:hlinkClick r:id="rId4"/>
              </a:rPr>
              <a:t>sentencepiece</a:t>
            </a:r>
            <a:endParaRPr sz="1800">
              <a:solidFill>
                <a:schemeClr val="dk2"/>
              </a:solidFill>
              <a:latin typeface="Roboto"/>
              <a:ea typeface="Roboto"/>
              <a:cs typeface="Roboto"/>
              <a:sym typeface="Roboto"/>
            </a:endParaRPr>
          </a:p>
        </p:txBody>
      </p:sp>
      <p:sp>
        <p:nvSpPr>
          <p:cNvPr id="698" name="Google Shape;698;p66"/>
          <p:cNvSpPr/>
          <p:nvPr/>
        </p:nvSpPr>
        <p:spPr>
          <a:xfrm>
            <a:off x="2685100" y="2017044"/>
            <a:ext cx="1248325" cy="470725"/>
          </a:xfrm>
          <a:custGeom>
            <a:rect b="b" l="l" r="r" t="t"/>
            <a:pathLst>
              <a:path extrusionOk="0" h="18829" w="49933">
                <a:moveTo>
                  <a:pt x="49933" y="18829"/>
                </a:moveTo>
                <a:cubicBezTo>
                  <a:pt x="49049" y="17113"/>
                  <a:pt x="47592" y="11547"/>
                  <a:pt x="44627" y="8530"/>
                </a:cubicBezTo>
                <a:cubicBezTo>
                  <a:pt x="41662" y="5513"/>
                  <a:pt x="36669" y="1924"/>
                  <a:pt x="32144" y="728"/>
                </a:cubicBezTo>
                <a:cubicBezTo>
                  <a:pt x="27619" y="-468"/>
                  <a:pt x="21897" y="-52"/>
                  <a:pt x="17476" y="1352"/>
                </a:cubicBezTo>
                <a:cubicBezTo>
                  <a:pt x="13055" y="2756"/>
                  <a:pt x="8530" y="6813"/>
                  <a:pt x="5617" y="9154"/>
                </a:cubicBezTo>
                <a:cubicBezTo>
                  <a:pt x="2704" y="11495"/>
                  <a:pt x="936" y="14356"/>
                  <a:pt x="0" y="15396"/>
                </a:cubicBezTo>
              </a:path>
            </a:pathLst>
          </a:custGeom>
          <a:noFill/>
          <a:ln cap="flat" cmpd="sng" w="9525">
            <a:solidFill>
              <a:srgbClr val="000000"/>
            </a:solidFill>
            <a:prstDash val="solid"/>
            <a:round/>
            <a:headEnd len="med" w="med" type="none"/>
            <a:tailEnd len="med" w="med" type="stealth"/>
          </a:ln>
        </p:spPr>
      </p:sp>
      <p:sp>
        <p:nvSpPr>
          <p:cNvPr id="699" name="Google Shape;699;p66"/>
          <p:cNvSpPr txBox="1"/>
          <p:nvPr/>
        </p:nvSpPr>
        <p:spPr>
          <a:xfrm>
            <a:off x="-18575" y="2440975"/>
            <a:ext cx="717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Hello</a:t>
            </a:r>
            <a:endParaRPr sz="1600">
              <a:solidFill>
                <a:schemeClr val="dk1"/>
              </a:solidFill>
              <a:latin typeface="Caveat"/>
              <a:ea typeface="Caveat"/>
              <a:cs typeface="Caveat"/>
              <a:sym typeface="Caveat"/>
            </a:endParaRPr>
          </a:p>
        </p:txBody>
      </p:sp>
      <p:sp>
        <p:nvSpPr>
          <p:cNvPr id="700" name="Google Shape;700;p66"/>
          <p:cNvSpPr txBox="1"/>
          <p:nvPr/>
        </p:nvSpPr>
        <p:spPr>
          <a:xfrm>
            <a:off x="508325" y="2269325"/>
            <a:ext cx="8826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Summer</a:t>
            </a:r>
            <a:endParaRPr sz="1600">
              <a:solidFill>
                <a:schemeClr val="dk1"/>
              </a:solidFill>
              <a:latin typeface="Caveat"/>
              <a:ea typeface="Caveat"/>
              <a:cs typeface="Caveat"/>
              <a:sym typeface="Caveat"/>
            </a:endParaRPr>
          </a:p>
        </p:txBody>
      </p:sp>
      <p:sp>
        <p:nvSpPr>
          <p:cNvPr id="701" name="Google Shape;701;p66"/>
          <p:cNvSpPr txBox="1"/>
          <p:nvPr/>
        </p:nvSpPr>
        <p:spPr>
          <a:xfrm>
            <a:off x="2104550" y="2323625"/>
            <a:ext cx="1007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FFF2CC"/>
                </a:highlight>
              </a:rPr>
              <a:t>INTERJECTION</a:t>
            </a:r>
            <a:endParaRPr>
              <a:highlight>
                <a:srgbClr val="FFF2CC"/>
              </a:highlight>
            </a:endParaRPr>
          </a:p>
        </p:txBody>
      </p:sp>
      <p:sp>
        <p:nvSpPr>
          <p:cNvPr id="702" name="Google Shape;702;p66"/>
          <p:cNvSpPr txBox="1"/>
          <p:nvPr/>
        </p:nvSpPr>
        <p:spPr>
          <a:xfrm>
            <a:off x="106800" y="2729550"/>
            <a:ext cx="9045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School</a:t>
            </a:r>
            <a:endParaRPr sz="1600">
              <a:solidFill>
                <a:schemeClr val="dk1"/>
              </a:solidFill>
              <a:latin typeface="Caveat"/>
              <a:ea typeface="Caveat"/>
              <a:cs typeface="Caveat"/>
              <a:sym typeface="Caveat"/>
            </a:endParaRPr>
          </a:p>
        </p:txBody>
      </p:sp>
      <p:sp>
        <p:nvSpPr>
          <p:cNvPr id="703" name="Google Shape;703;p66"/>
          <p:cNvSpPr txBox="1"/>
          <p:nvPr/>
        </p:nvSpPr>
        <p:spPr>
          <a:xfrm>
            <a:off x="813150" y="2542325"/>
            <a:ext cx="11733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Participants</a:t>
            </a:r>
            <a:endParaRPr sz="1600">
              <a:solidFill>
                <a:schemeClr val="dk1"/>
              </a:solidFill>
              <a:latin typeface="Caveat"/>
              <a:ea typeface="Caveat"/>
              <a:cs typeface="Caveat"/>
              <a:sym typeface="Caveat"/>
            </a:endParaRPr>
          </a:p>
        </p:txBody>
      </p:sp>
      <p:sp>
        <p:nvSpPr>
          <p:cNvPr id="704" name="Google Shape;704;p66"/>
          <p:cNvSpPr txBox="1"/>
          <p:nvPr/>
        </p:nvSpPr>
        <p:spPr>
          <a:xfrm>
            <a:off x="2270075" y="2440975"/>
            <a:ext cx="717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Hello</a:t>
            </a:r>
            <a:endParaRPr sz="1600">
              <a:solidFill>
                <a:schemeClr val="dk1"/>
              </a:solidFill>
              <a:latin typeface="Caveat"/>
              <a:ea typeface="Caveat"/>
              <a:cs typeface="Caveat"/>
              <a:sym typeface="Caveat"/>
            </a:endParaRPr>
          </a:p>
        </p:txBody>
      </p:sp>
      <p:sp>
        <p:nvSpPr>
          <p:cNvPr id="705" name="Google Shape;705;p66"/>
          <p:cNvSpPr txBox="1"/>
          <p:nvPr/>
        </p:nvSpPr>
        <p:spPr>
          <a:xfrm>
            <a:off x="3063778" y="2193125"/>
            <a:ext cx="9045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Summer</a:t>
            </a:r>
            <a:endParaRPr sz="1600">
              <a:solidFill>
                <a:schemeClr val="dk1"/>
              </a:solidFill>
              <a:latin typeface="Caveat"/>
              <a:ea typeface="Caveat"/>
              <a:cs typeface="Caveat"/>
              <a:sym typeface="Caveat"/>
            </a:endParaRPr>
          </a:p>
        </p:txBody>
      </p:sp>
      <p:sp>
        <p:nvSpPr>
          <p:cNvPr id="706" name="Google Shape;706;p66"/>
          <p:cNvSpPr txBox="1"/>
          <p:nvPr/>
        </p:nvSpPr>
        <p:spPr>
          <a:xfrm>
            <a:off x="2703550" y="2729550"/>
            <a:ext cx="9045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School</a:t>
            </a:r>
            <a:endParaRPr sz="1600">
              <a:solidFill>
                <a:schemeClr val="dk1"/>
              </a:solidFill>
              <a:latin typeface="Caveat"/>
              <a:ea typeface="Caveat"/>
              <a:cs typeface="Caveat"/>
              <a:sym typeface="Caveat"/>
            </a:endParaRPr>
          </a:p>
        </p:txBody>
      </p:sp>
      <p:sp>
        <p:nvSpPr>
          <p:cNvPr id="707" name="Google Shape;707;p66"/>
          <p:cNvSpPr txBox="1"/>
          <p:nvPr/>
        </p:nvSpPr>
        <p:spPr>
          <a:xfrm>
            <a:off x="3452350" y="2542325"/>
            <a:ext cx="11733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Participants</a:t>
            </a:r>
            <a:endParaRPr sz="1600">
              <a:solidFill>
                <a:schemeClr val="dk1"/>
              </a:solidFill>
              <a:latin typeface="Caveat"/>
              <a:ea typeface="Caveat"/>
              <a:cs typeface="Caveat"/>
              <a:sym typeface="Caveat"/>
            </a:endParaRPr>
          </a:p>
        </p:txBody>
      </p:sp>
      <p:sp>
        <p:nvSpPr>
          <p:cNvPr id="708" name="Google Shape;708;p66"/>
          <p:cNvSpPr txBox="1"/>
          <p:nvPr/>
        </p:nvSpPr>
        <p:spPr>
          <a:xfrm>
            <a:off x="3112375" y="2050025"/>
            <a:ext cx="5931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FFF2CC"/>
                </a:highlight>
              </a:rPr>
              <a:t>NOUN</a:t>
            </a:r>
            <a:endParaRPr>
              <a:highlight>
                <a:srgbClr val="FFF2CC"/>
              </a:highlight>
            </a:endParaRPr>
          </a:p>
        </p:txBody>
      </p:sp>
      <p:sp>
        <p:nvSpPr>
          <p:cNvPr id="709" name="Google Shape;709;p66"/>
          <p:cNvSpPr txBox="1"/>
          <p:nvPr/>
        </p:nvSpPr>
        <p:spPr>
          <a:xfrm>
            <a:off x="2783050" y="2651525"/>
            <a:ext cx="5931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FFF2CC"/>
                </a:highlight>
              </a:rPr>
              <a:t>NOUN</a:t>
            </a:r>
            <a:endParaRPr>
              <a:highlight>
                <a:srgbClr val="FFF2CC"/>
              </a:highlight>
            </a:endParaRPr>
          </a:p>
        </p:txBody>
      </p:sp>
      <p:sp>
        <p:nvSpPr>
          <p:cNvPr id="710" name="Google Shape;710;p66"/>
          <p:cNvSpPr txBox="1"/>
          <p:nvPr/>
        </p:nvSpPr>
        <p:spPr>
          <a:xfrm>
            <a:off x="3758200" y="2440975"/>
            <a:ext cx="6666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FFF2CC"/>
                </a:highlight>
              </a:rPr>
              <a:t>NOUN PL</a:t>
            </a:r>
            <a:endParaRPr>
              <a:highlight>
                <a:srgbClr val="FFF2CC"/>
              </a:highlight>
            </a:endParaRPr>
          </a:p>
        </p:txBody>
      </p:sp>
      <p:sp>
        <p:nvSpPr>
          <p:cNvPr id="711" name="Google Shape;711;p66"/>
          <p:cNvSpPr txBox="1"/>
          <p:nvPr/>
        </p:nvSpPr>
        <p:spPr>
          <a:xfrm>
            <a:off x="348125" y="1504300"/>
            <a:ext cx="11733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rgbClr val="8E7CC3"/>
                </a:solidFill>
              </a:rPr>
              <a:t>Lexical</a:t>
            </a:r>
            <a:endParaRPr b="1" i="1" sz="1600">
              <a:solidFill>
                <a:srgbClr val="8E7CC3"/>
              </a:solidFill>
            </a:endParaRPr>
          </a:p>
        </p:txBody>
      </p:sp>
      <p:sp>
        <p:nvSpPr>
          <p:cNvPr id="712" name="Google Shape;712;p66"/>
          <p:cNvSpPr txBox="1"/>
          <p:nvPr/>
        </p:nvSpPr>
        <p:spPr>
          <a:xfrm>
            <a:off x="2696950" y="1504300"/>
            <a:ext cx="18525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rgbClr val="8E7CC3"/>
                </a:solidFill>
              </a:rPr>
              <a:t>Linguistic</a:t>
            </a:r>
            <a:endParaRPr b="1" i="1" sz="1600">
              <a:solidFill>
                <a:srgbClr val="8E7CC3"/>
              </a:solidFill>
            </a:endParaRPr>
          </a:p>
        </p:txBody>
      </p:sp>
      <p:sp>
        <p:nvSpPr>
          <p:cNvPr id="713" name="Google Shape;713;p66"/>
          <p:cNvSpPr/>
          <p:nvPr/>
        </p:nvSpPr>
        <p:spPr>
          <a:xfrm>
            <a:off x="2973775" y="2885675"/>
            <a:ext cx="959650" cy="392700"/>
          </a:xfrm>
          <a:custGeom>
            <a:rect b="b" l="l" r="r" t="t"/>
            <a:pathLst>
              <a:path extrusionOk="0" h="15708" w="38386">
                <a:moveTo>
                  <a:pt x="38386" y="0"/>
                </a:moveTo>
                <a:cubicBezTo>
                  <a:pt x="37606" y="2029"/>
                  <a:pt x="36930" y="9570"/>
                  <a:pt x="33705" y="12171"/>
                </a:cubicBezTo>
                <a:cubicBezTo>
                  <a:pt x="30480" y="14772"/>
                  <a:pt x="23926" y="15396"/>
                  <a:pt x="19037" y="15604"/>
                </a:cubicBezTo>
                <a:cubicBezTo>
                  <a:pt x="14148" y="15812"/>
                  <a:pt x="7542" y="14772"/>
                  <a:pt x="4369" y="13420"/>
                </a:cubicBezTo>
                <a:cubicBezTo>
                  <a:pt x="1196" y="12068"/>
                  <a:pt x="728" y="8478"/>
                  <a:pt x="0" y="7490"/>
                </a:cubicBezTo>
              </a:path>
            </a:pathLst>
          </a:custGeom>
          <a:noFill/>
          <a:ln cap="flat" cmpd="sng" w="9525">
            <a:solidFill>
              <a:srgbClr val="000000"/>
            </a:solidFill>
            <a:prstDash val="solid"/>
            <a:round/>
            <a:headEnd len="med" w="med" type="none"/>
            <a:tailEnd len="med" w="med" type="stealth"/>
          </a:ln>
        </p:spPr>
      </p:sp>
      <p:sp>
        <p:nvSpPr>
          <p:cNvPr id="714" name="Google Shape;714;p66"/>
          <p:cNvSpPr/>
          <p:nvPr/>
        </p:nvSpPr>
        <p:spPr>
          <a:xfrm>
            <a:off x="3262450" y="2534575"/>
            <a:ext cx="70225" cy="265275"/>
          </a:xfrm>
          <a:custGeom>
            <a:rect b="b" l="l" r="r" t="t"/>
            <a:pathLst>
              <a:path extrusionOk="0" h="10611" w="2809">
                <a:moveTo>
                  <a:pt x="0" y="10611"/>
                </a:moveTo>
                <a:cubicBezTo>
                  <a:pt x="468" y="8843"/>
                  <a:pt x="2341" y="1769"/>
                  <a:pt x="2809" y="0"/>
                </a:cubicBezTo>
              </a:path>
            </a:pathLst>
          </a:custGeom>
          <a:noFill/>
          <a:ln cap="flat" cmpd="sng" w="9525">
            <a:solidFill>
              <a:srgbClr val="000000"/>
            </a:solidFill>
            <a:prstDash val="solid"/>
            <a:round/>
            <a:headEnd len="med" w="med" type="none"/>
            <a:tailEnd len="med" w="med" type="stealth"/>
          </a:ln>
        </p:spPr>
      </p:sp>
      <p:sp>
        <p:nvSpPr>
          <p:cNvPr id="715" name="Google Shape;715;p66"/>
          <p:cNvSpPr txBox="1"/>
          <p:nvPr/>
        </p:nvSpPr>
        <p:spPr>
          <a:xfrm>
            <a:off x="3049975" y="2979425"/>
            <a:ext cx="5931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D9EAD3"/>
                </a:highlight>
              </a:rPr>
              <a:t>Event</a:t>
            </a:r>
            <a:endParaRPr>
              <a:highlight>
                <a:srgbClr val="D9EAD3"/>
              </a:highlight>
            </a:endParaRPr>
          </a:p>
        </p:txBody>
      </p:sp>
      <p:sp>
        <p:nvSpPr>
          <p:cNvPr id="716" name="Google Shape;716;p66"/>
          <p:cNvSpPr txBox="1"/>
          <p:nvPr/>
        </p:nvSpPr>
        <p:spPr>
          <a:xfrm>
            <a:off x="2181738" y="2662475"/>
            <a:ext cx="6666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D9EAD3"/>
                </a:highlight>
              </a:rPr>
              <a:t>Greetings</a:t>
            </a:r>
            <a:endParaRPr>
              <a:highlight>
                <a:srgbClr val="D9EAD3"/>
              </a:highlight>
            </a:endParaRPr>
          </a:p>
        </p:txBody>
      </p:sp>
      <p:sp>
        <p:nvSpPr>
          <p:cNvPr id="717" name="Google Shape;717;p66"/>
          <p:cNvSpPr txBox="1"/>
          <p:nvPr/>
        </p:nvSpPr>
        <p:spPr>
          <a:xfrm>
            <a:off x="4058850" y="2783850"/>
            <a:ext cx="6666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rgbClr val="D9EAD3"/>
                </a:highlight>
              </a:rPr>
              <a:t>Person</a:t>
            </a:r>
            <a:endParaRPr>
              <a:highlight>
                <a:srgbClr val="D9EAD3"/>
              </a:highlight>
            </a:endParaRPr>
          </a:p>
        </p:txBody>
      </p:sp>
      <p:sp>
        <p:nvSpPr>
          <p:cNvPr id="718" name="Google Shape;718;p66"/>
          <p:cNvSpPr txBox="1"/>
          <p:nvPr/>
        </p:nvSpPr>
        <p:spPr>
          <a:xfrm>
            <a:off x="5033900" y="1504300"/>
            <a:ext cx="10644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rgbClr val="8E7CC3"/>
                </a:solidFill>
              </a:rPr>
              <a:t>Entities</a:t>
            </a:r>
            <a:endParaRPr b="1" i="1" sz="1600">
              <a:solidFill>
                <a:srgbClr val="8E7CC3"/>
              </a:solidFill>
            </a:endParaRPr>
          </a:p>
        </p:txBody>
      </p:sp>
      <p:sp>
        <p:nvSpPr>
          <p:cNvPr id="719" name="Google Shape;719;p66"/>
          <p:cNvSpPr txBox="1"/>
          <p:nvPr/>
        </p:nvSpPr>
        <p:spPr>
          <a:xfrm>
            <a:off x="4780575" y="2089450"/>
            <a:ext cx="717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Hello</a:t>
            </a:r>
            <a:endParaRPr sz="1600">
              <a:solidFill>
                <a:schemeClr val="dk1"/>
              </a:solidFill>
              <a:latin typeface="Caveat"/>
              <a:ea typeface="Caveat"/>
              <a:cs typeface="Caveat"/>
              <a:sym typeface="Caveat"/>
            </a:endParaRPr>
          </a:p>
        </p:txBody>
      </p:sp>
      <p:sp>
        <p:nvSpPr>
          <p:cNvPr id="720" name="Google Shape;720;p66"/>
          <p:cNvSpPr txBox="1"/>
          <p:nvPr/>
        </p:nvSpPr>
        <p:spPr>
          <a:xfrm>
            <a:off x="4996202" y="2259175"/>
            <a:ext cx="8826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Summer</a:t>
            </a:r>
            <a:endParaRPr sz="1600">
              <a:solidFill>
                <a:schemeClr val="dk1"/>
              </a:solidFill>
              <a:latin typeface="Caveat"/>
              <a:ea typeface="Caveat"/>
              <a:cs typeface="Caveat"/>
              <a:sym typeface="Caveat"/>
            </a:endParaRPr>
          </a:p>
        </p:txBody>
      </p:sp>
      <p:sp>
        <p:nvSpPr>
          <p:cNvPr id="721" name="Google Shape;721;p66"/>
          <p:cNvSpPr txBox="1"/>
          <p:nvPr/>
        </p:nvSpPr>
        <p:spPr>
          <a:xfrm>
            <a:off x="4768350" y="2455775"/>
            <a:ext cx="19620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School</a:t>
            </a:r>
            <a:endParaRPr sz="1600">
              <a:solidFill>
                <a:schemeClr val="dk1"/>
              </a:solidFill>
              <a:latin typeface="Caveat"/>
              <a:ea typeface="Caveat"/>
              <a:cs typeface="Caveat"/>
              <a:sym typeface="Caveat"/>
            </a:endParaRPr>
          </a:p>
          <a:p>
            <a:pPr indent="0" lvl="0" marL="0" rtl="0" algn="l">
              <a:spcBef>
                <a:spcPts val="0"/>
              </a:spcBef>
              <a:spcAft>
                <a:spcPts val="0"/>
              </a:spcAft>
              <a:buNone/>
            </a:pPr>
            <a:r>
              <a:rPr lang="en" sz="1600">
                <a:solidFill>
                  <a:schemeClr val="dk1"/>
                </a:solidFill>
                <a:latin typeface="Caveat"/>
                <a:ea typeface="Caveat"/>
                <a:cs typeface="Caveat"/>
                <a:sym typeface="Caveat"/>
              </a:rPr>
              <a:t>Participants</a:t>
            </a:r>
            <a:endParaRPr sz="1600">
              <a:solidFill>
                <a:schemeClr val="dk1"/>
              </a:solidFill>
              <a:latin typeface="Caveat"/>
              <a:ea typeface="Caveat"/>
              <a:cs typeface="Caveat"/>
              <a:sym typeface="Caveat"/>
            </a:endParaRPr>
          </a:p>
        </p:txBody>
      </p:sp>
      <p:sp>
        <p:nvSpPr>
          <p:cNvPr id="722" name="Google Shape;722;p66"/>
          <p:cNvSpPr txBox="1"/>
          <p:nvPr/>
        </p:nvSpPr>
        <p:spPr>
          <a:xfrm>
            <a:off x="7287300" y="1506125"/>
            <a:ext cx="14256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rgbClr val="8E7CC3"/>
                </a:solidFill>
              </a:rPr>
              <a:t>Embeddings</a:t>
            </a:r>
            <a:endParaRPr b="1" i="1" sz="1600">
              <a:solidFill>
                <a:srgbClr val="8E7CC3"/>
              </a:solidFill>
            </a:endParaRPr>
          </a:p>
        </p:txBody>
      </p:sp>
      <p:sp>
        <p:nvSpPr>
          <p:cNvPr id="723" name="Google Shape;723;p66"/>
          <p:cNvSpPr/>
          <p:nvPr/>
        </p:nvSpPr>
        <p:spPr>
          <a:xfrm>
            <a:off x="8135375" y="2649325"/>
            <a:ext cx="70200" cy="77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6"/>
          <p:cNvSpPr/>
          <p:nvPr/>
        </p:nvSpPr>
        <p:spPr>
          <a:xfrm>
            <a:off x="8287775" y="2801725"/>
            <a:ext cx="70200" cy="77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6"/>
          <p:cNvSpPr/>
          <p:nvPr/>
        </p:nvSpPr>
        <p:spPr>
          <a:xfrm>
            <a:off x="7678175" y="2268325"/>
            <a:ext cx="70200" cy="77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6"/>
          <p:cNvSpPr/>
          <p:nvPr/>
        </p:nvSpPr>
        <p:spPr>
          <a:xfrm>
            <a:off x="7754375" y="2801725"/>
            <a:ext cx="70200" cy="77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6"/>
          <p:cNvSpPr txBox="1"/>
          <p:nvPr/>
        </p:nvSpPr>
        <p:spPr>
          <a:xfrm>
            <a:off x="7354313" y="2675925"/>
            <a:ext cx="717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veat"/>
                <a:ea typeface="Caveat"/>
                <a:cs typeface="Caveat"/>
                <a:sym typeface="Caveat"/>
              </a:rPr>
              <a:t>Hello</a:t>
            </a:r>
            <a:endParaRPr>
              <a:solidFill>
                <a:schemeClr val="dk1"/>
              </a:solidFill>
              <a:latin typeface="Caveat"/>
              <a:ea typeface="Caveat"/>
              <a:cs typeface="Caveat"/>
              <a:sym typeface="Caveat"/>
            </a:endParaRPr>
          </a:p>
        </p:txBody>
      </p:sp>
      <p:sp>
        <p:nvSpPr>
          <p:cNvPr id="728" name="Google Shape;728;p66"/>
          <p:cNvSpPr txBox="1"/>
          <p:nvPr/>
        </p:nvSpPr>
        <p:spPr>
          <a:xfrm>
            <a:off x="7278129" y="2013100"/>
            <a:ext cx="959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Summer</a:t>
            </a:r>
            <a:endParaRPr>
              <a:solidFill>
                <a:schemeClr val="dk1"/>
              </a:solidFill>
              <a:latin typeface="Caveat"/>
              <a:ea typeface="Caveat"/>
              <a:cs typeface="Caveat"/>
              <a:sym typeface="Caveat"/>
            </a:endParaRPr>
          </a:p>
        </p:txBody>
      </p:sp>
      <p:sp>
        <p:nvSpPr>
          <p:cNvPr id="729" name="Google Shape;729;p66"/>
          <p:cNvSpPr txBox="1"/>
          <p:nvPr/>
        </p:nvSpPr>
        <p:spPr>
          <a:xfrm>
            <a:off x="8258063" y="2675913"/>
            <a:ext cx="9045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veat"/>
                <a:ea typeface="Caveat"/>
                <a:cs typeface="Caveat"/>
                <a:sym typeface="Caveat"/>
              </a:rPr>
              <a:t>School</a:t>
            </a:r>
            <a:endParaRPr>
              <a:solidFill>
                <a:schemeClr val="dk1"/>
              </a:solidFill>
              <a:latin typeface="Caveat"/>
              <a:ea typeface="Caveat"/>
              <a:cs typeface="Caveat"/>
              <a:sym typeface="Caveat"/>
            </a:endParaRPr>
          </a:p>
        </p:txBody>
      </p:sp>
      <p:sp>
        <p:nvSpPr>
          <p:cNvPr id="730" name="Google Shape;730;p66"/>
          <p:cNvSpPr txBox="1"/>
          <p:nvPr/>
        </p:nvSpPr>
        <p:spPr>
          <a:xfrm>
            <a:off x="7991848" y="2346225"/>
            <a:ext cx="1007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veat"/>
                <a:ea typeface="Caveat"/>
                <a:cs typeface="Caveat"/>
                <a:sym typeface="Caveat"/>
              </a:rPr>
              <a:t>Participants</a:t>
            </a:r>
            <a:endParaRPr>
              <a:solidFill>
                <a:schemeClr val="dk1"/>
              </a:solidFill>
              <a:latin typeface="Caveat"/>
              <a:ea typeface="Caveat"/>
              <a:cs typeface="Caveat"/>
              <a:sym typeface="Caveat"/>
            </a:endParaRPr>
          </a:p>
        </p:txBody>
      </p:sp>
      <p:pic>
        <p:nvPicPr>
          <p:cNvPr id="731" name="Google Shape;731;p66"/>
          <p:cNvPicPr preferRelativeResize="0"/>
          <p:nvPr/>
        </p:nvPicPr>
        <p:blipFill>
          <a:blip r:embed="rId5">
            <a:alphaModFix/>
          </a:blip>
          <a:stretch>
            <a:fillRect/>
          </a:stretch>
        </p:blipFill>
        <p:spPr>
          <a:xfrm>
            <a:off x="6014450" y="2636129"/>
            <a:ext cx="959700" cy="646847"/>
          </a:xfrm>
          <a:prstGeom prst="rect">
            <a:avLst/>
          </a:prstGeom>
          <a:noFill/>
          <a:ln>
            <a:noFill/>
          </a:ln>
        </p:spPr>
      </p:pic>
      <p:pic>
        <p:nvPicPr>
          <p:cNvPr id="732" name="Google Shape;732;p66"/>
          <p:cNvPicPr preferRelativeResize="0"/>
          <p:nvPr/>
        </p:nvPicPr>
        <p:blipFill>
          <a:blip r:embed="rId6">
            <a:alphaModFix/>
          </a:blip>
          <a:stretch>
            <a:fillRect/>
          </a:stretch>
        </p:blipFill>
        <p:spPr>
          <a:xfrm>
            <a:off x="5726238" y="1944084"/>
            <a:ext cx="826701" cy="8703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Real text problems: Document classification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 Classification</a:t>
            </a:r>
            <a:endParaRPr/>
          </a:p>
        </p:txBody>
      </p:sp>
      <p:sp>
        <p:nvSpPr>
          <p:cNvPr id="743" name="Google Shape;743;p68"/>
          <p:cNvSpPr/>
          <p:nvPr/>
        </p:nvSpPr>
        <p:spPr>
          <a:xfrm>
            <a:off x="1280725" y="1416650"/>
            <a:ext cx="1222200" cy="9192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Text document</a:t>
            </a:r>
            <a:endParaRPr/>
          </a:p>
        </p:txBody>
      </p:sp>
      <p:sp>
        <p:nvSpPr>
          <p:cNvPr id="744" name="Google Shape;744;p68"/>
          <p:cNvSpPr txBox="1"/>
          <p:nvPr/>
        </p:nvSpPr>
        <p:spPr>
          <a:xfrm>
            <a:off x="3263400" y="1407950"/>
            <a:ext cx="1613400" cy="3714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RELEVANT</a:t>
            </a:r>
            <a:endParaRPr/>
          </a:p>
        </p:txBody>
      </p:sp>
      <p:sp>
        <p:nvSpPr>
          <p:cNvPr id="745" name="Google Shape;745;p68"/>
          <p:cNvSpPr txBox="1"/>
          <p:nvPr/>
        </p:nvSpPr>
        <p:spPr>
          <a:xfrm>
            <a:off x="3263400" y="1953775"/>
            <a:ext cx="1613400" cy="3714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NOT_RELEVANT</a:t>
            </a:r>
            <a:endParaRPr/>
          </a:p>
        </p:txBody>
      </p:sp>
      <p:cxnSp>
        <p:nvCxnSpPr>
          <p:cNvPr id="746" name="Google Shape;746;p68"/>
          <p:cNvCxnSpPr>
            <a:stCxn id="747" idx="3"/>
            <a:endCxn id="744" idx="1"/>
          </p:cNvCxnSpPr>
          <p:nvPr/>
        </p:nvCxnSpPr>
        <p:spPr>
          <a:xfrm flipH="1" rot="10800000">
            <a:off x="2395200" y="1593650"/>
            <a:ext cx="868200" cy="273900"/>
          </a:xfrm>
          <a:prstGeom prst="straightConnector1">
            <a:avLst/>
          </a:prstGeom>
          <a:noFill/>
          <a:ln cap="flat" cmpd="sng" w="9525">
            <a:solidFill>
              <a:srgbClr val="000000"/>
            </a:solidFill>
            <a:prstDash val="solid"/>
            <a:round/>
            <a:headEnd len="med" w="med" type="none"/>
            <a:tailEnd len="med" w="med" type="triangle"/>
          </a:ln>
        </p:spPr>
      </p:cxnSp>
      <p:cxnSp>
        <p:nvCxnSpPr>
          <p:cNvPr id="748" name="Google Shape;748;p68"/>
          <p:cNvCxnSpPr>
            <a:stCxn id="747" idx="3"/>
            <a:endCxn id="745" idx="1"/>
          </p:cNvCxnSpPr>
          <p:nvPr/>
        </p:nvCxnSpPr>
        <p:spPr>
          <a:xfrm>
            <a:off x="2395200" y="1867675"/>
            <a:ext cx="868200" cy="271800"/>
          </a:xfrm>
          <a:prstGeom prst="straightConnector1">
            <a:avLst/>
          </a:prstGeom>
          <a:noFill/>
          <a:ln cap="flat" cmpd="sng" w="9525">
            <a:solidFill>
              <a:srgbClr val="000000"/>
            </a:solidFill>
            <a:prstDash val="solid"/>
            <a:round/>
            <a:headEnd len="med" w="med" type="none"/>
            <a:tailEnd len="med" w="med" type="triangle"/>
          </a:ln>
        </p:spPr>
      </p:cxnSp>
      <p:sp>
        <p:nvSpPr>
          <p:cNvPr id="749" name="Google Shape;749;p68"/>
          <p:cNvSpPr txBox="1"/>
          <p:nvPr/>
        </p:nvSpPr>
        <p:spPr>
          <a:xfrm>
            <a:off x="2465925" y="1407950"/>
            <a:ext cx="5826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rPr>
              <a:t>YES</a:t>
            </a:r>
            <a:endParaRPr b="1">
              <a:solidFill>
                <a:srgbClr val="38761D"/>
              </a:solidFill>
            </a:endParaRPr>
          </a:p>
        </p:txBody>
      </p:sp>
      <p:sp>
        <p:nvSpPr>
          <p:cNvPr id="750" name="Google Shape;750;p68"/>
          <p:cNvSpPr txBox="1"/>
          <p:nvPr/>
        </p:nvSpPr>
        <p:spPr>
          <a:xfrm>
            <a:off x="2465925" y="1953775"/>
            <a:ext cx="5826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80000"/>
                </a:solidFill>
              </a:rPr>
              <a:t>NO</a:t>
            </a:r>
            <a:endParaRPr b="1">
              <a:solidFill>
                <a:srgbClr val="980000"/>
              </a:solidFill>
            </a:endParaRPr>
          </a:p>
        </p:txBody>
      </p:sp>
      <p:sp>
        <p:nvSpPr>
          <p:cNvPr id="751" name="Google Shape;751;p68"/>
          <p:cNvSpPr txBox="1"/>
          <p:nvPr/>
        </p:nvSpPr>
        <p:spPr>
          <a:xfrm>
            <a:off x="253850" y="2590275"/>
            <a:ext cx="8397000" cy="20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Given a set of labels/classes, need to assign labels to each document.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Examples: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Spam filtering,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sentiment analysis,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documents retrieval (finding relevant documents),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new topic classification</a:t>
            </a:r>
            <a:endParaRPr sz="1800">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Rule-based classification</a:t>
            </a:r>
            <a:endParaRPr/>
          </a:p>
        </p:txBody>
      </p:sp>
      <p:grpSp>
        <p:nvGrpSpPr>
          <p:cNvPr id="757" name="Google Shape;757;p69"/>
          <p:cNvGrpSpPr/>
          <p:nvPr/>
        </p:nvGrpSpPr>
        <p:grpSpPr>
          <a:xfrm>
            <a:off x="741625" y="1802450"/>
            <a:ext cx="6130700" cy="919200"/>
            <a:chOff x="215125" y="222950"/>
            <a:chExt cx="6130700" cy="919200"/>
          </a:xfrm>
        </p:grpSpPr>
        <p:sp>
          <p:nvSpPr>
            <p:cNvPr id="758" name="Google Shape;758;p69"/>
            <p:cNvSpPr/>
            <p:nvPr/>
          </p:nvSpPr>
          <p:spPr>
            <a:xfrm>
              <a:off x="215125" y="222950"/>
              <a:ext cx="1222200" cy="919200"/>
            </a:xfrm>
            <a:prstGeom prst="verticalScrol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Text document</a:t>
              </a:r>
              <a:endParaRPr/>
            </a:p>
          </p:txBody>
        </p:sp>
        <p:sp>
          <p:nvSpPr>
            <p:cNvPr id="759" name="Google Shape;759;p69"/>
            <p:cNvSpPr txBox="1"/>
            <p:nvPr/>
          </p:nvSpPr>
          <p:spPr>
            <a:xfrm>
              <a:off x="4732425" y="222950"/>
              <a:ext cx="1613400" cy="3714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RELEVANT</a:t>
              </a:r>
              <a:endParaRPr/>
            </a:p>
          </p:txBody>
        </p:sp>
        <p:sp>
          <p:nvSpPr>
            <p:cNvPr id="760" name="Google Shape;760;p69"/>
            <p:cNvSpPr txBox="1"/>
            <p:nvPr/>
          </p:nvSpPr>
          <p:spPr>
            <a:xfrm>
              <a:off x="1924625" y="357800"/>
              <a:ext cx="1939500" cy="6495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Are there any relevant terms present?</a:t>
              </a:r>
              <a:endParaRPr/>
            </a:p>
          </p:txBody>
        </p:sp>
        <p:sp>
          <p:nvSpPr>
            <p:cNvPr id="761" name="Google Shape;761;p69"/>
            <p:cNvSpPr txBox="1"/>
            <p:nvPr/>
          </p:nvSpPr>
          <p:spPr>
            <a:xfrm>
              <a:off x="4732425" y="768775"/>
              <a:ext cx="1613400" cy="3714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NOT_RELEVANT</a:t>
              </a:r>
              <a:endParaRPr/>
            </a:p>
          </p:txBody>
        </p:sp>
        <p:cxnSp>
          <p:nvCxnSpPr>
            <p:cNvPr id="762" name="Google Shape;762;p69"/>
            <p:cNvCxnSpPr>
              <a:stCxn id="760" idx="3"/>
              <a:endCxn id="759" idx="1"/>
            </p:cNvCxnSpPr>
            <p:nvPr/>
          </p:nvCxnSpPr>
          <p:spPr>
            <a:xfrm flipH="1" rot="10800000">
              <a:off x="3864125" y="408650"/>
              <a:ext cx="868200" cy="273900"/>
            </a:xfrm>
            <a:prstGeom prst="straightConnector1">
              <a:avLst/>
            </a:prstGeom>
            <a:noFill/>
            <a:ln cap="flat" cmpd="sng" w="9525">
              <a:solidFill>
                <a:srgbClr val="000000"/>
              </a:solidFill>
              <a:prstDash val="solid"/>
              <a:round/>
              <a:headEnd len="med" w="med" type="none"/>
              <a:tailEnd len="med" w="med" type="triangle"/>
            </a:ln>
          </p:spPr>
        </p:cxnSp>
        <p:cxnSp>
          <p:nvCxnSpPr>
            <p:cNvPr id="763" name="Google Shape;763;p69"/>
            <p:cNvCxnSpPr>
              <a:stCxn id="760" idx="3"/>
              <a:endCxn id="761" idx="1"/>
            </p:cNvCxnSpPr>
            <p:nvPr/>
          </p:nvCxnSpPr>
          <p:spPr>
            <a:xfrm>
              <a:off x="3864125" y="682550"/>
              <a:ext cx="868200" cy="271800"/>
            </a:xfrm>
            <a:prstGeom prst="straightConnector1">
              <a:avLst/>
            </a:prstGeom>
            <a:noFill/>
            <a:ln cap="flat" cmpd="sng" w="9525">
              <a:solidFill>
                <a:srgbClr val="000000"/>
              </a:solidFill>
              <a:prstDash val="solid"/>
              <a:round/>
              <a:headEnd len="med" w="med" type="none"/>
              <a:tailEnd len="med" w="med" type="triangle"/>
            </a:ln>
          </p:spPr>
        </p:cxnSp>
        <p:sp>
          <p:nvSpPr>
            <p:cNvPr id="764" name="Google Shape;764;p69"/>
            <p:cNvSpPr txBox="1"/>
            <p:nvPr/>
          </p:nvSpPr>
          <p:spPr>
            <a:xfrm>
              <a:off x="3934950" y="222950"/>
              <a:ext cx="5826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rPr>
                <a:t>YES</a:t>
              </a:r>
              <a:endParaRPr b="1">
                <a:solidFill>
                  <a:srgbClr val="38761D"/>
                </a:solidFill>
              </a:endParaRPr>
            </a:p>
          </p:txBody>
        </p:sp>
        <p:sp>
          <p:nvSpPr>
            <p:cNvPr id="765" name="Google Shape;765;p69"/>
            <p:cNvSpPr txBox="1"/>
            <p:nvPr/>
          </p:nvSpPr>
          <p:spPr>
            <a:xfrm>
              <a:off x="3934950" y="768775"/>
              <a:ext cx="5826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80000"/>
                  </a:solidFill>
                </a:rPr>
                <a:t>NO</a:t>
              </a:r>
              <a:endParaRPr b="1">
                <a:solidFill>
                  <a:srgbClr val="980000"/>
                </a:solidFill>
              </a:endParaRPr>
            </a:p>
          </p:txBody>
        </p:sp>
        <p:cxnSp>
          <p:nvCxnSpPr>
            <p:cNvPr id="766" name="Google Shape;766;p69"/>
            <p:cNvCxnSpPr>
              <a:stCxn id="758" idx="3"/>
              <a:endCxn id="760" idx="1"/>
            </p:cNvCxnSpPr>
            <p:nvPr/>
          </p:nvCxnSpPr>
          <p:spPr>
            <a:xfrm>
              <a:off x="1322425" y="682550"/>
              <a:ext cx="602100" cy="0"/>
            </a:xfrm>
            <a:prstGeom prst="straightConnector1">
              <a:avLst/>
            </a:prstGeom>
            <a:noFill/>
            <a:ln cap="flat" cmpd="sng" w="9525">
              <a:solidFill>
                <a:srgbClr val="000000"/>
              </a:solidFill>
              <a:prstDash val="solid"/>
              <a:round/>
              <a:headEnd len="med" w="med" type="none"/>
              <a:tailEnd len="med" w="med" type="triangle"/>
            </a:ln>
          </p:spPr>
        </p:cxnSp>
      </p:grpSp>
      <p:sp>
        <p:nvSpPr>
          <p:cNvPr id="767" name="Google Shape;767;p69"/>
          <p:cNvSpPr txBox="1"/>
          <p:nvPr/>
        </p:nvSpPr>
        <p:spPr>
          <a:xfrm>
            <a:off x="741625" y="3265275"/>
            <a:ext cx="73332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How to find which terms/words are relevant and which are not? </a:t>
            </a:r>
            <a:endParaRPr sz="1800">
              <a:solidFill>
                <a:schemeClr val="dk2"/>
              </a:solidFill>
            </a:endParaRPr>
          </a:p>
        </p:txBody>
      </p:sp>
      <p:sp>
        <p:nvSpPr>
          <p:cNvPr id="768" name="Google Shape;768;p69"/>
          <p:cNvSpPr/>
          <p:nvPr/>
        </p:nvSpPr>
        <p:spPr>
          <a:xfrm>
            <a:off x="3442475" y="3827475"/>
            <a:ext cx="729000" cy="364500"/>
          </a:xfrm>
          <a:prstGeom prst="down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9"/>
          <p:cNvSpPr txBox="1"/>
          <p:nvPr/>
        </p:nvSpPr>
        <p:spPr>
          <a:xfrm>
            <a:off x="2390375" y="4210275"/>
            <a:ext cx="28332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Building lexicons</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Pointwise Mutual Information (PMI)</a:t>
            </a:r>
            <a:endParaRPr/>
          </a:p>
        </p:txBody>
      </p:sp>
      <p:sp>
        <p:nvSpPr>
          <p:cNvPr id="775" name="Google Shape;775;p70"/>
          <p:cNvSpPr txBox="1"/>
          <p:nvPr>
            <p:ph idx="1" type="body"/>
          </p:nvPr>
        </p:nvSpPr>
        <p:spPr>
          <a:xfrm>
            <a:off x="1364100" y="2715100"/>
            <a:ext cx="734400" cy="5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term</a:t>
            </a:r>
            <a:endParaRPr/>
          </a:p>
        </p:txBody>
      </p:sp>
      <p:pic>
        <p:nvPicPr>
          <p:cNvPr id="776" name="Google Shape;776;p70"/>
          <p:cNvPicPr preferRelativeResize="0"/>
          <p:nvPr/>
        </p:nvPicPr>
        <p:blipFill rotWithShape="1">
          <a:blip r:embed="rId3">
            <a:alphaModFix/>
          </a:blip>
          <a:srcRect b="9019" l="0" r="0" t="-9019"/>
          <a:stretch/>
        </p:blipFill>
        <p:spPr>
          <a:xfrm>
            <a:off x="90450" y="1278700"/>
            <a:ext cx="8963101" cy="1436409"/>
          </a:xfrm>
          <a:prstGeom prst="rect">
            <a:avLst/>
          </a:prstGeom>
          <a:noFill/>
          <a:ln>
            <a:noFill/>
          </a:ln>
        </p:spPr>
      </p:pic>
      <p:sp>
        <p:nvSpPr>
          <p:cNvPr id="777" name="Google Shape;777;p70"/>
          <p:cNvSpPr txBox="1"/>
          <p:nvPr>
            <p:ph idx="1" type="body"/>
          </p:nvPr>
        </p:nvSpPr>
        <p:spPr>
          <a:xfrm>
            <a:off x="1985100" y="2715100"/>
            <a:ext cx="1014000" cy="44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class</a:t>
            </a:r>
            <a:endParaRPr/>
          </a:p>
        </p:txBody>
      </p:sp>
      <p:cxnSp>
        <p:nvCxnSpPr>
          <p:cNvPr id="778" name="Google Shape;778;p70"/>
          <p:cNvCxnSpPr/>
          <p:nvPr/>
        </p:nvCxnSpPr>
        <p:spPr>
          <a:xfrm flipH="1" rot="10800000">
            <a:off x="1806350" y="2441775"/>
            <a:ext cx="13500" cy="391500"/>
          </a:xfrm>
          <a:prstGeom prst="straightConnector1">
            <a:avLst/>
          </a:prstGeom>
          <a:noFill/>
          <a:ln cap="flat" cmpd="sng" w="28575">
            <a:solidFill>
              <a:schemeClr val="dk2"/>
            </a:solidFill>
            <a:prstDash val="solid"/>
            <a:round/>
            <a:headEnd len="med" w="med" type="none"/>
            <a:tailEnd len="med" w="med" type="triangle"/>
          </a:ln>
        </p:spPr>
      </p:cxnSp>
      <p:cxnSp>
        <p:nvCxnSpPr>
          <p:cNvPr id="779" name="Google Shape;779;p70"/>
          <p:cNvCxnSpPr/>
          <p:nvPr/>
        </p:nvCxnSpPr>
        <p:spPr>
          <a:xfrm flipH="1" rot="10800000">
            <a:off x="2263550" y="2441775"/>
            <a:ext cx="13500" cy="391500"/>
          </a:xfrm>
          <a:prstGeom prst="straightConnector1">
            <a:avLst/>
          </a:prstGeom>
          <a:noFill/>
          <a:ln cap="flat" cmpd="sng" w="28575">
            <a:solidFill>
              <a:schemeClr val="dk2"/>
            </a:solidFill>
            <a:prstDash val="solid"/>
            <a:round/>
            <a:headEnd len="med" w="med" type="none"/>
            <a:tailEnd len="med" w="med" type="triangle"/>
          </a:ln>
        </p:spPr>
      </p:cxnSp>
      <p:pic>
        <p:nvPicPr>
          <p:cNvPr id="780" name="Google Shape;780;p70"/>
          <p:cNvPicPr preferRelativeResize="0"/>
          <p:nvPr/>
        </p:nvPicPr>
        <p:blipFill>
          <a:blip r:embed="rId4">
            <a:alphaModFix/>
          </a:blip>
          <a:stretch>
            <a:fillRect/>
          </a:stretch>
        </p:blipFill>
        <p:spPr>
          <a:xfrm>
            <a:off x="152400" y="3621025"/>
            <a:ext cx="8839201" cy="40454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7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Document Classification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document classification</a:t>
            </a:r>
            <a:endParaRPr/>
          </a:p>
        </p:txBody>
      </p:sp>
      <p:pic>
        <p:nvPicPr>
          <p:cNvPr id="791" name="Google Shape;791;p72"/>
          <p:cNvPicPr preferRelativeResize="0"/>
          <p:nvPr/>
        </p:nvPicPr>
        <p:blipFill>
          <a:blip r:embed="rId3">
            <a:alphaModFix/>
          </a:blip>
          <a:stretch>
            <a:fillRect/>
          </a:stretch>
        </p:blipFill>
        <p:spPr>
          <a:xfrm>
            <a:off x="1222847" y="1141109"/>
            <a:ext cx="6375000" cy="3288775"/>
          </a:xfrm>
          <a:prstGeom prst="rect">
            <a:avLst/>
          </a:prstGeom>
          <a:noFill/>
          <a:ln>
            <a:noFill/>
          </a:ln>
        </p:spPr>
      </p:pic>
      <p:sp>
        <p:nvSpPr>
          <p:cNvPr id="792" name="Google Shape;792;p72"/>
          <p:cNvSpPr txBox="1"/>
          <p:nvPr/>
        </p:nvSpPr>
        <p:spPr>
          <a:xfrm>
            <a:off x="1540250" y="4838700"/>
            <a:ext cx="52746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Picture from NLTK: https://www.nltk.org/book/ch06.html</a:t>
            </a:r>
            <a:endParaRPr sz="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Supervised document classification: Common models</a:t>
            </a:r>
            <a:endParaRPr sz="2400"/>
          </a:p>
        </p:txBody>
      </p:sp>
      <p:sp>
        <p:nvSpPr>
          <p:cNvPr id="798" name="Google Shape;798;p73"/>
          <p:cNvSpPr txBox="1"/>
          <p:nvPr>
            <p:ph idx="1" type="body"/>
          </p:nvPr>
        </p:nvSpPr>
        <p:spPr>
          <a:xfrm>
            <a:off x="180900" y="1143700"/>
            <a:ext cx="397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Generative models</a:t>
            </a:r>
            <a:endParaRPr b="1"/>
          </a:p>
          <a:p>
            <a:pPr indent="-342900" lvl="0" marL="457200" rtl="0" algn="l">
              <a:spcBef>
                <a:spcPts val="1600"/>
              </a:spcBef>
              <a:spcAft>
                <a:spcPts val="0"/>
              </a:spcAft>
              <a:buSzPts val="1800"/>
              <a:buChar char="●"/>
            </a:pPr>
            <a:r>
              <a:rPr lang="en"/>
              <a:t>Try to generate the observed data from the hidden structure (labels 𝑦)</a:t>
            </a:r>
            <a:endParaRPr/>
          </a:p>
          <a:p>
            <a:pPr indent="-342900" lvl="0" marL="457200" rtl="0" algn="l">
              <a:spcBef>
                <a:spcPts val="0"/>
              </a:spcBef>
              <a:spcAft>
                <a:spcPts val="0"/>
              </a:spcAft>
              <a:buSzPts val="1800"/>
              <a:buChar char="●"/>
            </a:pPr>
            <a:r>
              <a:rPr lang="en"/>
              <a:t>Model joint probability </a:t>
            </a:r>
            <a:br>
              <a:rPr lang="en"/>
            </a:br>
            <a:r>
              <a:rPr lang="en"/>
              <a:t>of 𝑝(</a:t>
            </a:r>
            <a:r>
              <a:rPr i="1" lang="en"/>
              <a:t>X</a:t>
            </a:r>
            <a:r>
              <a:rPr lang="en"/>
              <a:t>, 𝑦) and try to maximize joint likelihood</a:t>
            </a:r>
            <a:endParaRPr/>
          </a:p>
          <a:p>
            <a:pPr indent="-342900" lvl="0" marL="457200" rtl="0" algn="l">
              <a:spcBef>
                <a:spcPts val="0"/>
              </a:spcBef>
              <a:spcAft>
                <a:spcPts val="0"/>
              </a:spcAft>
              <a:buSzPts val="1800"/>
              <a:buChar char="●"/>
            </a:pPr>
            <a:r>
              <a:rPr lang="en"/>
              <a:t>Example: Naive Bayes</a:t>
            </a:r>
            <a:endParaRPr/>
          </a:p>
        </p:txBody>
      </p:sp>
      <p:sp>
        <p:nvSpPr>
          <p:cNvPr id="799" name="Google Shape;799;p73"/>
          <p:cNvSpPr txBox="1"/>
          <p:nvPr>
            <p:ph idx="1" type="body"/>
          </p:nvPr>
        </p:nvSpPr>
        <p:spPr>
          <a:xfrm>
            <a:off x="4639800" y="1143700"/>
            <a:ext cx="397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Discriminative models</a:t>
            </a:r>
            <a:endParaRPr b="1"/>
          </a:p>
          <a:p>
            <a:pPr indent="-342900" lvl="0" marL="457200" rtl="0" algn="l">
              <a:spcBef>
                <a:spcPts val="1600"/>
              </a:spcBef>
              <a:spcAft>
                <a:spcPts val="0"/>
              </a:spcAft>
              <a:buSzPts val="1800"/>
              <a:buChar char="●"/>
            </a:pPr>
            <a:r>
              <a:rPr lang="en"/>
              <a:t>Directly estimate a decision rule/boundary</a:t>
            </a:r>
            <a:endParaRPr/>
          </a:p>
          <a:p>
            <a:pPr indent="-342900" lvl="0" marL="457200" rtl="0" algn="l">
              <a:spcBef>
                <a:spcPts val="0"/>
              </a:spcBef>
              <a:spcAft>
                <a:spcPts val="0"/>
              </a:spcAft>
              <a:buSzPts val="1800"/>
              <a:buChar char="●"/>
            </a:pPr>
            <a:r>
              <a:rPr lang="en"/>
              <a:t>Model conditional probability 𝑝(𝑦 | </a:t>
            </a:r>
            <a:r>
              <a:rPr i="1" lang="en"/>
              <a:t>X</a:t>
            </a:r>
            <a:r>
              <a:rPr lang="en"/>
              <a:t>) and try to maximize conditional likelihood (give the data </a:t>
            </a:r>
            <a:r>
              <a:rPr i="1" lang="en"/>
              <a:t>X</a:t>
            </a:r>
            <a:r>
              <a:rPr lang="en"/>
              <a:t>)</a:t>
            </a:r>
            <a:endParaRPr/>
          </a:p>
          <a:p>
            <a:pPr indent="-342900" lvl="0" marL="457200" rtl="0" algn="l">
              <a:spcBef>
                <a:spcPts val="0"/>
              </a:spcBef>
              <a:spcAft>
                <a:spcPts val="0"/>
              </a:spcAft>
              <a:buSzPts val="1800"/>
              <a:buChar char="●"/>
            </a:pPr>
            <a:r>
              <a:rPr lang="en"/>
              <a:t>Example: Logistic Regression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vs. Discriminative</a:t>
            </a:r>
            <a:endParaRPr/>
          </a:p>
        </p:txBody>
      </p:sp>
      <p:pic>
        <p:nvPicPr>
          <p:cNvPr id="805" name="Google Shape;805;p74"/>
          <p:cNvPicPr preferRelativeResize="0"/>
          <p:nvPr/>
        </p:nvPicPr>
        <p:blipFill>
          <a:blip r:embed="rId3">
            <a:alphaModFix/>
          </a:blip>
          <a:stretch>
            <a:fillRect/>
          </a:stretch>
        </p:blipFill>
        <p:spPr>
          <a:xfrm>
            <a:off x="746400" y="1019600"/>
            <a:ext cx="6925880" cy="3819099"/>
          </a:xfrm>
          <a:prstGeom prst="rect">
            <a:avLst/>
          </a:prstGeom>
          <a:noFill/>
          <a:ln>
            <a:noFill/>
          </a:ln>
        </p:spPr>
      </p:pic>
      <p:sp>
        <p:nvSpPr>
          <p:cNvPr id="806" name="Google Shape;806;p74"/>
          <p:cNvSpPr txBox="1"/>
          <p:nvPr/>
        </p:nvSpPr>
        <p:spPr>
          <a:xfrm>
            <a:off x="1540250" y="4762500"/>
            <a:ext cx="52746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Whole set of slides here: http://www.cs.virginia.edu/~hw5x/Course/TextMining-2018Spring/_site/docs/PDFs/TextCategorization.pdf</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 to NLP problems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Naive Bayes</a:t>
            </a:r>
            <a:endParaRPr/>
          </a:p>
        </p:txBody>
      </p:sp>
      <p:pic>
        <p:nvPicPr>
          <p:cNvPr id="812" name="Google Shape;812;p75"/>
          <p:cNvPicPr preferRelativeResize="0"/>
          <p:nvPr/>
        </p:nvPicPr>
        <p:blipFill rotWithShape="1">
          <a:blip r:embed="rId3">
            <a:alphaModFix/>
          </a:blip>
          <a:srcRect b="18573" l="0" r="0" t="0"/>
          <a:stretch/>
        </p:blipFill>
        <p:spPr>
          <a:xfrm>
            <a:off x="827400" y="1019600"/>
            <a:ext cx="6752551" cy="3109675"/>
          </a:xfrm>
          <a:prstGeom prst="rect">
            <a:avLst/>
          </a:prstGeom>
          <a:noFill/>
          <a:ln>
            <a:noFill/>
          </a:ln>
        </p:spPr>
      </p:pic>
      <p:sp>
        <p:nvSpPr>
          <p:cNvPr id="813" name="Google Shape;813;p75"/>
          <p:cNvSpPr txBox="1"/>
          <p:nvPr/>
        </p:nvSpPr>
        <p:spPr>
          <a:xfrm>
            <a:off x="1099325" y="4604400"/>
            <a:ext cx="46218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Chris Manning lecture slides. Full copy is here: http://spark-public.s3.amazonaws.com/nlp/slides/naivebayes.pdf</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Multinomial Naive Bayes</a:t>
            </a:r>
            <a:endParaRPr/>
          </a:p>
        </p:txBody>
      </p:sp>
      <p:pic>
        <p:nvPicPr>
          <p:cNvPr id="819" name="Google Shape;819;p76"/>
          <p:cNvPicPr preferRelativeResize="0"/>
          <p:nvPr/>
        </p:nvPicPr>
        <p:blipFill rotWithShape="1">
          <a:blip r:embed="rId3">
            <a:alphaModFix/>
          </a:blip>
          <a:srcRect b="19749" l="0" r="0" t="40938"/>
          <a:stretch/>
        </p:blipFill>
        <p:spPr>
          <a:xfrm>
            <a:off x="196500" y="3535275"/>
            <a:ext cx="6870877" cy="1188001"/>
          </a:xfrm>
          <a:prstGeom prst="rect">
            <a:avLst/>
          </a:prstGeom>
          <a:noFill/>
          <a:ln>
            <a:noFill/>
          </a:ln>
        </p:spPr>
      </p:pic>
      <p:pic>
        <p:nvPicPr>
          <p:cNvPr id="820" name="Google Shape;820;p76"/>
          <p:cNvPicPr preferRelativeResize="0"/>
          <p:nvPr/>
        </p:nvPicPr>
        <p:blipFill>
          <a:blip r:embed="rId4">
            <a:alphaModFix/>
          </a:blip>
          <a:stretch>
            <a:fillRect/>
          </a:stretch>
        </p:blipFill>
        <p:spPr>
          <a:xfrm>
            <a:off x="257100" y="1256000"/>
            <a:ext cx="8689848" cy="2361925"/>
          </a:xfrm>
          <a:prstGeom prst="rect">
            <a:avLst/>
          </a:prstGeom>
          <a:noFill/>
          <a:ln>
            <a:noFill/>
          </a:ln>
        </p:spPr>
      </p:pic>
      <p:sp>
        <p:nvSpPr>
          <p:cNvPr id="821" name="Google Shape;821;p76"/>
          <p:cNvSpPr txBox="1"/>
          <p:nvPr/>
        </p:nvSpPr>
        <p:spPr>
          <a:xfrm>
            <a:off x="1099325" y="4604400"/>
            <a:ext cx="46218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Chris Manning lecture slides. Full copy is here: http://spark-public.s3.amazonaws.com/nlp/slides/naivebayes.pdf</a:t>
            </a:r>
            <a:endParaRPr sz="1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77"/>
          <p:cNvSpPr txBox="1"/>
          <p:nvPr>
            <p:ph type="title"/>
          </p:nvPr>
        </p:nvSpPr>
        <p:spPr>
          <a:xfrm>
            <a:off x="180900" y="406400"/>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Multinomial Naive Bayes</a:t>
            </a:r>
            <a:endParaRPr/>
          </a:p>
        </p:txBody>
      </p:sp>
      <p:pic>
        <p:nvPicPr>
          <p:cNvPr id="827" name="Google Shape;827;p77"/>
          <p:cNvPicPr preferRelativeResize="0"/>
          <p:nvPr/>
        </p:nvPicPr>
        <p:blipFill>
          <a:blip r:embed="rId3">
            <a:alphaModFix/>
          </a:blip>
          <a:stretch>
            <a:fillRect/>
          </a:stretch>
        </p:blipFill>
        <p:spPr>
          <a:xfrm>
            <a:off x="0" y="1391161"/>
            <a:ext cx="9144002" cy="266597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VS Logistic Regression</a:t>
            </a:r>
            <a:endParaRPr/>
          </a:p>
        </p:txBody>
      </p:sp>
      <p:pic>
        <p:nvPicPr>
          <p:cNvPr id="833" name="Google Shape;833;p78"/>
          <p:cNvPicPr preferRelativeResize="0"/>
          <p:nvPr/>
        </p:nvPicPr>
        <p:blipFill rotWithShape="1">
          <a:blip r:embed="rId3">
            <a:alphaModFix/>
          </a:blip>
          <a:srcRect b="0" l="0" r="0" t="10168"/>
          <a:stretch/>
        </p:blipFill>
        <p:spPr>
          <a:xfrm>
            <a:off x="636675" y="1810625"/>
            <a:ext cx="3106100" cy="2126350"/>
          </a:xfrm>
          <a:prstGeom prst="rect">
            <a:avLst/>
          </a:prstGeom>
          <a:noFill/>
          <a:ln>
            <a:noFill/>
          </a:ln>
        </p:spPr>
      </p:pic>
      <p:pic>
        <p:nvPicPr>
          <p:cNvPr id="834" name="Google Shape;834;p78"/>
          <p:cNvPicPr preferRelativeResize="0"/>
          <p:nvPr/>
        </p:nvPicPr>
        <p:blipFill rotWithShape="1">
          <a:blip r:embed="rId4">
            <a:alphaModFix/>
          </a:blip>
          <a:srcRect b="0" l="0" r="0" t="10530"/>
          <a:stretch/>
        </p:blipFill>
        <p:spPr>
          <a:xfrm>
            <a:off x="4995300" y="1810624"/>
            <a:ext cx="3514725" cy="2045325"/>
          </a:xfrm>
          <a:prstGeom prst="rect">
            <a:avLst/>
          </a:prstGeom>
          <a:noFill/>
          <a:ln>
            <a:noFill/>
          </a:ln>
        </p:spPr>
      </p:pic>
      <p:sp>
        <p:nvSpPr>
          <p:cNvPr id="835" name="Google Shape;835;p78"/>
          <p:cNvSpPr txBox="1"/>
          <p:nvPr/>
        </p:nvSpPr>
        <p:spPr>
          <a:xfrm>
            <a:off x="311700" y="4568875"/>
            <a:ext cx="50763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source: </a:t>
            </a:r>
            <a:r>
              <a:rPr lang="en" sz="800" u="sng">
                <a:solidFill>
                  <a:schemeClr val="hlink"/>
                </a:solidFill>
                <a:hlinkClick r:id="rId5"/>
              </a:rPr>
              <a:t>https://blog.quantinsti.com/machine-learning-logistic-regression-python/</a:t>
            </a:r>
            <a:endParaRPr sz="800"/>
          </a:p>
        </p:txBody>
      </p:sp>
      <p:pic>
        <p:nvPicPr>
          <p:cNvPr id="836" name="Google Shape;836;p78"/>
          <p:cNvPicPr preferRelativeResize="0"/>
          <p:nvPr/>
        </p:nvPicPr>
        <p:blipFill>
          <a:blip r:embed="rId6">
            <a:alphaModFix/>
          </a:blip>
          <a:stretch>
            <a:fillRect/>
          </a:stretch>
        </p:blipFill>
        <p:spPr>
          <a:xfrm>
            <a:off x="6477000" y="3374069"/>
            <a:ext cx="1523982" cy="1014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Evaluation Metrics</a:t>
            </a:r>
            <a:endParaRPr/>
          </a:p>
        </p:txBody>
      </p:sp>
      <p:sp>
        <p:nvSpPr>
          <p:cNvPr id="842" name="Google Shape;842;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br>
              <a:rPr lang="en"/>
            </a:br>
            <a:r>
              <a:rPr lang="en"/>
              <a:t>Accuracy: % of items classified correctly = (tp + tn) / all</a:t>
            </a:r>
            <a:endParaRPr/>
          </a:p>
          <a:p>
            <a:pPr indent="0" lvl="0" marL="0" rtl="0" algn="l">
              <a:spcBef>
                <a:spcPts val="1600"/>
              </a:spcBef>
              <a:spcAft>
                <a:spcPts val="0"/>
              </a:spcAft>
              <a:buNone/>
            </a:pPr>
            <a:r>
              <a:rPr lang="en"/>
              <a:t>Precision: % of selected items that are correct = tp / (tp+fp)</a:t>
            </a:r>
            <a:endParaRPr/>
          </a:p>
          <a:p>
            <a:pPr indent="0" lvl="0" marL="0" rtl="0" algn="l">
              <a:spcBef>
                <a:spcPts val="1600"/>
              </a:spcBef>
              <a:spcAft>
                <a:spcPts val="1600"/>
              </a:spcAft>
              <a:buNone/>
            </a:pPr>
            <a:r>
              <a:rPr lang="en"/>
              <a:t>Recall: % of correct items that are selected = tp / (tp + fn)</a:t>
            </a:r>
            <a:endParaRPr/>
          </a:p>
        </p:txBody>
      </p:sp>
      <p:graphicFrame>
        <p:nvGraphicFramePr>
          <p:cNvPr id="843" name="Google Shape;843;p79"/>
          <p:cNvGraphicFramePr/>
          <p:nvPr/>
        </p:nvGraphicFramePr>
        <p:xfrm>
          <a:off x="952500" y="1550900"/>
          <a:ext cx="3000000" cy="3000000"/>
        </p:xfrm>
        <a:graphic>
          <a:graphicData uri="http://schemas.openxmlformats.org/drawingml/2006/table">
            <a:tbl>
              <a:tblPr>
                <a:noFill/>
                <a:tableStyleId>{C750AE8A-C81E-49DA-A44B-3B298AF993AA}</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Actually correct</a:t>
                      </a:r>
                      <a:endParaRPr/>
                    </a:p>
                  </a:txBody>
                  <a:tcPr marT="91425" marB="91425" marR="91425" marL="91425"/>
                </a:tc>
                <a:tc>
                  <a:txBody>
                    <a:bodyPr/>
                    <a:lstStyle/>
                    <a:p>
                      <a:pPr indent="0" lvl="0" marL="0" rtl="0" algn="l">
                        <a:spcBef>
                          <a:spcPts val="0"/>
                        </a:spcBef>
                        <a:spcAft>
                          <a:spcPts val="0"/>
                        </a:spcAft>
                        <a:buNone/>
                      </a:pPr>
                      <a:r>
                        <a:rPr lang="en"/>
                        <a:t>Actually incorrect</a:t>
                      </a:r>
                      <a:endParaRPr/>
                    </a:p>
                  </a:txBody>
                  <a:tcPr marT="91425" marB="91425" marR="91425" marL="91425"/>
                </a:tc>
              </a:tr>
              <a:tr h="381000">
                <a:tc>
                  <a:txBody>
                    <a:bodyPr/>
                    <a:lstStyle/>
                    <a:p>
                      <a:pPr indent="0" lvl="0" marL="0" rtl="0" algn="l">
                        <a:spcBef>
                          <a:spcPts val="0"/>
                        </a:spcBef>
                        <a:spcAft>
                          <a:spcPts val="0"/>
                        </a:spcAft>
                        <a:buNone/>
                      </a:pPr>
                      <a:r>
                        <a:rPr lang="en"/>
                        <a:t>Selected by the algo</a:t>
                      </a:r>
                      <a:endParaRPr/>
                    </a:p>
                  </a:txBody>
                  <a:tcPr marT="91425" marB="91425" marR="91425" marL="91425"/>
                </a:tc>
                <a:tc>
                  <a:txBody>
                    <a:bodyPr/>
                    <a:lstStyle/>
                    <a:p>
                      <a:pPr indent="0" lvl="0" marL="0" rtl="0" algn="l">
                        <a:spcBef>
                          <a:spcPts val="0"/>
                        </a:spcBef>
                        <a:spcAft>
                          <a:spcPts val="0"/>
                        </a:spcAft>
                        <a:buNone/>
                      </a:pPr>
                      <a:r>
                        <a:rPr lang="en"/>
                        <a:t>True positives</a:t>
                      </a:r>
                      <a:endParaRPr/>
                    </a:p>
                  </a:txBody>
                  <a:tcPr marT="91425" marB="91425" marR="91425" marL="91425"/>
                </a:tc>
                <a:tc>
                  <a:txBody>
                    <a:bodyPr/>
                    <a:lstStyle/>
                    <a:p>
                      <a:pPr indent="0" lvl="0" marL="0" rtl="0" algn="l">
                        <a:spcBef>
                          <a:spcPts val="0"/>
                        </a:spcBef>
                        <a:spcAft>
                          <a:spcPts val="0"/>
                        </a:spcAft>
                        <a:buNone/>
                      </a:pPr>
                      <a:r>
                        <a:rPr lang="en"/>
                        <a:t>False positives</a:t>
                      </a:r>
                      <a:endParaRPr/>
                    </a:p>
                  </a:txBody>
                  <a:tcPr marT="91425" marB="91425" marR="91425" marL="91425"/>
                </a:tc>
              </a:tr>
              <a:tr h="381000">
                <a:tc>
                  <a:txBody>
                    <a:bodyPr/>
                    <a:lstStyle/>
                    <a:p>
                      <a:pPr indent="0" lvl="0" marL="0" rtl="0" algn="l">
                        <a:spcBef>
                          <a:spcPts val="0"/>
                        </a:spcBef>
                        <a:spcAft>
                          <a:spcPts val="0"/>
                        </a:spcAft>
                        <a:buNone/>
                      </a:pPr>
                      <a:r>
                        <a:rPr lang="en"/>
                        <a:t>Not selected by the algo</a:t>
                      </a:r>
                      <a:endParaRPr/>
                    </a:p>
                  </a:txBody>
                  <a:tcPr marT="91425" marB="91425" marR="91425" marL="91425"/>
                </a:tc>
                <a:tc>
                  <a:txBody>
                    <a:bodyPr/>
                    <a:lstStyle/>
                    <a:p>
                      <a:pPr indent="0" lvl="0" marL="0" rtl="0" algn="l">
                        <a:spcBef>
                          <a:spcPts val="0"/>
                        </a:spcBef>
                        <a:spcAft>
                          <a:spcPts val="0"/>
                        </a:spcAft>
                        <a:buNone/>
                      </a:pPr>
                      <a:r>
                        <a:rPr lang="en"/>
                        <a:t>False negatives</a:t>
                      </a:r>
                      <a:endParaRPr/>
                    </a:p>
                  </a:txBody>
                  <a:tcPr marT="91425" marB="91425" marR="91425" marL="91425"/>
                </a:tc>
                <a:tc>
                  <a:txBody>
                    <a:bodyPr/>
                    <a:lstStyle/>
                    <a:p>
                      <a:pPr indent="0" lvl="0" marL="0" rtl="0" algn="l">
                        <a:spcBef>
                          <a:spcPts val="0"/>
                        </a:spcBef>
                        <a:spcAft>
                          <a:spcPts val="0"/>
                        </a:spcAft>
                        <a:buNone/>
                      </a:pPr>
                      <a:r>
                        <a:rPr lang="en"/>
                        <a:t>True negatives</a:t>
                      </a:r>
                      <a:endParaRPr/>
                    </a:p>
                  </a:txBody>
                  <a:tcPr marT="91425" marB="91425" marR="91425" marL="91425"/>
                </a:tc>
              </a:tr>
            </a:tbl>
          </a:graphicData>
        </a:graphic>
      </p:graphicFrame>
      <p:pic>
        <p:nvPicPr>
          <p:cNvPr id="844" name="Google Shape;844;p79"/>
          <p:cNvPicPr preferRelativeResize="0"/>
          <p:nvPr/>
        </p:nvPicPr>
        <p:blipFill>
          <a:blip r:embed="rId3">
            <a:alphaModFix/>
          </a:blip>
          <a:stretch>
            <a:fillRect/>
          </a:stretch>
        </p:blipFill>
        <p:spPr>
          <a:xfrm>
            <a:off x="6462797" y="3644201"/>
            <a:ext cx="2500302" cy="834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Common evaluation setup</a:t>
            </a:r>
            <a:endParaRPr/>
          </a:p>
        </p:txBody>
      </p:sp>
      <p:pic>
        <p:nvPicPr>
          <p:cNvPr id="850" name="Google Shape;850;p80"/>
          <p:cNvPicPr preferRelativeResize="0"/>
          <p:nvPr/>
        </p:nvPicPr>
        <p:blipFill>
          <a:blip r:embed="rId3">
            <a:alphaModFix/>
          </a:blip>
          <a:stretch>
            <a:fillRect/>
          </a:stretch>
        </p:blipFill>
        <p:spPr>
          <a:xfrm>
            <a:off x="773400" y="1095700"/>
            <a:ext cx="7848124" cy="3506074"/>
          </a:xfrm>
          <a:prstGeom prst="rect">
            <a:avLst/>
          </a:prstGeom>
          <a:noFill/>
          <a:ln>
            <a:noFill/>
          </a:ln>
        </p:spPr>
      </p:pic>
      <p:sp>
        <p:nvSpPr>
          <p:cNvPr id="851" name="Google Shape;851;p80"/>
          <p:cNvSpPr txBox="1"/>
          <p:nvPr/>
        </p:nvSpPr>
        <p:spPr>
          <a:xfrm>
            <a:off x="1099325" y="4604400"/>
            <a:ext cx="46218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Chris Manning lecture slides. Full copy is here: http://spark-public.s3.amazonaws.com/nlp/slides/naivebayes.pdf</a:t>
            </a:r>
            <a:endParaRPr sz="1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approaches to classification</a:t>
            </a:r>
            <a:endParaRPr/>
          </a:p>
        </p:txBody>
      </p:sp>
      <p:graphicFrame>
        <p:nvGraphicFramePr>
          <p:cNvPr id="857" name="Google Shape;857;p81"/>
          <p:cNvGraphicFramePr/>
          <p:nvPr/>
        </p:nvGraphicFramePr>
        <p:xfrm>
          <a:off x="390300" y="1208600"/>
          <a:ext cx="3000000" cy="3000000"/>
        </p:xfrm>
        <a:graphic>
          <a:graphicData uri="http://schemas.openxmlformats.org/drawingml/2006/table">
            <a:tbl>
              <a:tblPr>
                <a:noFill/>
                <a:tableStyleId>{C750AE8A-C81E-49DA-A44B-3B298AF993AA}</a:tableStyleId>
              </a:tblPr>
              <a:tblGrid>
                <a:gridCol w="1648675"/>
                <a:gridCol w="2578325"/>
                <a:gridCol w="4269600"/>
              </a:tblGrid>
              <a:tr h="405925">
                <a:tc>
                  <a:txBody>
                    <a:bodyPr/>
                    <a:lstStyle/>
                    <a:p>
                      <a:pPr indent="0" lvl="0" marL="0" rtl="0" algn="l">
                        <a:spcBef>
                          <a:spcPts val="0"/>
                        </a:spcBef>
                        <a:spcAft>
                          <a:spcPts val="0"/>
                        </a:spcAft>
                        <a:buNone/>
                      </a:pPr>
                      <a:r>
                        <a:rPr b="1" lang="en" sz="1800">
                          <a:solidFill>
                            <a:schemeClr val="dk2"/>
                          </a:solidFill>
                        </a:rPr>
                        <a:t>Type</a:t>
                      </a:r>
                      <a:endParaRPr b="1" sz="1800">
                        <a:solidFill>
                          <a:schemeClr val="dk2"/>
                        </a:solidFill>
                      </a:endParaRPr>
                    </a:p>
                  </a:txBody>
                  <a:tcPr marT="91425" marB="91425" marR="91425" marL="91425" anchor="ctr"/>
                </a:tc>
                <a:tc>
                  <a:txBody>
                    <a:bodyPr/>
                    <a:lstStyle/>
                    <a:p>
                      <a:pPr indent="0" lvl="0" marL="0" rtl="0" algn="l">
                        <a:spcBef>
                          <a:spcPts val="0"/>
                        </a:spcBef>
                        <a:spcAft>
                          <a:spcPts val="0"/>
                        </a:spcAft>
                        <a:buNone/>
                      </a:pPr>
                      <a:r>
                        <a:rPr b="1" lang="en" sz="1800">
                          <a:solidFill>
                            <a:schemeClr val="dk2"/>
                          </a:solidFill>
                        </a:rPr>
                        <a:t>Input</a:t>
                      </a:r>
                      <a:endParaRPr b="1" sz="1800">
                        <a:solidFill>
                          <a:schemeClr val="dk2"/>
                        </a:solidFill>
                      </a:endParaRPr>
                    </a:p>
                  </a:txBody>
                  <a:tcPr marT="91425" marB="91425" marR="91425" marL="91425" anchor="ctr"/>
                </a:tc>
                <a:tc>
                  <a:txBody>
                    <a:bodyPr/>
                    <a:lstStyle/>
                    <a:p>
                      <a:pPr indent="0" lvl="0" marL="0" rtl="0" algn="l">
                        <a:spcBef>
                          <a:spcPts val="0"/>
                        </a:spcBef>
                        <a:spcAft>
                          <a:spcPts val="0"/>
                        </a:spcAft>
                        <a:buNone/>
                      </a:pPr>
                      <a:r>
                        <a:rPr b="1" lang="en" sz="1800">
                          <a:solidFill>
                            <a:schemeClr val="dk2"/>
                          </a:solidFill>
                        </a:rPr>
                        <a:t>Idea</a:t>
                      </a:r>
                      <a:endParaRPr b="1" sz="1800">
                        <a:solidFill>
                          <a:schemeClr val="dk2"/>
                        </a:solidFill>
                      </a:endParaRPr>
                    </a:p>
                  </a:txBody>
                  <a:tcPr marT="91425" marB="91425" marR="91425" marL="91425" anchor="ctr"/>
                </a:tc>
              </a:tr>
              <a:tr h="516150">
                <a:tc>
                  <a:txBody>
                    <a:bodyPr/>
                    <a:lstStyle/>
                    <a:p>
                      <a:pPr indent="0" lvl="0" marL="0" rtl="0" algn="l">
                        <a:spcBef>
                          <a:spcPts val="0"/>
                        </a:spcBef>
                        <a:spcAft>
                          <a:spcPts val="0"/>
                        </a:spcAft>
                        <a:buNone/>
                      </a:pPr>
                      <a:r>
                        <a:rPr lang="en" sz="1800">
                          <a:solidFill>
                            <a:schemeClr val="dk2"/>
                          </a:solidFill>
                        </a:rPr>
                        <a:t>Rule-based</a:t>
                      </a:r>
                      <a:endParaRPr sz="1800">
                        <a:solidFill>
                          <a:schemeClr val="dk2"/>
                        </a:solidFill>
                      </a:endParaRPr>
                    </a:p>
                  </a:txBody>
                  <a:tcPr marT="91425" marB="91425" marR="91425" marL="91425" anchor="ctr"/>
                </a:tc>
                <a:tc>
                  <a:txBody>
                    <a:bodyPr/>
                    <a:lstStyle/>
                    <a:p>
                      <a:pPr indent="0" lvl="0" marL="0" rtl="0" algn="l">
                        <a:spcBef>
                          <a:spcPts val="0"/>
                        </a:spcBef>
                        <a:spcAft>
                          <a:spcPts val="0"/>
                        </a:spcAft>
                        <a:buNone/>
                      </a:pPr>
                      <a:r>
                        <a:rPr lang="en" sz="1600">
                          <a:solidFill>
                            <a:schemeClr val="dk2"/>
                          </a:solidFill>
                        </a:rPr>
                        <a:t>Explicit linguistic patterns, lexicons</a:t>
                      </a:r>
                      <a:endParaRPr sz="1600">
                        <a:solidFill>
                          <a:schemeClr val="dk2"/>
                        </a:solidFill>
                      </a:endParaRPr>
                    </a:p>
                  </a:txBody>
                  <a:tcPr marT="91425" marB="91425" marR="91425" marL="91425" anchor="ctr"/>
                </a:tc>
                <a:tc>
                  <a:txBody>
                    <a:bodyPr/>
                    <a:lstStyle/>
                    <a:p>
                      <a:pPr indent="0" lvl="0" marL="0" rtl="0" algn="l">
                        <a:spcBef>
                          <a:spcPts val="0"/>
                        </a:spcBef>
                        <a:spcAft>
                          <a:spcPts val="0"/>
                        </a:spcAft>
                        <a:buNone/>
                      </a:pPr>
                      <a:r>
                        <a:rPr lang="en" sz="1600">
                          <a:solidFill>
                            <a:schemeClr val="dk2"/>
                          </a:solidFill>
                        </a:rPr>
                        <a:t>Apply given rules</a:t>
                      </a:r>
                      <a:endParaRPr sz="1600">
                        <a:solidFill>
                          <a:schemeClr val="dk2"/>
                        </a:solidFill>
                      </a:endParaRPr>
                    </a:p>
                  </a:txBody>
                  <a:tcPr marT="91425" marB="91425" marR="91425" marL="91425" anchor="ctr"/>
                </a:tc>
              </a:tr>
              <a:tr h="599650">
                <a:tc>
                  <a:txBody>
                    <a:bodyPr/>
                    <a:lstStyle/>
                    <a:p>
                      <a:pPr indent="0" lvl="0" marL="0" rtl="0" algn="l">
                        <a:spcBef>
                          <a:spcPts val="0"/>
                        </a:spcBef>
                        <a:spcAft>
                          <a:spcPts val="0"/>
                        </a:spcAft>
                        <a:buNone/>
                      </a:pPr>
                      <a:r>
                        <a:rPr lang="en" sz="1800">
                          <a:solidFill>
                            <a:schemeClr val="dk2"/>
                          </a:solidFill>
                        </a:rPr>
                        <a:t>Supervised</a:t>
                      </a:r>
                      <a:endParaRPr sz="1800">
                        <a:solidFill>
                          <a:schemeClr val="dk2"/>
                        </a:solidFill>
                      </a:endParaRPr>
                    </a:p>
                  </a:txBody>
                  <a:tcPr marT="91425" marB="91425" marR="91425" marL="91425" anchor="ctr"/>
                </a:tc>
                <a:tc>
                  <a:txBody>
                    <a:bodyPr/>
                    <a:lstStyle/>
                    <a:p>
                      <a:pPr indent="0" lvl="0" marL="0" rtl="0" algn="l">
                        <a:spcBef>
                          <a:spcPts val="0"/>
                        </a:spcBef>
                        <a:spcAft>
                          <a:spcPts val="0"/>
                        </a:spcAft>
                        <a:buNone/>
                      </a:pPr>
                      <a:r>
                        <a:rPr lang="en" sz="1600">
                          <a:solidFill>
                            <a:schemeClr val="dk2"/>
                          </a:solidFill>
                        </a:rPr>
                        <a:t>High-quality annotated data</a:t>
                      </a:r>
                      <a:endParaRPr sz="1600">
                        <a:solidFill>
                          <a:schemeClr val="dk2"/>
                        </a:solidFill>
                      </a:endParaRPr>
                    </a:p>
                  </a:txBody>
                  <a:tcPr marT="91425" marB="91425" marR="91425" marL="91425" anchor="ctr"/>
                </a:tc>
                <a:tc>
                  <a:txBody>
                    <a:bodyPr/>
                    <a:lstStyle/>
                    <a:p>
                      <a:pPr indent="0" lvl="0" marL="0" rtl="0" algn="l">
                        <a:spcBef>
                          <a:spcPts val="0"/>
                        </a:spcBef>
                        <a:spcAft>
                          <a:spcPts val="0"/>
                        </a:spcAft>
                        <a:buNone/>
                      </a:pPr>
                      <a:r>
                        <a:rPr lang="en" sz="1600">
                          <a:solidFill>
                            <a:schemeClr val="dk2"/>
                          </a:solidFill>
                        </a:rPr>
                        <a:t>Learn machine-learning classifier based on annotated examples</a:t>
                      </a:r>
                      <a:endParaRPr sz="1600">
                        <a:solidFill>
                          <a:schemeClr val="dk2"/>
                        </a:solidFill>
                      </a:endParaRPr>
                    </a:p>
                  </a:txBody>
                  <a:tcPr marT="91425" marB="91425" marR="91425" marL="91425" anchor="ctr"/>
                </a:tc>
              </a:tr>
              <a:tr h="818625">
                <a:tc>
                  <a:txBody>
                    <a:bodyPr/>
                    <a:lstStyle/>
                    <a:p>
                      <a:pPr indent="0" lvl="0" marL="0" rtl="0" algn="l">
                        <a:spcBef>
                          <a:spcPts val="0"/>
                        </a:spcBef>
                        <a:spcAft>
                          <a:spcPts val="0"/>
                        </a:spcAft>
                        <a:buNone/>
                      </a:pPr>
                      <a:r>
                        <a:rPr lang="en" sz="1800">
                          <a:solidFill>
                            <a:schemeClr val="dk2"/>
                          </a:solidFill>
                        </a:rPr>
                        <a:t>Semi-</a:t>
                      </a:r>
                      <a:br>
                        <a:rPr lang="en" sz="1800">
                          <a:solidFill>
                            <a:schemeClr val="dk2"/>
                          </a:solidFill>
                        </a:rPr>
                      </a:br>
                      <a:r>
                        <a:rPr lang="en" sz="1800">
                          <a:solidFill>
                            <a:schemeClr val="dk2"/>
                          </a:solidFill>
                        </a:rPr>
                        <a:t>supervised</a:t>
                      </a:r>
                      <a:endParaRPr sz="1800">
                        <a:solidFill>
                          <a:schemeClr val="dk2"/>
                        </a:solidFill>
                      </a:endParaRPr>
                    </a:p>
                  </a:txBody>
                  <a:tcPr marT="91425" marB="91425" marR="91425" marL="91425" anchor="ctr"/>
                </a:tc>
                <a:tc>
                  <a:txBody>
                    <a:bodyPr/>
                    <a:lstStyle/>
                    <a:p>
                      <a:pPr indent="0" lvl="0" marL="0" rtl="0" algn="l">
                        <a:spcBef>
                          <a:spcPts val="0"/>
                        </a:spcBef>
                        <a:spcAft>
                          <a:spcPts val="0"/>
                        </a:spcAft>
                        <a:buNone/>
                      </a:pPr>
                      <a:r>
                        <a:rPr lang="en" sz="1600">
                          <a:solidFill>
                            <a:schemeClr val="dk2"/>
                          </a:solidFill>
                        </a:rPr>
                        <a:t>Annotated &amp; non-annotated data</a:t>
                      </a:r>
                      <a:endParaRPr sz="1600">
                        <a:solidFill>
                          <a:schemeClr val="dk2"/>
                        </a:solidFill>
                      </a:endParaRPr>
                    </a:p>
                  </a:txBody>
                  <a:tcPr marT="91425" marB="91425" marR="91425" marL="91425" anchor="ctr"/>
                </a:tc>
                <a:tc>
                  <a:txBody>
                    <a:bodyPr/>
                    <a:lstStyle/>
                    <a:p>
                      <a:pPr indent="0" lvl="0" marL="0" rtl="0" algn="l">
                        <a:spcBef>
                          <a:spcPts val="0"/>
                        </a:spcBef>
                        <a:spcAft>
                          <a:spcPts val="0"/>
                        </a:spcAft>
                        <a:buNone/>
                      </a:pPr>
                      <a:r>
                        <a:rPr lang="en" sz="1600">
                          <a:solidFill>
                            <a:schemeClr val="dk2"/>
                          </a:solidFill>
                        </a:rPr>
                        <a:t>Use more data to find better feature representation, learn more patterns, or mine new training examples</a:t>
                      </a:r>
                      <a:endParaRPr sz="1600">
                        <a:solidFill>
                          <a:schemeClr val="dk2"/>
                        </a:solidFill>
                      </a:endParaRPr>
                    </a:p>
                  </a:txBody>
                  <a:tcPr marT="91425" marB="91425" marR="91425" marL="91425" anchor="ctr"/>
                </a:tc>
              </a:tr>
              <a:tr h="650175">
                <a:tc>
                  <a:txBody>
                    <a:bodyPr/>
                    <a:lstStyle/>
                    <a:p>
                      <a:pPr indent="0" lvl="0" marL="0" rtl="0" algn="l">
                        <a:spcBef>
                          <a:spcPts val="0"/>
                        </a:spcBef>
                        <a:spcAft>
                          <a:spcPts val="0"/>
                        </a:spcAft>
                        <a:buNone/>
                      </a:pPr>
                      <a:r>
                        <a:rPr lang="en" sz="1800">
                          <a:solidFill>
                            <a:schemeClr val="dk2"/>
                          </a:solidFill>
                        </a:rPr>
                        <a:t>Distant supervision</a:t>
                      </a:r>
                      <a:endParaRPr sz="1800">
                        <a:solidFill>
                          <a:schemeClr val="dk2"/>
                        </a:solidFill>
                      </a:endParaRPr>
                    </a:p>
                  </a:txBody>
                  <a:tcPr marT="91425" marB="91425" marR="91425" marL="91425" anchor="ctr"/>
                </a:tc>
                <a:tc>
                  <a:txBody>
                    <a:bodyPr/>
                    <a:lstStyle/>
                    <a:p>
                      <a:pPr indent="0" lvl="0" marL="0" rtl="0" algn="l">
                        <a:spcBef>
                          <a:spcPts val="0"/>
                        </a:spcBef>
                        <a:spcAft>
                          <a:spcPts val="0"/>
                        </a:spcAft>
                        <a:buNone/>
                      </a:pPr>
                      <a:r>
                        <a:rPr lang="en" sz="1600">
                          <a:solidFill>
                            <a:schemeClr val="dk2"/>
                          </a:solidFill>
                        </a:rPr>
                        <a:t>Pseudo-annotated data based on some heuristics</a:t>
                      </a:r>
                      <a:endParaRPr sz="1600">
                        <a:solidFill>
                          <a:schemeClr val="dk2"/>
                        </a:solidFill>
                      </a:endParaRPr>
                    </a:p>
                  </a:txBody>
                  <a:tcPr marT="91425" marB="91425" marR="91425" marL="91425" anchor="ctr"/>
                </a:tc>
                <a:tc>
                  <a:txBody>
                    <a:bodyPr/>
                    <a:lstStyle/>
                    <a:p>
                      <a:pPr indent="0" lvl="0" marL="0" rtl="0" algn="l">
                        <a:spcBef>
                          <a:spcPts val="0"/>
                        </a:spcBef>
                        <a:spcAft>
                          <a:spcPts val="0"/>
                        </a:spcAft>
                        <a:buNone/>
                      </a:pPr>
                      <a:r>
                        <a:rPr lang="en" sz="1600">
                          <a:solidFill>
                            <a:schemeClr val="dk2"/>
                          </a:solidFill>
                        </a:rPr>
                        <a:t>Use heuristics to get more training data (often of lower quality or biased)</a:t>
                      </a:r>
                      <a:endParaRPr sz="1600">
                        <a:solidFill>
                          <a:schemeClr val="dk2"/>
                        </a:solidFill>
                      </a:endParaRPr>
                    </a:p>
                  </a:txBody>
                  <a:tcPr marT="91425" marB="91425" marR="91425" marL="91425" anchor="ct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Representation: </a:t>
            </a:r>
            <a:r>
              <a:rPr lang="en"/>
              <a:t>Word Embeddings</a:t>
            </a:r>
            <a:endParaRPr/>
          </a:p>
        </p:txBody>
      </p:sp>
      <p:sp>
        <p:nvSpPr>
          <p:cNvPr id="863" name="Google Shape;863;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 u="sng">
                <a:solidFill>
                  <a:schemeClr val="hlink"/>
                </a:solidFill>
                <a:hlinkClick r:id="rId3"/>
              </a:rPr>
              <a:t>Word embeddings</a:t>
            </a:r>
            <a:r>
              <a:rPr lang="en">
                <a:solidFill>
                  <a:srgbClr val="212121"/>
                </a:solidFill>
              </a:rPr>
              <a:t> is a set of language modeling and feature learning techniques.</a:t>
            </a:r>
            <a:endParaRPr>
              <a:solidFill>
                <a:srgbClr val="212121"/>
              </a:solidFill>
            </a:endParaRPr>
          </a:p>
          <a:p>
            <a:pPr indent="0" lvl="0" marL="0" rtl="0" algn="l">
              <a:spcBef>
                <a:spcPts val="500"/>
              </a:spcBef>
              <a:spcAft>
                <a:spcPts val="0"/>
              </a:spcAft>
              <a:buNone/>
            </a:pPr>
            <a:r>
              <a:rPr b="1" lang="en">
                <a:solidFill>
                  <a:srgbClr val="212121"/>
                </a:solidFill>
              </a:rPr>
              <a:t>Key idea</a:t>
            </a:r>
            <a:r>
              <a:rPr lang="en">
                <a:solidFill>
                  <a:srgbClr val="212121"/>
                </a:solidFill>
              </a:rPr>
              <a:t> - dimensionality reduction that captures semantic/morphological/contextual/hierarchical/etc.</a:t>
            </a:r>
            <a:endParaRPr>
              <a:solidFill>
                <a:srgbClr val="212121"/>
              </a:solidFill>
            </a:endParaRPr>
          </a:p>
          <a:p>
            <a:pPr indent="-342900" lvl="0" marL="457200" rtl="0" algn="l">
              <a:spcBef>
                <a:spcPts val="500"/>
              </a:spcBef>
              <a:spcAft>
                <a:spcPts val="0"/>
              </a:spcAft>
              <a:buSzPts val="1800"/>
              <a:buAutoNum type="arabicPeriod"/>
            </a:pPr>
            <a:r>
              <a:rPr lang="en">
                <a:solidFill>
                  <a:srgbClr val="212121"/>
                </a:solidFill>
              </a:rPr>
              <a:t>preserving the </a:t>
            </a:r>
            <a:r>
              <a:rPr lang="en" u="sng">
                <a:solidFill>
                  <a:schemeClr val="hlink"/>
                </a:solidFill>
                <a:hlinkClick r:id="rId4"/>
              </a:rPr>
              <a:t>morphological structure</a:t>
            </a:r>
            <a:r>
              <a:rPr lang="en">
                <a:solidFill>
                  <a:srgbClr val="212121"/>
                </a:solidFill>
              </a:rPr>
              <a:t> (subword information, etc.); </a:t>
            </a:r>
            <a:endParaRPr>
              <a:solidFill>
                <a:srgbClr val="212121"/>
              </a:solidFill>
            </a:endParaRPr>
          </a:p>
          <a:p>
            <a:pPr indent="-342900" lvl="0" marL="457200" rtl="0" algn="l">
              <a:spcBef>
                <a:spcPts val="0"/>
              </a:spcBef>
              <a:spcAft>
                <a:spcPts val="0"/>
              </a:spcAft>
              <a:buSzPts val="1800"/>
              <a:buAutoNum type="arabicPeriod"/>
            </a:pPr>
            <a:r>
              <a:rPr lang="en" u="sng">
                <a:solidFill>
                  <a:schemeClr val="hlink"/>
                </a:solidFill>
                <a:hlinkClick r:id="rId5"/>
              </a:rPr>
              <a:t>word context</a:t>
            </a:r>
            <a:r>
              <a:rPr lang="en">
                <a:solidFill>
                  <a:srgbClr val="212121"/>
                </a:solidFill>
              </a:rPr>
              <a:t> representation; </a:t>
            </a:r>
            <a:endParaRPr>
              <a:solidFill>
                <a:srgbClr val="212121"/>
              </a:solidFill>
            </a:endParaRPr>
          </a:p>
          <a:p>
            <a:pPr indent="-342900" lvl="0" marL="457200" rtl="0" algn="l">
              <a:spcBef>
                <a:spcPts val="0"/>
              </a:spcBef>
              <a:spcAft>
                <a:spcPts val="0"/>
              </a:spcAft>
              <a:buSzPts val="1800"/>
              <a:buAutoNum type="arabicPeriod"/>
            </a:pPr>
            <a:r>
              <a:rPr lang="en" u="sng">
                <a:solidFill>
                  <a:schemeClr val="hlink"/>
                </a:solidFill>
                <a:hlinkClick r:id="rId6"/>
              </a:rPr>
              <a:t>global corpus statistics</a:t>
            </a:r>
            <a:r>
              <a:rPr lang="en">
                <a:solidFill>
                  <a:srgbClr val="212121"/>
                </a:solidFill>
              </a:rPr>
              <a:t>; </a:t>
            </a:r>
            <a:endParaRPr>
              <a:solidFill>
                <a:srgbClr val="212121"/>
              </a:solidFill>
            </a:endParaRPr>
          </a:p>
          <a:p>
            <a:pPr indent="-342900" lvl="0" marL="457200" rtl="0" algn="l">
              <a:spcBef>
                <a:spcPts val="0"/>
              </a:spcBef>
              <a:spcAft>
                <a:spcPts val="0"/>
              </a:spcAft>
              <a:buSzPts val="1800"/>
              <a:buAutoNum type="arabicPeriod"/>
            </a:pPr>
            <a:r>
              <a:rPr lang="en" u="sng">
                <a:solidFill>
                  <a:schemeClr val="hlink"/>
                </a:solidFill>
                <a:hlinkClick r:id="rId7"/>
              </a:rPr>
              <a:t>word hierarchy</a:t>
            </a:r>
            <a:r>
              <a:rPr lang="en">
                <a:solidFill>
                  <a:srgbClr val="212121"/>
                </a:solidFill>
              </a:rPr>
              <a:t> as in WordNet; </a:t>
            </a:r>
            <a:endParaRPr>
              <a:solidFill>
                <a:srgbClr val="212121"/>
              </a:solidFill>
            </a:endParaRPr>
          </a:p>
          <a:p>
            <a:pPr indent="-342900" lvl="0" marL="457200" rtl="0" algn="l">
              <a:spcBef>
                <a:spcPts val="0"/>
              </a:spcBef>
              <a:spcAft>
                <a:spcPts val="0"/>
              </a:spcAft>
              <a:buSzPts val="1800"/>
              <a:buAutoNum type="arabicPeriod"/>
            </a:pPr>
            <a:r>
              <a:rPr lang="en" u="sng">
                <a:solidFill>
                  <a:schemeClr val="hlink"/>
                </a:solidFill>
                <a:hlinkClick r:id="rId8"/>
              </a:rPr>
              <a:t>relationship between documents</a:t>
            </a:r>
            <a:r>
              <a:rPr lang="en">
                <a:solidFill>
                  <a:srgbClr val="212121"/>
                </a:solidFill>
              </a:rPr>
              <a:t> and the terms they contain.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Word Represent with one-hot vectors</a:t>
            </a:r>
            <a:endParaRPr/>
          </a:p>
        </p:txBody>
      </p:sp>
      <p:sp>
        <p:nvSpPr>
          <p:cNvPr id="869" name="Google Shape;869;p83"/>
          <p:cNvSpPr txBox="1"/>
          <p:nvPr/>
        </p:nvSpPr>
        <p:spPr>
          <a:xfrm>
            <a:off x="790650" y="45601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the Richard Socher class in Stanford</a:t>
            </a:r>
            <a:endParaRPr sz="1000"/>
          </a:p>
          <a:p>
            <a:pPr indent="0" lvl="0" marL="0" rtl="0" algn="l">
              <a:spcBef>
                <a:spcPts val="0"/>
              </a:spcBef>
              <a:spcAft>
                <a:spcPts val="0"/>
              </a:spcAft>
              <a:buNone/>
            </a:pPr>
            <a:r>
              <a:rPr lang="en" sz="1000"/>
              <a:t>http://cs224d.stanford.edu/lectures/CS224d-Lecture2.pdf</a:t>
            </a:r>
            <a:endParaRPr sz="1000"/>
          </a:p>
        </p:txBody>
      </p:sp>
      <p:pic>
        <p:nvPicPr>
          <p:cNvPr id="870" name="Google Shape;870;p83"/>
          <p:cNvPicPr preferRelativeResize="0"/>
          <p:nvPr/>
        </p:nvPicPr>
        <p:blipFill>
          <a:blip r:embed="rId3">
            <a:alphaModFix/>
          </a:blip>
          <a:stretch>
            <a:fillRect/>
          </a:stretch>
        </p:blipFill>
        <p:spPr>
          <a:xfrm>
            <a:off x="1484050" y="1172000"/>
            <a:ext cx="6309091" cy="3235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Drawbacks of the one-hot representation</a:t>
            </a:r>
            <a:endParaRPr/>
          </a:p>
        </p:txBody>
      </p:sp>
      <p:sp>
        <p:nvSpPr>
          <p:cNvPr id="876" name="Google Shape;876;p84"/>
          <p:cNvSpPr txBox="1"/>
          <p:nvPr/>
        </p:nvSpPr>
        <p:spPr>
          <a:xfrm>
            <a:off x="790650" y="45601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the Richard Socher class in Stanford</a:t>
            </a:r>
            <a:endParaRPr sz="1000"/>
          </a:p>
          <a:p>
            <a:pPr indent="0" lvl="0" marL="0" rtl="0" algn="l">
              <a:spcBef>
                <a:spcPts val="0"/>
              </a:spcBef>
              <a:spcAft>
                <a:spcPts val="0"/>
              </a:spcAft>
              <a:buNone/>
            </a:pPr>
            <a:r>
              <a:rPr lang="en" sz="1000"/>
              <a:t>http://cs224d.stanford.edu/lectures/CS224d-Lecture2.pdf</a:t>
            </a:r>
            <a:endParaRPr sz="1000"/>
          </a:p>
        </p:txBody>
      </p:sp>
      <p:pic>
        <p:nvPicPr>
          <p:cNvPr id="877" name="Google Shape;877;p84"/>
          <p:cNvPicPr preferRelativeResize="0"/>
          <p:nvPr/>
        </p:nvPicPr>
        <p:blipFill rotWithShape="1">
          <a:blip r:embed="rId3">
            <a:alphaModFix/>
          </a:blip>
          <a:srcRect b="8600" l="0" r="0" t="0"/>
          <a:stretch/>
        </p:blipFill>
        <p:spPr>
          <a:xfrm>
            <a:off x="1500675" y="1172000"/>
            <a:ext cx="5271125" cy="2957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of the Introduction</a:t>
            </a:r>
            <a:endParaRPr/>
          </a:p>
        </p:txBody>
      </p:sp>
      <p:sp>
        <p:nvSpPr>
          <p:cNvPr id="105" name="Google Shape;10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Natural Language</a:t>
            </a:r>
            <a:endParaRPr/>
          </a:p>
          <a:p>
            <a:pPr indent="-342900" lvl="0" marL="457200" rtl="0" algn="l">
              <a:spcBef>
                <a:spcPts val="0"/>
              </a:spcBef>
              <a:spcAft>
                <a:spcPts val="0"/>
              </a:spcAft>
              <a:buSzPts val="1800"/>
              <a:buChar char="●"/>
            </a:pPr>
            <a:r>
              <a:rPr lang="en"/>
              <a:t>Examples, applications, a few demos</a:t>
            </a:r>
            <a:endParaRPr/>
          </a:p>
          <a:p>
            <a:pPr indent="-342900" lvl="0" marL="457200" rtl="0" algn="l">
              <a:spcBef>
                <a:spcPts val="0"/>
              </a:spcBef>
              <a:spcAft>
                <a:spcPts val="0"/>
              </a:spcAft>
              <a:buSzPts val="1800"/>
              <a:buChar char="●"/>
            </a:pPr>
            <a:r>
              <a:rPr lang="en"/>
              <a:t>Typical NLP tasks</a:t>
            </a:r>
            <a:endParaRPr/>
          </a:p>
          <a:p>
            <a:pPr indent="-342900" lvl="0" marL="457200" rtl="0" algn="l">
              <a:spcBef>
                <a:spcPts val="0"/>
              </a:spcBef>
              <a:spcAft>
                <a:spcPts val="0"/>
              </a:spcAft>
              <a:buSzPts val="1800"/>
              <a:buChar char="●"/>
            </a:pPr>
            <a:r>
              <a:rPr lang="en"/>
              <a:t>Evaluation and metrics</a:t>
            </a:r>
            <a:endParaRPr/>
          </a:p>
          <a:p>
            <a:pPr indent="-342900" lvl="0" marL="457200" rtl="0" algn="l">
              <a:spcBef>
                <a:spcPts val="0"/>
              </a:spcBef>
              <a:spcAft>
                <a:spcPts val="0"/>
              </a:spcAft>
              <a:buSzPts val="1800"/>
              <a:buChar char="●"/>
            </a:pPr>
            <a:r>
              <a:rPr lang="en"/>
              <a:t>The source of data or data collection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introduce the meaning to the machine?</a:t>
            </a:r>
            <a:endParaRPr/>
          </a:p>
        </p:txBody>
      </p:sp>
      <p:sp>
        <p:nvSpPr>
          <p:cNvPr id="883" name="Google Shape;883;p85"/>
          <p:cNvSpPr txBox="1"/>
          <p:nvPr/>
        </p:nvSpPr>
        <p:spPr>
          <a:xfrm>
            <a:off x="790650" y="45601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the Richard Socher class in Stanford</a:t>
            </a:r>
            <a:endParaRPr sz="1000"/>
          </a:p>
          <a:p>
            <a:pPr indent="0" lvl="0" marL="0" rtl="0" algn="l">
              <a:spcBef>
                <a:spcPts val="0"/>
              </a:spcBef>
              <a:spcAft>
                <a:spcPts val="0"/>
              </a:spcAft>
              <a:buNone/>
            </a:pPr>
            <a:r>
              <a:rPr lang="en" sz="1000"/>
              <a:t>http://cs224d.stanford.edu/lectures/CS224d-Lecture2.pdf</a:t>
            </a:r>
            <a:endParaRPr sz="1000"/>
          </a:p>
        </p:txBody>
      </p:sp>
      <p:pic>
        <p:nvPicPr>
          <p:cNvPr id="884" name="Google Shape;884;p85"/>
          <p:cNvPicPr preferRelativeResize="0"/>
          <p:nvPr/>
        </p:nvPicPr>
        <p:blipFill>
          <a:blip r:embed="rId3">
            <a:alphaModFix/>
          </a:blip>
          <a:stretch>
            <a:fillRect/>
          </a:stretch>
        </p:blipFill>
        <p:spPr>
          <a:xfrm>
            <a:off x="1159475" y="1063800"/>
            <a:ext cx="5615299" cy="35457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issues with the ontology, knowledge base solutions</a:t>
            </a:r>
            <a:endParaRPr/>
          </a:p>
        </p:txBody>
      </p:sp>
      <p:sp>
        <p:nvSpPr>
          <p:cNvPr id="890" name="Google Shape;890;p86"/>
          <p:cNvSpPr txBox="1"/>
          <p:nvPr/>
        </p:nvSpPr>
        <p:spPr>
          <a:xfrm>
            <a:off x="790650" y="45601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the Richard Socher class in Stanford</a:t>
            </a:r>
            <a:endParaRPr sz="1000"/>
          </a:p>
          <a:p>
            <a:pPr indent="0" lvl="0" marL="0" rtl="0" algn="l">
              <a:spcBef>
                <a:spcPts val="0"/>
              </a:spcBef>
              <a:spcAft>
                <a:spcPts val="0"/>
              </a:spcAft>
              <a:buNone/>
            </a:pPr>
            <a:r>
              <a:rPr lang="en" sz="1000"/>
              <a:t>http://cs224d.stanford.edu/lectures/CS224d-Lecture2.pdf</a:t>
            </a:r>
            <a:endParaRPr sz="1000"/>
          </a:p>
        </p:txBody>
      </p:sp>
      <p:pic>
        <p:nvPicPr>
          <p:cNvPr id="891" name="Google Shape;891;p86"/>
          <p:cNvPicPr preferRelativeResize="0"/>
          <p:nvPr/>
        </p:nvPicPr>
        <p:blipFill>
          <a:blip r:embed="rId3">
            <a:alphaModFix/>
          </a:blip>
          <a:stretch>
            <a:fillRect/>
          </a:stretch>
        </p:blipFill>
        <p:spPr>
          <a:xfrm>
            <a:off x="1642175" y="1324400"/>
            <a:ext cx="5248421" cy="32356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represent words by their contexts?</a:t>
            </a:r>
            <a:endParaRPr/>
          </a:p>
        </p:txBody>
      </p:sp>
      <p:sp>
        <p:nvSpPr>
          <p:cNvPr id="897" name="Google Shape;897;p87"/>
          <p:cNvSpPr txBox="1"/>
          <p:nvPr/>
        </p:nvSpPr>
        <p:spPr>
          <a:xfrm>
            <a:off x="790650" y="45601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the Richard Socher class in Stanford</a:t>
            </a:r>
            <a:endParaRPr sz="1000"/>
          </a:p>
          <a:p>
            <a:pPr indent="0" lvl="0" marL="0" rtl="0" algn="l">
              <a:spcBef>
                <a:spcPts val="0"/>
              </a:spcBef>
              <a:spcAft>
                <a:spcPts val="0"/>
              </a:spcAft>
              <a:buNone/>
            </a:pPr>
            <a:r>
              <a:rPr lang="en" sz="1000"/>
              <a:t>http://cs224d.stanford.edu/lectures/CS224d-Lecture2.pdf</a:t>
            </a:r>
            <a:endParaRPr sz="1000"/>
          </a:p>
        </p:txBody>
      </p:sp>
      <p:pic>
        <p:nvPicPr>
          <p:cNvPr id="898" name="Google Shape;898;p87"/>
          <p:cNvPicPr preferRelativeResize="0"/>
          <p:nvPr/>
        </p:nvPicPr>
        <p:blipFill>
          <a:blip r:embed="rId3">
            <a:alphaModFix/>
          </a:blip>
          <a:stretch>
            <a:fillRect/>
          </a:stretch>
        </p:blipFill>
        <p:spPr>
          <a:xfrm>
            <a:off x="1226050" y="1172000"/>
            <a:ext cx="6009158" cy="32357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Word2Vec (Mikolov et al. 2015)</a:t>
            </a:r>
            <a:endParaRPr/>
          </a:p>
        </p:txBody>
      </p:sp>
      <p:sp>
        <p:nvSpPr>
          <p:cNvPr id="904" name="Google Shape;904;p88"/>
          <p:cNvSpPr txBox="1"/>
          <p:nvPr/>
        </p:nvSpPr>
        <p:spPr>
          <a:xfrm>
            <a:off x="790650" y="45601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the Richard Socher class in Stanford</a:t>
            </a:r>
            <a:endParaRPr sz="1000"/>
          </a:p>
          <a:p>
            <a:pPr indent="0" lvl="0" marL="0" rtl="0" algn="l">
              <a:spcBef>
                <a:spcPts val="0"/>
              </a:spcBef>
              <a:spcAft>
                <a:spcPts val="0"/>
              </a:spcAft>
              <a:buNone/>
            </a:pPr>
            <a:r>
              <a:rPr lang="en" sz="1000"/>
              <a:t>http://cs224d.stanford.edu/lectures/CS224d-Lecture2.pdf</a:t>
            </a:r>
            <a:endParaRPr sz="1000"/>
          </a:p>
        </p:txBody>
      </p:sp>
      <p:pic>
        <p:nvPicPr>
          <p:cNvPr id="905" name="Google Shape;905;p88"/>
          <p:cNvPicPr preferRelativeResize="0"/>
          <p:nvPr/>
        </p:nvPicPr>
        <p:blipFill rotWithShape="1">
          <a:blip r:embed="rId3">
            <a:alphaModFix/>
          </a:blip>
          <a:srcRect b="0" l="0" r="0" t="27309"/>
          <a:stretch/>
        </p:blipFill>
        <p:spPr>
          <a:xfrm>
            <a:off x="1047375" y="1484600"/>
            <a:ext cx="6328173" cy="23519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 center words compute P(...) of its context</a:t>
            </a:r>
            <a:endParaRPr/>
          </a:p>
        </p:txBody>
      </p:sp>
      <p:pic>
        <p:nvPicPr>
          <p:cNvPr id="911" name="Google Shape;911;p89"/>
          <p:cNvPicPr preferRelativeResize="0"/>
          <p:nvPr/>
        </p:nvPicPr>
        <p:blipFill>
          <a:blip r:embed="rId3">
            <a:alphaModFix/>
          </a:blip>
          <a:stretch>
            <a:fillRect/>
          </a:stretch>
        </p:blipFill>
        <p:spPr>
          <a:xfrm>
            <a:off x="2564575" y="2813100"/>
            <a:ext cx="6491200" cy="2004200"/>
          </a:xfrm>
          <a:prstGeom prst="rect">
            <a:avLst/>
          </a:prstGeom>
          <a:noFill/>
          <a:ln>
            <a:noFill/>
          </a:ln>
        </p:spPr>
      </p:pic>
      <p:sp>
        <p:nvSpPr>
          <p:cNvPr id="912" name="Google Shape;912;p89"/>
          <p:cNvSpPr txBox="1"/>
          <p:nvPr/>
        </p:nvSpPr>
        <p:spPr>
          <a:xfrm>
            <a:off x="790650" y="45601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the Richard Socher class in Stanford</a:t>
            </a:r>
            <a:endParaRPr sz="1000"/>
          </a:p>
          <a:p>
            <a:pPr indent="0" lvl="0" marL="0" rtl="0" algn="l">
              <a:spcBef>
                <a:spcPts val="0"/>
              </a:spcBef>
              <a:spcAft>
                <a:spcPts val="0"/>
              </a:spcAft>
              <a:buNone/>
            </a:pPr>
            <a:r>
              <a:rPr lang="en" sz="1000"/>
              <a:t>http://cs224d.stanford.edu/lectures/CS224d-Lecture2.pdf</a:t>
            </a:r>
            <a:endParaRPr sz="1000"/>
          </a:p>
        </p:txBody>
      </p:sp>
      <p:pic>
        <p:nvPicPr>
          <p:cNvPr id="913" name="Google Shape;913;p89"/>
          <p:cNvPicPr preferRelativeResize="0"/>
          <p:nvPr/>
        </p:nvPicPr>
        <p:blipFill rotWithShape="1">
          <a:blip r:embed="rId4">
            <a:alphaModFix/>
          </a:blip>
          <a:srcRect b="12288" l="0" r="4571" t="0"/>
          <a:stretch/>
        </p:blipFill>
        <p:spPr>
          <a:xfrm>
            <a:off x="180900" y="1019600"/>
            <a:ext cx="5620246" cy="18917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Google Shape;918;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Word2Vec: Objective Function</a:t>
            </a:r>
            <a:endParaRPr/>
          </a:p>
        </p:txBody>
      </p:sp>
      <p:sp>
        <p:nvSpPr>
          <p:cNvPr id="919" name="Google Shape;919;p90"/>
          <p:cNvSpPr txBox="1"/>
          <p:nvPr/>
        </p:nvSpPr>
        <p:spPr>
          <a:xfrm>
            <a:off x="790650" y="45601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the Richard Socher class in Stanford</a:t>
            </a:r>
            <a:endParaRPr sz="1000"/>
          </a:p>
          <a:p>
            <a:pPr indent="0" lvl="0" marL="0" rtl="0" algn="l">
              <a:spcBef>
                <a:spcPts val="0"/>
              </a:spcBef>
              <a:spcAft>
                <a:spcPts val="0"/>
              </a:spcAft>
              <a:buNone/>
            </a:pPr>
            <a:r>
              <a:rPr lang="en" sz="1000"/>
              <a:t>http://cs224d.stanford.edu/lectures/CS224d-Lecture2.pdf</a:t>
            </a:r>
            <a:endParaRPr sz="1000"/>
          </a:p>
        </p:txBody>
      </p:sp>
      <p:pic>
        <p:nvPicPr>
          <p:cNvPr id="920" name="Google Shape;920;p90"/>
          <p:cNvPicPr preferRelativeResize="0"/>
          <p:nvPr/>
        </p:nvPicPr>
        <p:blipFill>
          <a:blip r:embed="rId3">
            <a:alphaModFix/>
          </a:blip>
          <a:stretch>
            <a:fillRect/>
          </a:stretch>
        </p:blipFill>
        <p:spPr>
          <a:xfrm>
            <a:off x="1725400" y="1172000"/>
            <a:ext cx="5762404" cy="3235702"/>
          </a:xfrm>
          <a:prstGeom prst="rect">
            <a:avLst/>
          </a:prstGeom>
          <a:noFill/>
          <a:ln>
            <a:noFill/>
          </a:ln>
        </p:spPr>
      </p:pic>
      <p:sp>
        <p:nvSpPr>
          <p:cNvPr id="921" name="Google Shape;921;p90"/>
          <p:cNvSpPr txBox="1"/>
          <p:nvPr/>
        </p:nvSpPr>
        <p:spPr>
          <a:xfrm>
            <a:off x="708750" y="3663325"/>
            <a:ext cx="9903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minimize</a:t>
            </a:r>
            <a:endParaRPr b="1"/>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Word2Vec: How to calculate p(neighbors | center)?</a:t>
            </a:r>
            <a:endParaRPr/>
          </a:p>
        </p:txBody>
      </p:sp>
      <p:sp>
        <p:nvSpPr>
          <p:cNvPr id="927" name="Google Shape;927;p91"/>
          <p:cNvSpPr txBox="1"/>
          <p:nvPr/>
        </p:nvSpPr>
        <p:spPr>
          <a:xfrm>
            <a:off x="790650" y="45601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the Richard Socher class in Stanford</a:t>
            </a:r>
            <a:endParaRPr sz="1000"/>
          </a:p>
          <a:p>
            <a:pPr indent="0" lvl="0" marL="0" rtl="0" algn="l">
              <a:spcBef>
                <a:spcPts val="0"/>
              </a:spcBef>
              <a:spcAft>
                <a:spcPts val="0"/>
              </a:spcAft>
              <a:buNone/>
            </a:pPr>
            <a:r>
              <a:rPr lang="en" sz="1000"/>
              <a:t>http://cs224d.stanford.edu/lectures/CS224d-Lecture2.pdf</a:t>
            </a:r>
            <a:endParaRPr sz="1000"/>
          </a:p>
        </p:txBody>
      </p:sp>
      <p:sp>
        <p:nvSpPr>
          <p:cNvPr id="928" name="Google Shape;928;p91"/>
          <p:cNvSpPr/>
          <p:nvPr/>
        </p:nvSpPr>
        <p:spPr>
          <a:xfrm>
            <a:off x="1122275" y="1123575"/>
            <a:ext cx="1206900" cy="41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91"/>
          <p:cNvGrpSpPr/>
          <p:nvPr/>
        </p:nvGrpSpPr>
        <p:grpSpPr>
          <a:xfrm>
            <a:off x="451972" y="1070869"/>
            <a:ext cx="5931278" cy="2749193"/>
            <a:chOff x="1134500" y="1194451"/>
            <a:chExt cx="6355848" cy="3138348"/>
          </a:xfrm>
        </p:grpSpPr>
        <p:pic>
          <p:nvPicPr>
            <p:cNvPr id="930" name="Google Shape;930;p91"/>
            <p:cNvPicPr preferRelativeResize="0"/>
            <p:nvPr/>
          </p:nvPicPr>
          <p:blipFill rotWithShape="1">
            <a:blip r:embed="rId3">
              <a:alphaModFix/>
            </a:blip>
            <a:srcRect b="0" l="0" r="0" t="16888"/>
            <a:stretch/>
          </p:blipFill>
          <p:spPr>
            <a:xfrm>
              <a:off x="1134500" y="1643650"/>
              <a:ext cx="6355848" cy="2689149"/>
            </a:xfrm>
            <a:prstGeom prst="rect">
              <a:avLst/>
            </a:prstGeom>
            <a:noFill/>
            <a:ln>
              <a:noFill/>
            </a:ln>
          </p:spPr>
        </p:pic>
        <p:pic>
          <p:nvPicPr>
            <p:cNvPr id="931" name="Google Shape;931;p91"/>
            <p:cNvPicPr preferRelativeResize="0"/>
            <p:nvPr/>
          </p:nvPicPr>
          <p:blipFill>
            <a:blip r:embed="rId4">
              <a:alphaModFix/>
            </a:blip>
            <a:stretch>
              <a:fillRect/>
            </a:stretch>
          </p:blipFill>
          <p:spPr>
            <a:xfrm>
              <a:off x="1181850" y="1194451"/>
              <a:ext cx="4682850" cy="416100"/>
            </a:xfrm>
            <a:prstGeom prst="rect">
              <a:avLst/>
            </a:prstGeom>
            <a:noFill/>
            <a:ln>
              <a:noFill/>
            </a:ln>
          </p:spPr>
        </p:pic>
      </p:grpSp>
      <p:pic>
        <p:nvPicPr>
          <p:cNvPr id="932" name="Google Shape;932;p91"/>
          <p:cNvPicPr preferRelativeResize="0"/>
          <p:nvPr/>
        </p:nvPicPr>
        <p:blipFill>
          <a:blip r:embed="rId5">
            <a:alphaModFix/>
          </a:blip>
          <a:stretch>
            <a:fillRect/>
          </a:stretch>
        </p:blipFill>
        <p:spPr>
          <a:xfrm>
            <a:off x="731100" y="2694807"/>
            <a:ext cx="8326525" cy="18001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Word2Vec: Parameters of the model</a:t>
            </a:r>
            <a:endParaRPr/>
          </a:p>
        </p:txBody>
      </p:sp>
      <p:sp>
        <p:nvSpPr>
          <p:cNvPr id="938" name="Google Shape;938;p92"/>
          <p:cNvSpPr txBox="1"/>
          <p:nvPr/>
        </p:nvSpPr>
        <p:spPr>
          <a:xfrm>
            <a:off x="790650" y="45601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the Richard Socher class in Stanford</a:t>
            </a:r>
            <a:endParaRPr sz="1000"/>
          </a:p>
          <a:p>
            <a:pPr indent="0" lvl="0" marL="0" rtl="0" algn="l">
              <a:spcBef>
                <a:spcPts val="0"/>
              </a:spcBef>
              <a:spcAft>
                <a:spcPts val="0"/>
              </a:spcAft>
              <a:buNone/>
            </a:pPr>
            <a:r>
              <a:rPr lang="en" sz="1000"/>
              <a:t>http://cs224d.stanford.edu/lectures/CS224d-Lecture2.pdf</a:t>
            </a:r>
            <a:endParaRPr sz="1000"/>
          </a:p>
        </p:txBody>
      </p:sp>
      <p:sp>
        <p:nvSpPr>
          <p:cNvPr id="939" name="Google Shape;939;p92"/>
          <p:cNvSpPr/>
          <p:nvPr/>
        </p:nvSpPr>
        <p:spPr>
          <a:xfrm>
            <a:off x="1122275" y="1123575"/>
            <a:ext cx="1206900" cy="41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0" name="Google Shape;940;p92"/>
          <p:cNvPicPr preferRelativeResize="0"/>
          <p:nvPr/>
        </p:nvPicPr>
        <p:blipFill>
          <a:blip r:embed="rId3">
            <a:alphaModFix/>
          </a:blip>
          <a:stretch>
            <a:fillRect/>
          </a:stretch>
        </p:blipFill>
        <p:spPr>
          <a:xfrm>
            <a:off x="341800" y="1254875"/>
            <a:ext cx="5057182" cy="26337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Word2vec One Context Word</a:t>
            </a:r>
            <a:endParaRPr/>
          </a:p>
        </p:txBody>
      </p:sp>
      <p:sp>
        <p:nvSpPr>
          <p:cNvPr id="946" name="Google Shape;946;p93"/>
          <p:cNvSpPr txBox="1"/>
          <p:nvPr/>
        </p:nvSpPr>
        <p:spPr>
          <a:xfrm>
            <a:off x="790650" y="44839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“word2vec Parameter Learning Explained”</a:t>
            </a:r>
            <a:endParaRPr sz="1000"/>
          </a:p>
          <a:p>
            <a:pPr indent="0" lvl="0" marL="0" rtl="0" algn="l">
              <a:spcBef>
                <a:spcPts val="0"/>
              </a:spcBef>
              <a:spcAft>
                <a:spcPts val="0"/>
              </a:spcAft>
              <a:buNone/>
            </a:pPr>
            <a:r>
              <a:rPr lang="en" sz="1000"/>
              <a:t>https://arxiv.org/pdf/1411.2738.pdf</a:t>
            </a:r>
            <a:endParaRPr sz="1000"/>
          </a:p>
        </p:txBody>
      </p:sp>
      <p:pic>
        <p:nvPicPr>
          <p:cNvPr id="947" name="Google Shape;947;p93"/>
          <p:cNvPicPr preferRelativeResize="0"/>
          <p:nvPr/>
        </p:nvPicPr>
        <p:blipFill>
          <a:blip r:embed="rId3">
            <a:alphaModFix/>
          </a:blip>
          <a:stretch>
            <a:fillRect/>
          </a:stretch>
        </p:blipFill>
        <p:spPr>
          <a:xfrm>
            <a:off x="638250" y="1254550"/>
            <a:ext cx="4977476" cy="283545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Embeddings</a:t>
            </a:r>
            <a:endParaRPr/>
          </a:p>
        </p:txBody>
      </p:sp>
      <p:pic>
        <p:nvPicPr>
          <p:cNvPr id="953" name="Google Shape;953;p94"/>
          <p:cNvPicPr preferRelativeResize="0"/>
          <p:nvPr/>
        </p:nvPicPr>
        <p:blipFill>
          <a:blip r:embed="rId3">
            <a:alphaModFix/>
          </a:blip>
          <a:stretch>
            <a:fillRect/>
          </a:stretch>
        </p:blipFill>
        <p:spPr>
          <a:xfrm>
            <a:off x="1635200" y="890225"/>
            <a:ext cx="3254549" cy="3679523"/>
          </a:xfrm>
          <a:prstGeom prst="rect">
            <a:avLst/>
          </a:prstGeom>
          <a:noFill/>
          <a:ln>
            <a:noFill/>
          </a:ln>
        </p:spPr>
      </p:pic>
      <p:pic>
        <p:nvPicPr>
          <p:cNvPr id="954" name="Google Shape;954;p94"/>
          <p:cNvPicPr preferRelativeResize="0"/>
          <p:nvPr/>
        </p:nvPicPr>
        <p:blipFill>
          <a:blip r:embed="rId4">
            <a:alphaModFix/>
          </a:blip>
          <a:stretch>
            <a:fillRect/>
          </a:stretch>
        </p:blipFill>
        <p:spPr>
          <a:xfrm>
            <a:off x="5420175" y="954913"/>
            <a:ext cx="2785574" cy="3550150"/>
          </a:xfrm>
          <a:prstGeom prst="rect">
            <a:avLst/>
          </a:prstGeom>
          <a:noFill/>
          <a:ln>
            <a:noFill/>
          </a:ln>
        </p:spPr>
      </p:pic>
      <p:sp>
        <p:nvSpPr>
          <p:cNvPr id="955" name="Google Shape;955;p94"/>
          <p:cNvSpPr txBox="1"/>
          <p:nvPr/>
        </p:nvSpPr>
        <p:spPr>
          <a:xfrm>
            <a:off x="790650" y="4483900"/>
            <a:ext cx="47940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Taken from “word2vec Parameter Learning Explained”</a:t>
            </a:r>
            <a:endParaRPr sz="1000"/>
          </a:p>
          <a:p>
            <a:pPr indent="0" lvl="0" marL="0" rtl="0" algn="l">
              <a:spcBef>
                <a:spcPts val="0"/>
              </a:spcBef>
              <a:spcAft>
                <a:spcPts val="0"/>
              </a:spcAft>
              <a:buNone/>
            </a:pPr>
            <a:r>
              <a:rPr lang="en" sz="1000"/>
              <a:t>https://arxiv.org/pdf/1411.2738.pdf</a:t>
            </a:r>
            <a:endParaRPr sz="1000"/>
          </a:p>
        </p:txBody>
      </p:sp>
      <p:sp>
        <p:nvSpPr>
          <p:cNvPr id="956" name="Google Shape;956;p94"/>
          <p:cNvSpPr txBox="1"/>
          <p:nvPr/>
        </p:nvSpPr>
        <p:spPr>
          <a:xfrm>
            <a:off x="2430250" y="3678675"/>
            <a:ext cx="12900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skip-gram</a:t>
            </a:r>
            <a:endParaRPr b="1"/>
          </a:p>
        </p:txBody>
      </p:sp>
      <p:sp>
        <p:nvSpPr>
          <p:cNvPr id="957" name="Google Shape;957;p94"/>
          <p:cNvSpPr txBox="1"/>
          <p:nvPr/>
        </p:nvSpPr>
        <p:spPr>
          <a:xfrm>
            <a:off x="6785700" y="3678675"/>
            <a:ext cx="12900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CBOW</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192800" y="461550"/>
            <a:ext cx="713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Processing (or NLP) </a:t>
            </a:r>
            <a:endParaRPr/>
          </a:p>
        </p:txBody>
      </p:sp>
      <p:sp>
        <p:nvSpPr>
          <p:cNvPr id="111" name="Google Shape;111;p23"/>
          <p:cNvSpPr txBox="1"/>
          <p:nvPr>
            <p:ph idx="1" type="body"/>
          </p:nvPr>
        </p:nvSpPr>
        <p:spPr>
          <a:xfrm>
            <a:off x="268925" y="2226950"/>
            <a:ext cx="8537400" cy="1376700"/>
          </a:xfrm>
          <a:prstGeom prst="rect">
            <a:avLst/>
          </a:prstGeom>
          <a:no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1600"/>
              </a:spcAft>
              <a:buNone/>
            </a:pPr>
            <a:r>
              <a:rPr lang="en" sz="2400"/>
              <a:t>program </a:t>
            </a:r>
            <a:r>
              <a:rPr b="1" lang="en" sz="2400">
                <a:solidFill>
                  <a:schemeClr val="dk1"/>
                </a:solidFill>
              </a:rPr>
              <a:t>computers</a:t>
            </a:r>
            <a:r>
              <a:rPr lang="en" sz="2400"/>
              <a:t> to </a:t>
            </a:r>
            <a:r>
              <a:rPr b="1" lang="en" sz="2400">
                <a:solidFill>
                  <a:schemeClr val="accent3"/>
                </a:solidFill>
              </a:rPr>
              <a:t>process and analyze</a:t>
            </a:r>
            <a:r>
              <a:rPr lang="en" sz="2400"/>
              <a:t> </a:t>
            </a:r>
            <a:br>
              <a:rPr lang="en" sz="2400"/>
            </a:br>
            <a:r>
              <a:rPr b="1" lang="en" sz="2400">
                <a:solidFill>
                  <a:schemeClr val="accent4"/>
                </a:solidFill>
              </a:rPr>
              <a:t>large amount</a:t>
            </a:r>
            <a:r>
              <a:rPr lang="en" sz="2400"/>
              <a:t> of </a:t>
            </a:r>
            <a:r>
              <a:rPr b="1" lang="en" sz="2400">
                <a:solidFill>
                  <a:schemeClr val="accent2"/>
                </a:solidFill>
              </a:rPr>
              <a:t>natural language</a:t>
            </a:r>
            <a:r>
              <a:rPr lang="en" sz="2400"/>
              <a:t> data.</a:t>
            </a:r>
            <a:endParaRPr sz="2400"/>
          </a:p>
        </p:txBody>
      </p:sp>
      <p:sp>
        <p:nvSpPr>
          <p:cNvPr id="112" name="Google Shape;11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23"/>
          <p:cNvSpPr txBox="1"/>
          <p:nvPr/>
        </p:nvSpPr>
        <p:spPr>
          <a:xfrm>
            <a:off x="268925" y="1482375"/>
            <a:ext cx="8537400" cy="7446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600">
                <a:solidFill>
                  <a:schemeClr val="lt1"/>
                </a:solidFill>
                <a:latin typeface="Roboto"/>
                <a:ea typeface="Roboto"/>
                <a:cs typeface="Roboto"/>
                <a:sym typeface="Roboto"/>
              </a:rPr>
              <a:t>Main objective:</a:t>
            </a:r>
            <a:endParaRPr b="1">
              <a:solidFill>
                <a:schemeClr val="lt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Embeddings Visualization</a:t>
            </a:r>
            <a:endParaRPr/>
          </a:p>
        </p:txBody>
      </p:sp>
      <p:sp>
        <p:nvSpPr>
          <p:cNvPr id="963" name="Google Shape;963;p95"/>
          <p:cNvSpPr txBox="1"/>
          <p:nvPr/>
        </p:nvSpPr>
        <p:spPr>
          <a:xfrm>
            <a:off x="318875" y="2160425"/>
            <a:ext cx="6468900" cy="50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400" u="sng">
                <a:solidFill>
                  <a:schemeClr val="accent5"/>
                </a:solidFill>
                <a:highlight>
                  <a:schemeClr val="lt1"/>
                </a:highlight>
                <a:latin typeface="Roboto"/>
                <a:ea typeface="Roboto"/>
                <a:cs typeface="Roboto"/>
                <a:sym typeface="Roboto"/>
                <a:hlinkClick r:id="rId3"/>
              </a:rPr>
              <a:t>https://projector.tensorflow.org/</a:t>
            </a:r>
            <a:endParaRPr sz="2400">
              <a:solidFill>
                <a:schemeClr val="dk2"/>
              </a:solidFill>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96"/>
          <p:cNvSpPr txBox="1"/>
          <p:nvPr>
            <p:ph type="title"/>
          </p:nvPr>
        </p:nvSpPr>
        <p:spPr>
          <a:xfrm>
            <a:off x="176225" y="703050"/>
            <a:ext cx="5703600" cy="364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Document Similarity</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Topic Modeling</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Similarity, Topicality</a:t>
            </a:r>
            <a:endParaRPr/>
          </a:p>
        </p:txBody>
      </p:sp>
      <p:sp>
        <p:nvSpPr>
          <p:cNvPr id="974" name="Google Shape;974;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a document that is more similar to a given input text?</a:t>
            </a:r>
            <a:endParaRPr/>
          </a:p>
          <a:p>
            <a:pPr indent="-342900" lvl="0" marL="457200" rtl="0" algn="l">
              <a:spcBef>
                <a:spcPts val="1600"/>
              </a:spcBef>
              <a:spcAft>
                <a:spcPts val="0"/>
              </a:spcAft>
              <a:buSzPts val="1800"/>
              <a:buChar char="●"/>
            </a:pPr>
            <a:r>
              <a:rPr lang="en"/>
              <a:t>Similarity measures</a:t>
            </a:r>
            <a:endParaRPr/>
          </a:p>
          <a:p>
            <a:pPr indent="-317500" lvl="1" marL="914400" rtl="0" algn="l">
              <a:spcBef>
                <a:spcPts val="0"/>
              </a:spcBef>
              <a:spcAft>
                <a:spcPts val="0"/>
              </a:spcAft>
              <a:buSzPts val="1400"/>
              <a:buChar char="○"/>
            </a:pPr>
            <a:r>
              <a:rPr lang="en"/>
              <a:t>Text based (edit distance)</a:t>
            </a:r>
            <a:endParaRPr/>
          </a:p>
          <a:p>
            <a:pPr indent="-317500" lvl="1" marL="914400" rtl="0" algn="l">
              <a:spcBef>
                <a:spcPts val="0"/>
              </a:spcBef>
              <a:spcAft>
                <a:spcPts val="0"/>
              </a:spcAft>
              <a:buSzPts val="1400"/>
              <a:buChar char="○"/>
            </a:pPr>
            <a:r>
              <a:rPr lang="en"/>
              <a:t>Vector space representation based (euclidean distance, cosine similarity, WMD)</a:t>
            </a:r>
            <a:br>
              <a:rPr lang="en"/>
            </a:br>
            <a:endParaRPr/>
          </a:p>
          <a:p>
            <a:pPr indent="-342900" lvl="0" marL="457200" rtl="0" algn="l">
              <a:spcBef>
                <a:spcPts val="0"/>
              </a:spcBef>
              <a:spcAft>
                <a:spcPts val="0"/>
              </a:spcAft>
              <a:buSzPts val="1800"/>
              <a:buChar char="●"/>
            </a:pPr>
            <a:r>
              <a:rPr lang="en"/>
              <a:t>Document similarity</a:t>
            </a:r>
            <a:endParaRPr/>
          </a:p>
          <a:p>
            <a:pPr indent="-317500" lvl="1" marL="914400" rtl="0" algn="l">
              <a:spcBef>
                <a:spcPts val="0"/>
              </a:spcBef>
              <a:spcAft>
                <a:spcPts val="0"/>
              </a:spcAft>
              <a:buSzPts val="1400"/>
              <a:buChar char="○"/>
            </a:pPr>
            <a:r>
              <a:rPr lang="en"/>
              <a:t>Tf-idf representation</a:t>
            </a:r>
            <a:endParaRPr/>
          </a:p>
          <a:p>
            <a:pPr indent="-317500" lvl="1" marL="914400" rtl="0" algn="l">
              <a:spcBef>
                <a:spcPts val="0"/>
              </a:spcBef>
              <a:spcAft>
                <a:spcPts val="0"/>
              </a:spcAft>
              <a:buSzPts val="1400"/>
              <a:buChar char="○"/>
            </a:pPr>
            <a:r>
              <a:rPr lang="en"/>
              <a:t>W2V representation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a:t>
            </a:r>
            <a:endParaRPr/>
          </a:p>
        </p:txBody>
      </p:sp>
      <p:sp>
        <p:nvSpPr>
          <p:cNvPr id="980" name="Google Shape;980;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Group input documents into known or unknown number of groups based on similarity between them.</a:t>
            </a:r>
            <a:endParaRPr>
              <a:highlight>
                <a:srgbClr val="FFFFFF"/>
              </a:highlight>
            </a:endParaRPr>
          </a:p>
          <a:p>
            <a:pPr indent="0" lvl="0" marL="0" rtl="0" algn="l">
              <a:spcBef>
                <a:spcPts val="1600"/>
              </a:spcBef>
              <a:spcAft>
                <a:spcPts val="0"/>
              </a:spcAft>
              <a:buNone/>
            </a:pPr>
            <a:r>
              <a:rPr lang="en">
                <a:highlight>
                  <a:srgbClr val="FFFFFF"/>
                </a:highlight>
              </a:rPr>
              <a:t>Why?</a:t>
            </a:r>
            <a:endParaRPr>
              <a:highlight>
                <a:srgbClr val="FFFFFF"/>
              </a:highlight>
            </a:endParaRPr>
          </a:p>
          <a:p>
            <a:pPr indent="-342900" lvl="0" marL="457200" rtl="0" algn="l">
              <a:spcBef>
                <a:spcPts val="1600"/>
              </a:spcBef>
              <a:spcAft>
                <a:spcPts val="0"/>
              </a:spcAft>
              <a:buSzPts val="1800"/>
              <a:buChar char="●"/>
            </a:pPr>
            <a:r>
              <a:rPr lang="en">
                <a:highlight>
                  <a:srgbClr val="FFFFFF"/>
                </a:highlight>
              </a:rPr>
              <a:t>Reduce input size</a:t>
            </a:r>
            <a:endParaRPr>
              <a:highlight>
                <a:srgbClr val="FFFFFF"/>
              </a:highlight>
            </a:endParaRPr>
          </a:p>
          <a:p>
            <a:pPr indent="-342900" lvl="0" marL="457200" rtl="0" algn="l">
              <a:spcBef>
                <a:spcPts val="0"/>
              </a:spcBef>
              <a:spcAft>
                <a:spcPts val="0"/>
              </a:spcAft>
              <a:buSzPts val="1800"/>
              <a:buChar char="●"/>
            </a:pPr>
            <a:r>
              <a:rPr lang="en">
                <a:highlight>
                  <a:srgbClr val="FFFFFF"/>
                </a:highlight>
              </a:rPr>
              <a:t>Discover hidden patterns in your data  </a:t>
            </a:r>
            <a:br>
              <a:rPr lang="en">
                <a:highlight>
                  <a:srgbClr val="FFFFFF"/>
                </a:highlight>
              </a:rPr>
            </a:br>
            <a:r>
              <a:rPr lang="en">
                <a:highlight>
                  <a:srgbClr val="FFFFFF"/>
                </a:highlight>
              </a:rPr>
              <a:t>without any supervision</a:t>
            </a:r>
            <a:endParaRPr>
              <a:highlight>
                <a:srgbClr val="FFFFFF"/>
              </a:highlight>
            </a:endParaRPr>
          </a:p>
          <a:p>
            <a:pPr indent="-342900" lvl="0" marL="457200" rtl="0" algn="l">
              <a:spcBef>
                <a:spcPts val="0"/>
              </a:spcBef>
              <a:spcAft>
                <a:spcPts val="0"/>
              </a:spcAft>
              <a:buSzPts val="1800"/>
              <a:buChar char="●"/>
            </a:pPr>
            <a:r>
              <a:rPr lang="en">
                <a:highlight>
                  <a:srgbClr val="FFFFFF"/>
                </a:highlight>
              </a:rPr>
              <a:t>Visualize these patterns</a:t>
            </a:r>
            <a:endParaRPr>
              <a:highlight>
                <a:srgbClr val="FFFFFF"/>
              </a:highlight>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u="sng">
                <a:solidFill>
                  <a:schemeClr val="hlink"/>
                </a:solidFill>
                <a:hlinkClick r:id="rId3"/>
              </a:rPr>
              <a:t>Example</a:t>
            </a:r>
            <a:r>
              <a:rPr lang="en"/>
              <a:t> visualization</a:t>
            </a:r>
            <a:endParaRPr/>
          </a:p>
        </p:txBody>
      </p:sp>
      <p:pic>
        <p:nvPicPr>
          <p:cNvPr id="981" name="Google Shape;981;p98"/>
          <p:cNvPicPr preferRelativeResize="0"/>
          <p:nvPr/>
        </p:nvPicPr>
        <p:blipFill>
          <a:blip r:embed="rId4">
            <a:alphaModFix/>
          </a:blip>
          <a:stretch>
            <a:fillRect/>
          </a:stretch>
        </p:blipFill>
        <p:spPr>
          <a:xfrm>
            <a:off x="5184650" y="2113900"/>
            <a:ext cx="3692526" cy="2570301"/>
          </a:xfrm>
          <a:prstGeom prst="rect">
            <a:avLst/>
          </a:prstGeom>
          <a:noFill/>
          <a:ln>
            <a:noFill/>
          </a:ln>
        </p:spPr>
      </p:pic>
      <p:sp>
        <p:nvSpPr>
          <p:cNvPr id="982" name="Google Shape;982;p98"/>
          <p:cNvSpPr txBox="1"/>
          <p:nvPr/>
        </p:nvSpPr>
        <p:spPr>
          <a:xfrm>
            <a:off x="3482850" y="4531800"/>
            <a:ext cx="57282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taken from lmcinnes github</a:t>
            </a:r>
            <a:endParaRPr sz="800"/>
          </a:p>
          <a:p>
            <a:pPr indent="0" lvl="0" marL="0" rtl="0" algn="l">
              <a:spcBef>
                <a:spcPts val="0"/>
              </a:spcBef>
              <a:spcAft>
                <a:spcPts val="0"/>
              </a:spcAft>
              <a:buNone/>
            </a:pPr>
            <a:r>
              <a:rPr lang="en" sz="800"/>
              <a:t>http://nbviewer.jupyter.org/github/lmcinnes/hdbscan/blob/master/notebooks/Comparing%20Clustering%20Algorithms.ipynb</a:t>
            </a:r>
            <a:endParaRPr sz="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pic>
        <p:nvPicPr>
          <p:cNvPr id="987" name="Google Shape;987;p99"/>
          <p:cNvPicPr preferRelativeResize="0"/>
          <p:nvPr/>
        </p:nvPicPr>
        <p:blipFill>
          <a:blip r:embed="rId3">
            <a:alphaModFix/>
          </a:blip>
          <a:stretch>
            <a:fillRect/>
          </a:stretch>
        </p:blipFill>
        <p:spPr>
          <a:xfrm>
            <a:off x="1235726" y="53663"/>
            <a:ext cx="6043400" cy="4731377"/>
          </a:xfrm>
          <a:prstGeom prst="rect">
            <a:avLst/>
          </a:prstGeom>
          <a:noFill/>
          <a:ln>
            <a:noFill/>
          </a:ln>
        </p:spPr>
      </p:pic>
      <p:sp>
        <p:nvSpPr>
          <p:cNvPr id="988" name="Google Shape;988;p99"/>
          <p:cNvSpPr txBox="1"/>
          <p:nvPr/>
        </p:nvSpPr>
        <p:spPr>
          <a:xfrm>
            <a:off x="1580750" y="4680600"/>
            <a:ext cx="46218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Whole set of slides here: http://vision.stanford.edu/teaching/cs231b_spring1213/slides/mseg_topics.pdf</a:t>
            </a:r>
            <a:endParaRPr sz="8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pic>
        <p:nvPicPr>
          <p:cNvPr id="993" name="Google Shape;993;p100"/>
          <p:cNvPicPr preferRelativeResize="0"/>
          <p:nvPr/>
        </p:nvPicPr>
        <p:blipFill>
          <a:blip r:embed="rId3">
            <a:alphaModFix/>
          </a:blip>
          <a:stretch>
            <a:fillRect/>
          </a:stretch>
        </p:blipFill>
        <p:spPr>
          <a:xfrm>
            <a:off x="1321698" y="0"/>
            <a:ext cx="6500606" cy="51435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pic>
        <p:nvPicPr>
          <p:cNvPr id="998" name="Google Shape;998;p101"/>
          <p:cNvPicPr preferRelativeResize="0"/>
          <p:nvPr/>
        </p:nvPicPr>
        <p:blipFill>
          <a:blip r:embed="rId3">
            <a:alphaModFix/>
          </a:blip>
          <a:stretch>
            <a:fillRect/>
          </a:stretch>
        </p:blipFill>
        <p:spPr>
          <a:xfrm>
            <a:off x="1100524" y="0"/>
            <a:ext cx="6942955" cy="51435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learning schema</a:t>
            </a:r>
            <a:endParaRPr/>
          </a:p>
        </p:txBody>
      </p:sp>
      <p:sp>
        <p:nvSpPr>
          <p:cNvPr id="1004" name="Google Shape;1004;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 sz="1400">
                <a:solidFill>
                  <a:srgbClr val="212121"/>
                </a:solidFill>
              </a:rPr>
              <a:t>To learn the topic representation of each document and the words associated to each topic:</a:t>
            </a:r>
            <a:endParaRPr sz="1400">
              <a:solidFill>
                <a:srgbClr val="212121"/>
              </a:solidFill>
            </a:endParaRPr>
          </a:p>
          <a:p>
            <a:pPr indent="-317500" lvl="0" marL="457200" rtl="0" algn="l">
              <a:spcBef>
                <a:spcPts val="500"/>
              </a:spcBef>
              <a:spcAft>
                <a:spcPts val="0"/>
              </a:spcAft>
              <a:buClr>
                <a:srgbClr val="212121"/>
              </a:buClr>
              <a:buSzPts val="1400"/>
              <a:buChar char="●"/>
            </a:pPr>
            <a:r>
              <a:rPr lang="en" sz="1400">
                <a:solidFill>
                  <a:srgbClr val="212121"/>
                </a:solidFill>
              </a:rPr>
              <a:t>Go over the documents and </a:t>
            </a:r>
            <a:r>
              <a:rPr b="1" lang="en" sz="1400">
                <a:solidFill>
                  <a:srgbClr val="212121"/>
                </a:solidFill>
              </a:rPr>
              <a:t>assign</a:t>
            </a:r>
            <a:r>
              <a:rPr lang="en" sz="1400">
                <a:solidFill>
                  <a:srgbClr val="212121"/>
                </a:solidFill>
              </a:rPr>
              <a:t> </a:t>
            </a:r>
            <a:r>
              <a:rPr b="1" lang="en" sz="1400">
                <a:solidFill>
                  <a:srgbClr val="212121"/>
                </a:solidFill>
              </a:rPr>
              <a:t>randomly</a:t>
            </a:r>
            <a:r>
              <a:rPr lang="en" sz="1400">
                <a:solidFill>
                  <a:srgbClr val="212121"/>
                </a:solidFill>
              </a:rPr>
              <a:t> each word in the topic to one of the K topics </a:t>
            </a:r>
            <a:endParaRPr sz="1400">
              <a:solidFill>
                <a:srgbClr val="212121"/>
              </a:solidFill>
            </a:endParaRPr>
          </a:p>
          <a:p>
            <a:pPr indent="-317500" lvl="0" marL="457200" rtl="0" algn="l">
              <a:spcBef>
                <a:spcPts val="0"/>
              </a:spcBef>
              <a:spcAft>
                <a:spcPts val="0"/>
              </a:spcAft>
              <a:buClr>
                <a:srgbClr val="212121"/>
              </a:buClr>
              <a:buSzPts val="1400"/>
              <a:buChar char="●"/>
            </a:pPr>
            <a:r>
              <a:rPr lang="en" sz="1400">
                <a:solidFill>
                  <a:srgbClr val="212121"/>
                </a:solidFill>
              </a:rPr>
              <a:t>for each document and each word in the document</a:t>
            </a:r>
            <a:endParaRPr sz="1400">
              <a:solidFill>
                <a:srgbClr val="212121"/>
              </a:solidFill>
            </a:endParaRPr>
          </a:p>
          <a:p>
            <a:pPr indent="-317500" lvl="1" marL="914400" rtl="0" algn="l">
              <a:spcBef>
                <a:spcPts val="0"/>
              </a:spcBef>
              <a:spcAft>
                <a:spcPts val="0"/>
              </a:spcAft>
              <a:buClr>
                <a:srgbClr val="212121"/>
              </a:buClr>
              <a:buSzPts val="1400"/>
              <a:buChar char="○"/>
            </a:pPr>
            <a:r>
              <a:rPr lang="en">
                <a:solidFill>
                  <a:srgbClr val="212121"/>
                </a:solidFill>
              </a:rPr>
              <a:t>for each topic t,</a:t>
            </a:r>
            <a:br>
              <a:rPr lang="en">
                <a:solidFill>
                  <a:srgbClr val="212121"/>
                </a:solidFill>
              </a:rPr>
            </a:br>
            <a:r>
              <a:rPr lang="en">
                <a:solidFill>
                  <a:srgbClr val="212121"/>
                </a:solidFill>
              </a:rPr>
              <a:t>(1) 𝑝(𝑡𝑜𝑝𝑖𝑐𝑘|𝑑𝑜𝑐𝑢𝑚𝑒𝑛𝑡𝑛) - the portion of words in document 𝑛 that are currently assigned to the topic 𝑘; </a:t>
            </a:r>
            <a:br>
              <a:rPr lang="en">
                <a:solidFill>
                  <a:srgbClr val="212121"/>
                </a:solidFill>
              </a:rPr>
            </a:br>
            <a:r>
              <a:rPr lang="en">
                <a:solidFill>
                  <a:srgbClr val="212121"/>
                </a:solidFill>
              </a:rPr>
              <a:t>(2) 𝑝(𝑤𝑜𝑟𝑑𝑖|𝑡𝑜𝑝𝑖𝑐𝑘) - portion of assignments to topic 𝑘 over all documents that come from this word 𝑖. </a:t>
            </a:r>
            <a:endParaRPr>
              <a:solidFill>
                <a:srgbClr val="212121"/>
              </a:solidFill>
            </a:endParaRPr>
          </a:p>
          <a:p>
            <a:pPr indent="-317500" lvl="1" marL="914400" rtl="0" algn="l">
              <a:spcBef>
                <a:spcPts val="0"/>
              </a:spcBef>
              <a:spcAft>
                <a:spcPts val="0"/>
              </a:spcAft>
              <a:buClr>
                <a:srgbClr val="212121"/>
              </a:buClr>
              <a:buSzPts val="1400"/>
              <a:buChar char="○"/>
            </a:pPr>
            <a:r>
              <a:rPr lang="en">
                <a:solidFill>
                  <a:srgbClr val="212121"/>
                </a:solidFill>
              </a:rPr>
              <a:t>Reassign word 𝑖 to a new topic, where we choose a topic with probability </a:t>
            </a:r>
            <a:br>
              <a:rPr lang="en">
                <a:solidFill>
                  <a:srgbClr val="212121"/>
                </a:solidFill>
              </a:rPr>
            </a:br>
            <a:r>
              <a:rPr lang="en">
                <a:solidFill>
                  <a:srgbClr val="212121"/>
                </a:solidFill>
              </a:rPr>
              <a:t>𝑝(𝑡𝑜𝑝𝑖𝑐𝑘|𝑑𝑜𝑐𝑢𝑚𝑒𝑛𝑡𝑛)⋅𝑝(𝑤𝑜𝑟𝑑𝑛|𝑡𝑜𝑝𝑖𝑐𝑘) - the probability that topic 𝑘 generated word 𝑖. </a:t>
            </a:r>
            <a:endParaRPr>
              <a:solidFill>
                <a:srgbClr val="212121"/>
              </a:solidFill>
            </a:endParaRPr>
          </a:p>
          <a:p>
            <a:pPr indent="-317500" lvl="0" marL="457200" rtl="0" algn="l">
              <a:spcBef>
                <a:spcPts val="0"/>
              </a:spcBef>
              <a:spcAft>
                <a:spcPts val="0"/>
              </a:spcAft>
              <a:buClr>
                <a:srgbClr val="212121"/>
              </a:buClr>
              <a:buSzPts val="1400"/>
              <a:buChar char="●"/>
            </a:pPr>
            <a:r>
              <a:rPr lang="en" sz="1400">
                <a:solidFill>
                  <a:srgbClr val="212121"/>
                </a:solidFill>
              </a:rPr>
              <a:t>Stop once steady</a:t>
            </a:r>
            <a:endParaRPr sz="1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10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Advanced NLP 1:</a:t>
            </a:r>
            <a:endParaRPr/>
          </a:p>
          <a:p>
            <a:pPr indent="0" lvl="0" marL="0" rtl="0" algn="ctr">
              <a:spcBef>
                <a:spcPts val="0"/>
              </a:spcBef>
              <a:spcAft>
                <a:spcPts val="0"/>
              </a:spcAft>
              <a:buNone/>
            </a:pPr>
            <a:r>
              <a:rPr lang="en"/>
              <a:t>Linking text to semantics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Google Shape;1014;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Extracting entities: Linking text to semantics</a:t>
            </a:r>
            <a:endParaRPr/>
          </a:p>
        </p:txBody>
      </p:sp>
      <p:sp>
        <p:nvSpPr>
          <p:cNvPr id="1015" name="Google Shape;1015;p104"/>
          <p:cNvSpPr txBox="1"/>
          <p:nvPr>
            <p:ph idx="1" type="body"/>
          </p:nvPr>
        </p:nvSpPr>
        <p:spPr>
          <a:xfrm>
            <a:off x="180900" y="1143700"/>
            <a:ext cx="8782200" cy="30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entities?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What are </a:t>
            </a:r>
            <a:r>
              <a:rPr b="1" lang="en"/>
              <a:t>named</a:t>
            </a:r>
            <a:r>
              <a:rPr lang="en"/>
              <a:t> entities? </a:t>
            </a:r>
            <a:endParaRPr/>
          </a:p>
        </p:txBody>
      </p:sp>
      <p:pic>
        <p:nvPicPr>
          <p:cNvPr id="1016" name="Google Shape;1016;p104"/>
          <p:cNvPicPr preferRelativeResize="0"/>
          <p:nvPr/>
        </p:nvPicPr>
        <p:blipFill>
          <a:blip r:embed="rId3">
            <a:alphaModFix/>
          </a:blip>
          <a:stretch>
            <a:fillRect/>
          </a:stretch>
        </p:blipFill>
        <p:spPr>
          <a:xfrm>
            <a:off x="3283449" y="1273150"/>
            <a:ext cx="4068000" cy="1298600"/>
          </a:xfrm>
          <a:prstGeom prst="rect">
            <a:avLst/>
          </a:prstGeom>
          <a:noFill/>
          <a:ln cap="flat" cmpd="sng" w="9525">
            <a:solidFill>
              <a:schemeClr val="dk2"/>
            </a:solidFill>
            <a:prstDash val="solid"/>
            <a:round/>
            <a:headEnd len="sm" w="sm" type="none"/>
            <a:tailEnd len="sm" w="sm" type="none"/>
          </a:ln>
        </p:spPr>
      </p:pic>
      <p:sp>
        <p:nvSpPr>
          <p:cNvPr id="1017" name="Google Shape;1017;p104"/>
          <p:cNvSpPr txBox="1"/>
          <p:nvPr/>
        </p:nvSpPr>
        <p:spPr>
          <a:xfrm>
            <a:off x="3259825" y="2825300"/>
            <a:ext cx="4068000" cy="129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rgbClr val="222222"/>
                </a:solidFill>
                <a:highlight>
                  <a:srgbClr val="FFFFFF"/>
                </a:highlight>
              </a:rPr>
              <a:t>From </a:t>
            </a:r>
            <a:r>
              <a:rPr b="1" lang="en" u="sng">
                <a:solidFill>
                  <a:schemeClr val="hlink"/>
                </a:solidFill>
                <a:highlight>
                  <a:srgbClr val="FFFFFF"/>
                </a:highlight>
                <a:hlinkClick r:id="rId4"/>
              </a:rPr>
              <a:t>wiki</a:t>
            </a:r>
            <a:r>
              <a:rPr b="1" lang="en">
                <a:solidFill>
                  <a:srgbClr val="222222"/>
                </a:solidFill>
                <a:highlight>
                  <a:srgbClr val="FFFFFF"/>
                </a:highlight>
              </a:rPr>
              <a:t>: Named entity</a:t>
            </a:r>
            <a:r>
              <a:rPr lang="en">
                <a:solidFill>
                  <a:srgbClr val="222222"/>
                </a:solidFill>
                <a:highlight>
                  <a:srgbClr val="FFFFFF"/>
                </a:highlight>
              </a:rPr>
              <a:t> is a real-world object, such as persons, locations, organizations, products, etc., that can be denoted with a proper name. It can be abstract or have a physical existence. </a:t>
            </a:r>
            <a:endParaRPr/>
          </a:p>
        </p:txBody>
      </p:sp>
      <p:sp>
        <p:nvSpPr>
          <p:cNvPr id="1018" name="Google Shape;1018;p104"/>
          <p:cNvSpPr txBox="1"/>
          <p:nvPr/>
        </p:nvSpPr>
        <p:spPr>
          <a:xfrm>
            <a:off x="1077350" y="4264300"/>
            <a:ext cx="7333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Examples</a:t>
            </a:r>
            <a:r>
              <a:rPr lang="en" sz="1800">
                <a:solidFill>
                  <a:schemeClr val="dk2"/>
                </a:solidFill>
              </a:rPr>
              <a:t>: Donald Trump, Paris, Google. </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Natural Language?</a:t>
            </a:r>
            <a:endParaRPr/>
          </a:p>
        </p:txBody>
      </p:sp>
      <p:sp>
        <p:nvSpPr>
          <p:cNvPr id="119" name="Google Shape;119;p24"/>
          <p:cNvSpPr txBox="1"/>
          <p:nvPr>
            <p:ph idx="1" type="body"/>
          </p:nvPr>
        </p:nvSpPr>
        <p:spPr>
          <a:xfrm>
            <a:off x="180900" y="1143700"/>
            <a:ext cx="8782200" cy="3864900"/>
          </a:xfrm>
          <a:prstGeom prst="rect">
            <a:avLst/>
          </a:prstGeom>
        </p:spPr>
        <p:txBody>
          <a:bodyPr anchorCtr="0" anchor="t" bIns="91425" lIns="91425" spcFirstLastPara="1" rIns="91425" wrap="square" tIns="91425">
            <a:noAutofit/>
          </a:bodyPr>
          <a:lstStyle/>
          <a:p>
            <a:pPr indent="0" lvl="0" marL="76200" marR="330200" rtl="0" algn="l">
              <a:lnSpc>
                <a:spcPct val="100000"/>
              </a:lnSpc>
              <a:spcBef>
                <a:spcPts val="500"/>
              </a:spcBef>
              <a:spcAft>
                <a:spcPts val="0"/>
              </a:spcAft>
              <a:buNone/>
            </a:pPr>
            <a:r>
              <a:rPr lang="en">
                <a:highlight>
                  <a:srgbClr val="FFFFFF"/>
                </a:highlight>
              </a:rPr>
              <a:t>"Natural" because evolved naturally, in contrast with </a:t>
            </a:r>
            <a:r>
              <a:rPr lang="en" u="sng">
                <a:solidFill>
                  <a:schemeClr val="hlink"/>
                </a:solidFill>
                <a:highlight>
                  <a:srgbClr val="FFFFFF"/>
                </a:highlight>
                <a:hlinkClick r:id="rId3"/>
              </a:rPr>
              <a:t>Formal Languages</a:t>
            </a:r>
            <a:r>
              <a:rPr lang="en">
                <a:highlight>
                  <a:srgbClr val="FFFFFF"/>
                </a:highlight>
              </a:rPr>
              <a:t>.</a:t>
            </a:r>
            <a:endParaRPr>
              <a:highlight>
                <a:srgbClr val="FFFFFF"/>
              </a:highlight>
            </a:endParaRPr>
          </a:p>
          <a:p>
            <a:pPr indent="0" lvl="0" marL="76200" marR="330200" rtl="0" algn="l">
              <a:lnSpc>
                <a:spcPct val="100000"/>
              </a:lnSpc>
              <a:spcBef>
                <a:spcPts val="1600"/>
              </a:spcBef>
              <a:spcAft>
                <a:spcPts val="0"/>
              </a:spcAft>
              <a:buNone/>
            </a:pPr>
            <a:r>
              <a:rPr b="1" lang="en">
                <a:highlight>
                  <a:srgbClr val="FFFFFF"/>
                </a:highlight>
              </a:rPr>
              <a:t>Features of natural language:</a:t>
            </a:r>
            <a:endParaRPr b="1">
              <a:highlight>
                <a:srgbClr val="FFFFFF"/>
              </a:highlight>
            </a:endParaRPr>
          </a:p>
          <a:p>
            <a:pPr indent="-342900" lvl="0" marL="685800" marR="330200" rtl="0" algn="l">
              <a:lnSpc>
                <a:spcPct val="100000"/>
              </a:lnSpc>
              <a:spcBef>
                <a:spcPts val="1000"/>
              </a:spcBef>
              <a:spcAft>
                <a:spcPts val="0"/>
              </a:spcAft>
              <a:buSzPts val="1800"/>
              <a:buAutoNum type="arabicPeriod"/>
            </a:pPr>
            <a:r>
              <a:rPr lang="en">
                <a:highlight>
                  <a:srgbClr val="FFFFFF"/>
                </a:highlight>
              </a:rPr>
              <a:t>Use of shared knowledge</a:t>
            </a:r>
            <a:endParaRPr>
              <a:highlight>
                <a:srgbClr val="FFFFFF"/>
              </a:highlight>
            </a:endParaRPr>
          </a:p>
          <a:p>
            <a:pPr indent="-317500" lvl="1" marL="914400" marR="330200" rtl="0" algn="l">
              <a:lnSpc>
                <a:spcPct val="100000"/>
              </a:lnSpc>
              <a:spcBef>
                <a:spcPts val="0"/>
              </a:spcBef>
              <a:spcAft>
                <a:spcPts val="0"/>
              </a:spcAft>
              <a:buSzPts val="1400"/>
              <a:buChar char="○"/>
            </a:pPr>
            <a:r>
              <a:rPr lang="en">
                <a:highlight>
                  <a:srgbClr val="FFFFFF"/>
                </a:highlight>
              </a:rPr>
              <a:t>Time </a:t>
            </a:r>
            <a:r>
              <a:rPr b="1" i="1" lang="en">
                <a:solidFill>
                  <a:srgbClr val="8E7CC3"/>
                </a:solidFill>
                <a:highlight>
                  <a:srgbClr val="FFFFFF"/>
                </a:highlight>
              </a:rPr>
              <a:t>flies like</a:t>
            </a:r>
            <a:r>
              <a:rPr lang="en">
                <a:highlight>
                  <a:srgbClr val="FFFFFF"/>
                </a:highlight>
              </a:rPr>
              <a:t> an arrow.</a:t>
            </a:r>
            <a:endParaRPr>
              <a:highlight>
                <a:srgbClr val="FFFFFF"/>
              </a:highlight>
            </a:endParaRPr>
          </a:p>
          <a:p>
            <a:pPr indent="-317500" lvl="1" marL="914400" marR="330200" rtl="0" algn="l">
              <a:lnSpc>
                <a:spcPct val="100000"/>
              </a:lnSpc>
              <a:spcBef>
                <a:spcPts val="0"/>
              </a:spcBef>
              <a:spcAft>
                <a:spcPts val="0"/>
              </a:spcAft>
              <a:buSzPts val="1400"/>
              <a:buChar char="○"/>
            </a:pPr>
            <a:r>
              <a:rPr lang="en">
                <a:highlight>
                  <a:srgbClr val="FFFFFF"/>
                </a:highlight>
              </a:rPr>
              <a:t>Play </a:t>
            </a:r>
            <a:r>
              <a:rPr b="1" i="1" lang="en">
                <a:solidFill>
                  <a:srgbClr val="8E7CC3"/>
                </a:solidFill>
                <a:highlight>
                  <a:srgbClr val="FFFFFF"/>
                </a:highlight>
              </a:rPr>
              <a:t>rolling stones</a:t>
            </a:r>
            <a:r>
              <a:rPr lang="en">
                <a:highlight>
                  <a:srgbClr val="FFFFFF"/>
                </a:highlight>
              </a:rPr>
              <a:t> on youtube</a:t>
            </a:r>
            <a:endParaRPr>
              <a:highlight>
                <a:srgbClr val="FFFFFF"/>
              </a:highlight>
            </a:endParaRPr>
          </a:p>
          <a:p>
            <a:pPr indent="-342900" lvl="0" marL="685800" marR="330200" rtl="0" algn="l">
              <a:lnSpc>
                <a:spcPct val="100000"/>
              </a:lnSpc>
              <a:spcBef>
                <a:spcPts val="1000"/>
              </a:spcBef>
              <a:spcAft>
                <a:spcPts val="0"/>
              </a:spcAft>
              <a:buSzPts val="1800"/>
              <a:buAutoNum type="arabicPeriod"/>
            </a:pPr>
            <a:r>
              <a:rPr lang="en">
                <a:highlight>
                  <a:srgbClr val="FFFFFF"/>
                </a:highlight>
              </a:rPr>
              <a:t>Concise, but ambiguous</a:t>
            </a:r>
            <a:endParaRPr>
              <a:highlight>
                <a:srgbClr val="FFFFFF"/>
              </a:highlight>
            </a:endParaRPr>
          </a:p>
          <a:p>
            <a:pPr indent="-317500" lvl="1" marL="914400" marR="330200" rtl="0" algn="l">
              <a:lnSpc>
                <a:spcPct val="115000"/>
              </a:lnSpc>
              <a:spcBef>
                <a:spcPts val="0"/>
              </a:spcBef>
              <a:spcAft>
                <a:spcPts val="0"/>
              </a:spcAft>
              <a:buSzPts val="1400"/>
              <a:buChar char="○"/>
            </a:pPr>
            <a:r>
              <a:rPr lang="en">
                <a:highlight>
                  <a:srgbClr val="FFFFFF"/>
                </a:highlight>
              </a:rPr>
              <a:t>Remove the stones from the cherries and put </a:t>
            </a:r>
            <a:r>
              <a:rPr b="1" i="1" lang="en">
                <a:solidFill>
                  <a:srgbClr val="8E7CC3"/>
                </a:solidFill>
                <a:highlight>
                  <a:srgbClr val="FFFFFF"/>
                </a:highlight>
              </a:rPr>
              <a:t>them</a:t>
            </a:r>
            <a:r>
              <a:rPr lang="en">
                <a:highlight>
                  <a:srgbClr val="FFFFFF"/>
                </a:highlight>
              </a:rPr>
              <a:t> in the pie.</a:t>
            </a:r>
            <a:endParaRPr>
              <a:highlight>
                <a:srgbClr val="FFFFFF"/>
              </a:highlight>
            </a:endParaRPr>
          </a:p>
          <a:p>
            <a:pPr indent="-317500" lvl="1" marL="914400" marR="330200" rtl="0" algn="l">
              <a:lnSpc>
                <a:spcPct val="115000"/>
              </a:lnSpc>
              <a:spcBef>
                <a:spcPts val="0"/>
              </a:spcBef>
              <a:spcAft>
                <a:spcPts val="0"/>
              </a:spcAft>
              <a:buSzPts val="1400"/>
              <a:buChar char="○"/>
            </a:pPr>
            <a:r>
              <a:rPr lang="en">
                <a:highlight>
                  <a:srgbClr val="FFFFFF"/>
                </a:highlight>
              </a:rPr>
              <a:t>The hunter shot the tiger; </a:t>
            </a:r>
            <a:r>
              <a:rPr b="1" i="1" lang="en">
                <a:solidFill>
                  <a:srgbClr val="8E7CC3"/>
                </a:solidFill>
                <a:highlight>
                  <a:srgbClr val="FFFFFF"/>
                </a:highlight>
              </a:rPr>
              <a:t>his</a:t>
            </a:r>
            <a:r>
              <a:rPr lang="en">
                <a:highlight>
                  <a:srgbClr val="FFFFFF"/>
                </a:highlight>
              </a:rPr>
              <a:t> wife too.</a:t>
            </a:r>
            <a:endParaRPr>
              <a:highlight>
                <a:srgbClr val="FFFFFF"/>
              </a:highlight>
            </a:endParaRPr>
          </a:p>
          <a:p>
            <a:pPr indent="-342900" lvl="0" marL="685800" marR="330200" rtl="0" algn="l">
              <a:lnSpc>
                <a:spcPct val="100000"/>
              </a:lnSpc>
              <a:spcBef>
                <a:spcPts val="1000"/>
              </a:spcBef>
              <a:spcAft>
                <a:spcPts val="0"/>
              </a:spcAft>
              <a:buSzPts val="1800"/>
              <a:buAutoNum type="arabicPeriod"/>
            </a:pPr>
            <a:r>
              <a:rPr lang="en">
                <a:highlight>
                  <a:srgbClr val="FFFFFF"/>
                </a:highlight>
              </a:rPr>
              <a:t>Unlimited expressive power</a:t>
            </a:r>
            <a:endParaRPr>
              <a:highlight>
                <a:srgbClr val="FFFFFF"/>
              </a:highlight>
            </a:endParaRPr>
          </a:p>
          <a:p>
            <a:pPr indent="-317500" lvl="1" marL="914400" marR="330200" rtl="0" algn="l">
              <a:lnSpc>
                <a:spcPct val="115000"/>
              </a:lnSpc>
              <a:spcBef>
                <a:spcPts val="0"/>
              </a:spcBef>
              <a:spcAft>
                <a:spcPts val="0"/>
              </a:spcAft>
              <a:buSzPts val="1400"/>
              <a:buChar char="○"/>
            </a:pPr>
            <a:r>
              <a:rPr lang="en">
                <a:highlight>
                  <a:srgbClr val="FFFFFF"/>
                </a:highlight>
              </a:rPr>
              <a:t>She was eating a fish </a:t>
            </a:r>
            <a:r>
              <a:rPr b="1" i="1" lang="en">
                <a:solidFill>
                  <a:srgbClr val="8E7CC3"/>
                </a:solidFill>
                <a:highlight>
                  <a:srgbClr val="FFFFFF"/>
                </a:highlight>
              </a:rPr>
              <a:t>with</a:t>
            </a:r>
            <a:r>
              <a:rPr lang="en">
                <a:highlight>
                  <a:srgbClr val="FFFFFF"/>
                </a:highlight>
              </a:rPr>
              <a:t> (bones, anger, some friends, a fork)</a:t>
            </a:r>
            <a:endParaRPr>
              <a:highlight>
                <a:srgbClr val="FFFFFF"/>
              </a:highlight>
            </a:endParaRPr>
          </a:p>
          <a:p>
            <a:pPr indent="-317500" lvl="1" marL="914400" marR="330200" rtl="0" algn="l">
              <a:lnSpc>
                <a:spcPct val="115000"/>
              </a:lnSpc>
              <a:spcBef>
                <a:spcPts val="0"/>
              </a:spcBef>
              <a:spcAft>
                <a:spcPts val="0"/>
              </a:spcAft>
              <a:buSzPts val="1400"/>
              <a:buChar char="○"/>
            </a:pPr>
            <a:r>
              <a:rPr lang="en">
                <a:highlight>
                  <a:srgbClr val="FFFFFF"/>
                </a:highlight>
              </a:rPr>
              <a:t>Congratulations! Great job!</a:t>
            </a:r>
            <a:endParaRPr>
              <a:highlight>
                <a:srgbClr val="FFFFFF"/>
              </a:high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Detecting entities: Subtasks</a:t>
            </a:r>
            <a:endParaRPr/>
          </a:p>
        </p:txBody>
      </p:sp>
      <p:sp>
        <p:nvSpPr>
          <p:cNvPr id="1024" name="Google Shape;1024;p105"/>
          <p:cNvSpPr txBox="1"/>
          <p:nvPr>
            <p:ph idx="1" type="body"/>
          </p:nvPr>
        </p:nvSpPr>
        <p:spPr>
          <a:xfrm>
            <a:off x="180900" y="1143700"/>
            <a:ext cx="87822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Named Entity Recognition</a:t>
            </a:r>
            <a:r>
              <a:rPr lang="en"/>
              <a:t>: Identify where named entities appear in the text, with particular types (e.g. Organization, Location, Person, Time)</a:t>
            </a:r>
            <a:endParaRPr/>
          </a:p>
          <a:p>
            <a:pPr indent="0" lvl="0" marL="0" rtl="0" algn="l">
              <a:spcBef>
                <a:spcPts val="600"/>
              </a:spcBef>
              <a:spcAft>
                <a:spcPts val="1600"/>
              </a:spcAft>
              <a:buNone/>
            </a:pPr>
            <a:r>
              <a:rPr i="1" lang="en"/>
              <a:t>Example</a:t>
            </a:r>
            <a:r>
              <a:rPr lang="en"/>
              <a:t>:</a:t>
            </a:r>
            <a:r>
              <a:rPr lang="en" sz="1600"/>
              <a:t> flight to </a:t>
            </a:r>
            <a:r>
              <a:rPr lang="en" sz="1600">
                <a:highlight>
                  <a:srgbClr val="C9DAF8"/>
                </a:highlight>
              </a:rPr>
              <a:t>Paris</a:t>
            </a:r>
            <a:r>
              <a:rPr lang="en" sz="1600"/>
              <a:t>/LOC, set alarm at </a:t>
            </a:r>
            <a:r>
              <a:rPr lang="en" sz="1600">
                <a:highlight>
                  <a:srgbClr val="C9DAF8"/>
                </a:highlight>
              </a:rPr>
              <a:t>8am</a:t>
            </a:r>
            <a:r>
              <a:rPr lang="en" sz="1600"/>
              <a:t>/Time.</a:t>
            </a:r>
            <a:endParaRPr sz="1600"/>
          </a:p>
        </p:txBody>
      </p:sp>
      <p:sp>
        <p:nvSpPr>
          <p:cNvPr id="1025" name="Google Shape;1025;p105"/>
          <p:cNvSpPr txBox="1"/>
          <p:nvPr>
            <p:ph idx="1" type="body"/>
          </p:nvPr>
        </p:nvSpPr>
        <p:spPr>
          <a:xfrm>
            <a:off x="180900" y="2382750"/>
            <a:ext cx="8782200" cy="12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Entity Linking</a:t>
            </a:r>
            <a:r>
              <a:rPr lang="en"/>
              <a:t> (or disambiguation): Match the identity of the entity mentioned in the text to actual entity (defined by non-ambiguous id)</a:t>
            </a:r>
            <a:endParaRPr/>
          </a:p>
          <a:p>
            <a:pPr indent="0" lvl="0" marL="0" rtl="0" algn="l">
              <a:spcBef>
                <a:spcPts val="600"/>
              </a:spcBef>
              <a:spcAft>
                <a:spcPts val="1600"/>
              </a:spcAft>
              <a:buNone/>
            </a:pPr>
            <a:r>
              <a:rPr i="1" lang="en"/>
              <a:t>Example</a:t>
            </a:r>
            <a:r>
              <a:rPr lang="en"/>
              <a:t>:</a:t>
            </a:r>
            <a:r>
              <a:rPr lang="en" sz="1600"/>
              <a:t> </a:t>
            </a:r>
            <a:r>
              <a:rPr lang="en" sz="1600">
                <a:highlight>
                  <a:srgbClr val="FFFFFF"/>
                </a:highlight>
              </a:rPr>
              <a:t>Donald </a:t>
            </a:r>
            <a:r>
              <a:rPr b="1" lang="en" sz="1600" u="sng">
                <a:solidFill>
                  <a:schemeClr val="hlink"/>
                </a:solidFill>
                <a:highlight>
                  <a:srgbClr val="FFFFFF"/>
                </a:highlight>
                <a:hlinkClick r:id="rId3"/>
              </a:rPr>
              <a:t>Trump</a:t>
            </a:r>
            <a:r>
              <a:rPr lang="en" sz="1600">
                <a:highlight>
                  <a:srgbClr val="FFFFFF"/>
                </a:highlight>
              </a:rPr>
              <a:t> and </a:t>
            </a:r>
            <a:r>
              <a:rPr b="1" lang="en" sz="1600" u="sng">
                <a:solidFill>
                  <a:schemeClr val="hlink"/>
                </a:solidFill>
                <a:highlight>
                  <a:srgbClr val="FFFFFF"/>
                </a:highlight>
                <a:hlinkClick r:id="rId4"/>
              </a:rPr>
              <a:t>Trump</a:t>
            </a:r>
            <a:r>
              <a:rPr lang="en" sz="1600">
                <a:highlight>
                  <a:srgbClr val="FFFFFF"/>
                </a:highlight>
              </a:rPr>
              <a:t> card.</a:t>
            </a:r>
            <a:endParaRPr sz="1600"/>
          </a:p>
        </p:txBody>
      </p:sp>
      <p:sp>
        <p:nvSpPr>
          <p:cNvPr id="1026" name="Google Shape;1026;p105"/>
          <p:cNvSpPr txBox="1"/>
          <p:nvPr>
            <p:ph idx="1" type="body"/>
          </p:nvPr>
        </p:nvSpPr>
        <p:spPr>
          <a:xfrm>
            <a:off x="180900" y="3744750"/>
            <a:ext cx="8782200" cy="9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Coreference resolution</a:t>
            </a:r>
            <a:r>
              <a:rPr lang="en"/>
              <a:t>: Find all expressions that refer to the same entity in a text.</a:t>
            </a:r>
            <a:endParaRPr/>
          </a:p>
          <a:p>
            <a:pPr indent="0" lvl="0" marL="0" rtl="0" algn="l">
              <a:spcBef>
                <a:spcPts val="600"/>
              </a:spcBef>
              <a:spcAft>
                <a:spcPts val="1600"/>
              </a:spcAft>
              <a:buNone/>
            </a:pPr>
            <a:r>
              <a:rPr i="1" lang="en"/>
              <a:t>Example</a:t>
            </a:r>
            <a:r>
              <a:rPr lang="en"/>
              <a:t>: </a:t>
            </a:r>
            <a:r>
              <a:rPr b="1" lang="en" sz="1600">
                <a:solidFill>
                  <a:srgbClr val="8E7CC3"/>
                </a:solidFill>
                <a:highlight>
                  <a:srgbClr val="FFFFFF"/>
                </a:highlight>
              </a:rPr>
              <a:t>The food</a:t>
            </a:r>
            <a:r>
              <a:rPr lang="en" sz="1600">
                <a:highlight>
                  <a:srgbClr val="FFFFFF"/>
                </a:highlight>
              </a:rPr>
              <a:t> was salty so guests did not enjoy </a:t>
            </a:r>
            <a:r>
              <a:rPr b="1" lang="en" sz="1600">
                <a:solidFill>
                  <a:srgbClr val="8E7CC3"/>
                </a:solidFill>
                <a:highlight>
                  <a:srgbClr val="FFFFFF"/>
                </a:highlight>
              </a:rPr>
              <a:t>it</a:t>
            </a:r>
            <a:r>
              <a:rPr lang="en" sz="1600">
                <a:highlight>
                  <a:srgbClr val="FFFFFF"/>
                </a:highlight>
              </a:rPr>
              <a:t>.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Databases of semantic relations</a:t>
            </a:r>
            <a:endParaRPr/>
          </a:p>
        </p:txBody>
      </p:sp>
      <p:sp>
        <p:nvSpPr>
          <p:cNvPr id="1032" name="Google Shape;1032;p106"/>
          <p:cNvSpPr txBox="1"/>
          <p:nvPr>
            <p:ph idx="1" type="body"/>
          </p:nvPr>
        </p:nvSpPr>
        <p:spPr>
          <a:xfrm>
            <a:off x="180900" y="1143700"/>
            <a:ext cx="8712900" cy="37416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Clr>
                <a:srgbClr val="212121"/>
              </a:buClr>
              <a:buSzPts val="1800"/>
              <a:buChar char="●"/>
            </a:pPr>
            <a:r>
              <a:rPr b="1" i="1" lang="en">
                <a:solidFill>
                  <a:srgbClr val="212121"/>
                </a:solidFill>
              </a:rPr>
              <a:t>Is-a</a:t>
            </a:r>
            <a:r>
              <a:rPr lang="en">
                <a:solidFill>
                  <a:srgbClr val="212121"/>
                </a:solidFill>
              </a:rPr>
              <a:t>: the relationship between two entities in which one entity inherits from the other.</a:t>
            </a:r>
            <a:endParaRPr sz="1600">
              <a:solidFill>
                <a:srgbClr val="212121"/>
              </a:solidFill>
            </a:endParaRPr>
          </a:p>
          <a:p>
            <a:pPr indent="-330200" lvl="1" marL="914400" rtl="0" algn="l">
              <a:lnSpc>
                <a:spcPct val="150000"/>
              </a:lnSpc>
              <a:spcBef>
                <a:spcPts val="1000"/>
              </a:spcBef>
              <a:spcAft>
                <a:spcPts val="0"/>
              </a:spcAft>
              <a:buClr>
                <a:srgbClr val="000000"/>
              </a:buClr>
              <a:buSzPts val="1600"/>
              <a:buFont typeface="Arial"/>
              <a:buAutoNum type="alphaLcPeriod"/>
            </a:pPr>
            <a:r>
              <a:rPr b="1" i="1" lang="en" sz="1600">
                <a:solidFill>
                  <a:srgbClr val="6AA84F"/>
                </a:solidFill>
              </a:rPr>
              <a:t>Hypernyms</a:t>
            </a:r>
            <a:r>
              <a:rPr lang="en" sz="1600">
                <a:solidFill>
                  <a:srgbClr val="212121"/>
                </a:solidFill>
              </a:rPr>
              <a:t> are entities with broader/more general meaning, </a:t>
            </a:r>
            <a:endParaRPr sz="1600">
              <a:solidFill>
                <a:srgbClr val="212121"/>
              </a:solidFill>
            </a:endParaRPr>
          </a:p>
          <a:p>
            <a:pPr indent="-330200" lvl="1" marL="914400" rtl="0" algn="l">
              <a:lnSpc>
                <a:spcPct val="150000"/>
              </a:lnSpc>
              <a:spcBef>
                <a:spcPts val="0"/>
              </a:spcBef>
              <a:spcAft>
                <a:spcPts val="0"/>
              </a:spcAft>
              <a:buClr>
                <a:srgbClr val="000000"/>
              </a:buClr>
              <a:buSzPts val="1600"/>
              <a:buFont typeface="Arial"/>
              <a:buAutoNum type="alphaLcPeriod"/>
            </a:pPr>
            <a:r>
              <a:rPr b="1" i="1" lang="en" sz="1600">
                <a:solidFill>
                  <a:srgbClr val="8E7CC3"/>
                </a:solidFill>
              </a:rPr>
              <a:t>Hyponyms</a:t>
            </a:r>
            <a:r>
              <a:rPr lang="en" sz="1600">
                <a:solidFill>
                  <a:srgbClr val="212121"/>
                </a:solidFill>
              </a:rPr>
              <a:t> are entities with narrower/more specific meaning.</a:t>
            </a:r>
            <a:endParaRPr sz="1600">
              <a:solidFill>
                <a:srgbClr val="212121"/>
              </a:solidFill>
            </a:endParaRPr>
          </a:p>
          <a:p>
            <a:pPr indent="0" lvl="0" marL="914400" rtl="0" algn="l">
              <a:spcBef>
                <a:spcPts val="1000"/>
              </a:spcBef>
              <a:spcAft>
                <a:spcPts val="0"/>
              </a:spcAft>
              <a:buNone/>
            </a:pPr>
            <a:r>
              <a:rPr i="1" lang="en" sz="1600">
                <a:solidFill>
                  <a:srgbClr val="212121"/>
                </a:solidFill>
              </a:rPr>
              <a:t>Example:</a:t>
            </a:r>
            <a:r>
              <a:rPr lang="en" sz="1600">
                <a:solidFill>
                  <a:srgbClr val="212121"/>
                </a:solidFill>
              </a:rPr>
              <a:t> </a:t>
            </a:r>
            <a:r>
              <a:rPr lang="en" sz="1600">
                <a:solidFill>
                  <a:srgbClr val="8E7CC3"/>
                </a:solidFill>
              </a:rPr>
              <a:t>iPhone</a:t>
            </a:r>
            <a:r>
              <a:rPr lang="en" sz="1600">
                <a:solidFill>
                  <a:srgbClr val="212121"/>
                </a:solidFill>
              </a:rPr>
              <a:t> is a </a:t>
            </a:r>
            <a:r>
              <a:rPr lang="en" sz="1600">
                <a:solidFill>
                  <a:srgbClr val="6AA84F"/>
                </a:solidFill>
              </a:rPr>
              <a:t>phone</a:t>
            </a:r>
            <a:r>
              <a:rPr lang="en" sz="1600">
                <a:solidFill>
                  <a:srgbClr val="212121"/>
                </a:solidFill>
              </a:rPr>
              <a:t>, </a:t>
            </a:r>
            <a:r>
              <a:rPr lang="en" sz="1600">
                <a:solidFill>
                  <a:srgbClr val="8E7CC3"/>
                </a:solidFill>
              </a:rPr>
              <a:t>phone</a:t>
            </a:r>
            <a:r>
              <a:rPr lang="en" sz="1600">
                <a:solidFill>
                  <a:srgbClr val="212121"/>
                </a:solidFill>
              </a:rPr>
              <a:t> is an </a:t>
            </a:r>
            <a:r>
              <a:rPr lang="en" sz="1600">
                <a:solidFill>
                  <a:srgbClr val="6AA84F"/>
                </a:solidFill>
              </a:rPr>
              <a:t>electronic device</a:t>
            </a:r>
            <a:r>
              <a:rPr lang="en" sz="1600">
                <a:solidFill>
                  <a:srgbClr val="212121"/>
                </a:solidFill>
              </a:rPr>
              <a:t>.</a:t>
            </a:r>
            <a:endParaRPr sz="1600">
              <a:solidFill>
                <a:srgbClr val="212121"/>
              </a:solidFill>
            </a:endParaRPr>
          </a:p>
          <a:p>
            <a:pPr indent="-342900" lvl="0" marL="457200" rtl="0" algn="l">
              <a:spcBef>
                <a:spcPts val="1000"/>
              </a:spcBef>
              <a:spcAft>
                <a:spcPts val="0"/>
              </a:spcAft>
              <a:buClr>
                <a:srgbClr val="212121"/>
              </a:buClr>
              <a:buSzPts val="1800"/>
              <a:buChar char="●"/>
            </a:pPr>
            <a:r>
              <a:rPr b="1" i="1" lang="en">
                <a:solidFill>
                  <a:srgbClr val="212121"/>
                </a:solidFill>
              </a:rPr>
              <a:t>Meronymy</a:t>
            </a:r>
            <a:r>
              <a:rPr lang="en">
                <a:solidFill>
                  <a:srgbClr val="212121"/>
                </a:solidFill>
              </a:rPr>
              <a:t> denotes a constituent part of, or a member of something. Meronym is a part of a whole!</a:t>
            </a:r>
            <a:endParaRPr>
              <a:solidFill>
                <a:srgbClr val="212121"/>
              </a:solidFill>
            </a:endParaRPr>
          </a:p>
          <a:p>
            <a:pPr indent="0" lvl="0" marL="0" rtl="0" algn="l">
              <a:spcBef>
                <a:spcPts val="1000"/>
              </a:spcBef>
              <a:spcAft>
                <a:spcPts val="0"/>
              </a:spcAft>
              <a:buNone/>
            </a:pPr>
            <a:r>
              <a:rPr lang="en">
                <a:solidFill>
                  <a:srgbClr val="212121"/>
                </a:solidFill>
              </a:rPr>
              <a:t>		</a:t>
            </a:r>
            <a:r>
              <a:rPr i="1" lang="en">
                <a:solidFill>
                  <a:srgbClr val="212121"/>
                </a:solidFill>
              </a:rPr>
              <a:t>Example</a:t>
            </a:r>
            <a:r>
              <a:rPr lang="en">
                <a:solidFill>
                  <a:srgbClr val="212121"/>
                </a:solidFill>
              </a:rPr>
              <a:t>: </a:t>
            </a:r>
            <a:r>
              <a:rPr lang="en">
                <a:solidFill>
                  <a:schemeClr val="dk1"/>
                </a:solidFill>
              </a:rPr>
              <a:t>battery</a:t>
            </a:r>
            <a:r>
              <a:rPr lang="en">
                <a:solidFill>
                  <a:srgbClr val="212121"/>
                </a:solidFill>
              </a:rPr>
              <a:t> is a part of a </a:t>
            </a:r>
            <a:r>
              <a:rPr lang="en">
                <a:solidFill>
                  <a:srgbClr val="6AA84F"/>
                </a:solidFill>
              </a:rPr>
              <a:t>smartphone</a:t>
            </a:r>
            <a:r>
              <a:rPr lang="en">
                <a:solidFill>
                  <a:srgbClr val="212121"/>
                </a:solidFill>
              </a:rPr>
              <a:t>.</a:t>
            </a:r>
            <a:endParaRPr>
              <a:solidFill>
                <a:srgbClr val="212121"/>
              </a:solidFill>
            </a:endParaRPr>
          </a:p>
          <a:p>
            <a:pPr indent="0" lvl="0" marL="0" rtl="0" algn="l">
              <a:spcBef>
                <a:spcPts val="600"/>
              </a:spcBef>
              <a:spcAft>
                <a:spcPts val="1600"/>
              </a:spcAft>
              <a:buNone/>
            </a:pPr>
            <a:r>
              <a:rPr lang="en">
                <a:solidFill>
                  <a:srgbClr val="212121"/>
                </a:solidFill>
              </a:rPr>
              <a:t>Databases: </a:t>
            </a:r>
            <a:r>
              <a:rPr lang="en" u="sng">
                <a:solidFill>
                  <a:schemeClr val="hlink"/>
                </a:solidFill>
                <a:hlinkClick r:id="rId3"/>
              </a:rPr>
              <a:t>WordNet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Databases of semantic relations</a:t>
            </a:r>
            <a:endParaRPr/>
          </a:p>
        </p:txBody>
      </p:sp>
      <p:sp>
        <p:nvSpPr>
          <p:cNvPr id="1038" name="Google Shape;1038;p107"/>
          <p:cNvSpPr txBox="1"/>
          <p:nvPr>
            <p:ph idx="1" type="body"/>
          </p:nvPr>
        </p:nvSpPr>
        <p:spPr>
          <a:xfrm>
            <a:off x="180900" y="1143700"/>
            <a:ext cx="8712900" cy="37416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Clr>
                <a:srgbClr val="212121"/>
              </a:buClr>
              <a:buSzPts val="1800"/>
              <a:buChar char="●"/>
            </a:pPr>
            <a:r>
              <a:rPr b="1" i="1" lang="en">
                <a:solidFill>
                  <a:srgbClr val="212121"/>
                </a:solidFill>
              </a:rPr>
              <a:t>Synsets</a:t>
            </a:r>
            <a:r>
              <a:rPr lang="en">
                <a:solidFill>
                  <a:srgbClr val="212121"/>
                </a:solidFill>
              </a:rPr>
              <a:t> denotes synonyms that are interchangeable in some context w/o changing the true value of the statement;</a:t>
            </a:r>
            <a:endParaRPr>
              <a:solidFill>
                <a:srgbClr val="212121"/>
              </a:solidFill>
            </a:endParaRPr>
          </a:p>
          <a:p>
            <a:pPr indent="0" lvl="0" marL="0" rtl="0" algn="l">
              <a:spcBef>
                <a:spcPts val="1000"/>
              </a:spcBef>
              <a:spcAft>
                <a:spcPts val="0"/>
              </a:spcAft>
              <a:buNone/>
            </a:pPr>
            <a:r>
              <a:rPr lang="en">
                <a:solidFill>
                  <a:srgbClr val="212121"/>
                </a:solidFill>
              </a:rPr>
              <a:t>		</a:t>
            </a:r>
            <a:r>
              <a:rPr i="1" lang="en">
                <a:solidFill>
                  <a:srgbClr val="212121"/>
                </a:solidFill>
              </a:rPr>
              <a:t>Example</a:t>
            </a:r>
            <a:r>
              <a:rPr lang="en">
                <a:solidFill>
                  <a:srgbClr val="212121"/>
                </a:solidFill>
              </a:rPr>
              <a:t>: </a:t>
            </a:r>
            <a:r>
              <a:rPr lang="en">
                <a:solidFill>
                  <a:schemeClr val="dk1"/>
                </a:solidFill>
              </a:rPr>
              <a:t>there were done </a:t>
            </a:r>
            <a:r>
              <a:rPr lang="en">
                <a:solidFill>
                  <a:srgbClr val="6AA84F"/>
                </a:solidFill>
              </a:rPr>
              <a:t>minor </a:t>
            </a:r>
            <a:r>
              <a:rPr lang="en">
                <a:solidFill>
                  <a:schemeClr val="accent2"/>
                </a:solidFill>
              </a:rPr>
              <a:t>or </a:t>
            </a:r>
            <a:r>
              <a:rPr lang="en">
                <a:solidFill>
                  <a:srgbClr val="6AA84F"/>
                </a:solidFill>
              </a:rPr>
              <a:t>small</a:t>
            </a:r>
            <a:r>
              <a:rPr lang="en">
                <a:solidFill>
                  <a:schemeClr val="accent2"/>
                </a:solidFill>
              </a:rPr>
              <a:t> mistakes</a:t>
            </a:r>
            <a:r>
              <a:rPr lang="en">
                <a:solidFill>
                  <a:srgbClr val="212121"/>
                </a:solidFill>
              </a:rPr>
              <a:t>. </a:t>
            </a:r>
            <a:endParaRPr>
              <a:solidFill>
                <a:srgbClr val="212121"/>
              </a:solidFill>
            </a:endParaRPr>
          </a:p>
          <a:p>
            <a:pPr indent="-342900" lvl="0" marL="457200" rtl="0" algn="l">
              <a:spcBef>
                <a:spcPts val="0"/>
              </a:spcBef>
              <a:spcAft>
                <a:spcPts val="0"/>
              </a:spcAft>
              <a:buClr>
                <a:srgbClr val="212121"/>
              </a:buClr>
              <a:buSzPts val="1800"/>
              <a:buChar char="●"/>
            </a:pPr>
            <a:r>
              <a:rPr b="1" i="1" lang="en">
                <a:solidFill>
                  <a:srgbClr val="212121"/>
                </a:solidFill>
              </a:rPr>
              <a:t>Metonymy</a:t>
            </a:r>
            <a:r>
              <a:rPr lang="en">
                <a:solidFill>
                  <a:srgbClr val="212121"/>
                </a:solidFill>
              </a:rPr>
              <a:t> substitution of the name of an attributes for the thing that was meant.</a:t>
            </a:r>
            <a:endParaRPr>
              <a:solidFill>
                <a:srgbClr val="212121"/>
              </a:solidFill>
            </a:endParaRPr>
          </a:p>
          <a:p>
            <a:pPr indent="0" lvl="0" marL="914400" rtl="0" algn="l">
              <a:spcBef>
                <a:spcPts val="0"/>
              </a:spcBef>
              <a:spcAft>
                <a:spcPts val="0"/>
              </a:spcAft>
              <a:buNone/>
            </a:pPr>
            <a:r>
              <a:rPr i="1" lang="en">
                <a:solidFill>
                  <a:srgbClr val="212121"/>
                </a:solidFill>
              </a:rPr>
              <a:t>Example</a:t>
            </a:r>
            <a:r>
              <a:rPr lang="en">
                <a:solidFill>
                  <a:srgbClr val="212121"/>
                </a:solidFill>
              </a:rPr>
              <a:t>:</a:t>
            </a:r>
            <a:r>
              <a:rPr lang="en">
                <a:solidFill>
                  <a:srgbClr val="6AA84F"/>
                </a:solidFill>
              </a:rPr>
              <a:t> Business executives</a:t>
            </a:r>
            <a:r>
              <a:rPr lang="en">
                <a:solidFill>
                  <a:srgbClr val="212121"/>
                </a:solidFill>
              </a:rPr>
              <a:t> are in town VS </a:t>
            </a:r>
            <a:r>
              <a:rPr lang="en">
                <a:solidFill>
                  <a:srgbClr val="6AA84F"/>
                </a:solidFill>
              </a:rPr>
              <a:t>Suits</a:t>
            </a:r>
            <a:r>
              <a:rPr lang="en">
                <a:solidFill>
                  <a:srgbClr val="212121"/>
                </a:solidFill>
              </a:rPr>
              <a:t> are in town. </a:t>
            </a:r>
            <a:endParaRPr>
              <a:solidFill>
                <a:srgbClr val="212121"/>
              </a:solidFill>
            </a:endParaRPr>
          </a:p>
          <a:p>
            <a:pPr indent="-342900" lvl="0" marL="457200" rtl="0" algn="l">
              <a:spcBef>
                <a:spcPts val="0"/>
              </a:spcBef>
              <a:spcAft>
                <a:spcPts val="0"/>
              </a:spcAft>
              <a:buClr>
                <a:srgbClr val="212121"/>
              </a:buClr>
              <a:buSzPts val="1800"/>
              <a:buChar char="●"/>
            </a:pPr>
            <a:r>
              <a:rPr b="1" i="1" lang="en">
                <a:solidFill>
                  <a:srgbClr val="212121"/>
                </a:solidFill>
              </a:rPr>
              <a:t>Anything</a:t>
            </a:r>
            <a:endParaRPr b="1" i="1">
              <a:solidFill>
                <a:srgbClr val="212121"/>
              </a:solidFill>
            </a:endParaRPr>
          </a:p>
          <a:p>
            <a:pPr indent="0" lvl="0" marL="0" rtl="0" algn="l">
              <a:spcBef>
                <a:spcPts val="0"/>
              </a:spcBef>
              <a:spcAft>
                <a:spcPts val="0"/>
              </a:spcAft>
              <a:buNone/>
            </a:pPr>
            <a:r>
              <a:rPr lang="en">
                <a:solidFill>
                  <a:srgbClr val="212121"/>
                </a:solidFill>
              </a:rPr>
              <a:t>		Example: Find who is married to who? What causes what?</a:t>
            </a:r>
            <a:endParaRPr>
              <a:solidFill>
                <a:srgbClr val="21212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Databases and Ontologies</a:t>
            </a:r>
            <a:endParaRPr/>
          </a:p>
        </p:txBody>
      </p:sp>
      <p:sp>
        <p:nvSpPr>
          <p:cNvPr id="1044" name="Google Shape;1044;p108"/>
          <p:cNvSpPr txBox="1"/>
          <p:nvPr>
            <p:ph idx="1" type="body"/>
          </p:nvPr>
        </p:nvSpPr>
        <p:spPr>
          <a:xfrm>
            <a:off x="311700" y="1152475"/>
            <a:ext cx="8520600" cy="37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Wikipedia</a:t>
            </a:r>
            <a:r>
              <a:rPr lang="en"/>
              <a:t>: knowledge about the world; not explicitly structured, but often used as  a source of entities in the literature.</a:t>
            </a:r>
            <a:endParaRPr/>
          </a:p>
          <a:p>
            <a:pPr indent="0" lvl="0" marL="0" rtl="0" algn="l">
              <a:spcBef>
                <a:spcPts val="1600"/>
              </a:spcBef>
              <a:spcAft>
                <a:spcPts val="0"/>
              </a:spcAft>
              <a:buNone/>
            </a:pPr>
            <a:r>
              <a:rPr lang="en" u="sng">
                <a:solidFill>
                  <a:schemeClr val="hlink"/>
                </a:solidFill>
                <a:hlinkClick r:id="rId4"/>
              </a:rPr>
              <a:t>DBPedia</a:t>
            </a:r>
            <a:r>
              <a:rPr lang="en"/>
              <a:t>: mined structured content from Wikipedia</a:t>
            </a:r>
            <a:endParaRPr/>
          </a:p>
          <a:p>
            <a:pPr indent="0" lvl="0" marL="0" rtl="0" algn="l">
              <a:spcBef>
                <a:spcPts val="1600"/>
              </a:spcBef>
              <a:spcAft>
                <a:spcPts val="0"/>
              </a:spcAft>
              <a:buNone/>
            </a:pPr>
            <a:r>
              <a:rPr lang="en" u="sng">
                <a:solidFill>
                  <a:schemeClr val="hlink"/>
                </a:solidFill>
                <a:hlinkClick r:id="rId5"/>
              </a:rPr>
              <a:t>WordNet</a:t>
            </a:r>
            <a:r>
              <a:rPr lang="en"/>
              <a:t>: lexical database for English, representing different word senses as 'synsets' and also containing synset relations.</a:t>
            </a:r>
            <a:endParaRPr>
              <a:solidFill>
                <a:srgbClr val="212121"/>
              </a:solidFill>
              <a:highlight>
                <a:srgbClr val="FFFFFF"/>
              </a:highlight>
            </a:endParaRPr>
          </a:p>
          <a:p>
            <a:pPr indent="0" lvl="0" marL="0" rtl="0" algn="l">
              <a:spcBef>
                <a:spcPts val="1600"/>
              </a:spcBef>
              <a:spcAft>
                <a:spcPts val="0"/>
              </a:spcAft>
              <a:buNone/>
            </a:pPr>
            <a:r>
              <a:rPr lang="en" u="sng">
                <a:solidFill>
                  <a:schemeClr val="hlink"/>
                </a:solidFill>
                <a:highlight>
                  <a:srgbClr val="FFFFFF"/>
                </a:highlight>
                <a:hlinkClick r:id="rId6"/>
              </a:rPr>
              <a:t>OMCS</a:t>
            </a:r>
            <a:r>
              <a:rPr lang="en">
                <a:highlight>
                  <a:srgbClr val="FFFFFF"/>
                </a:highlight>
              </a:rPr>
              <a:t>: Comm</a:t>
            </a:r>
            <a:r>
              <a:rPr lang="en">
                <a:highlight>
                  <a:srgbClr val="FFFFFF"/>
                </a:highlight>
              </a:rPr>
              <a:t>onsense knowledge datab</a:t>
            </a:r>
            <a:r>
              <a:rPr lang="en">
                <a:highlight>
                  <a:srgbClr val="FFFFFF"/>
                </a:highlight>
              </a:rPr>
              <a:t>ase, representing human knowledge  "The sky is blue". Not easy to mine on the web!</a:t>
            </a:r>
            <a:endParaRPr>
              <a:highlight>
                <a:srgbClr val="FFFFFF"/>
              </a:highlight>
            </a:endParaRPr>
          </a:p>
          <a:p>
            <a:pPr indent="0" lvl="0" marL="0" rtl="0" algn="l">
              <a:spcBef>
                <a:spcPts val="1600"/>
              </a:spcBef>
              <a:spcAft>
                <a:spcPts val="1600"/>
              </a:spcAft>
              <a:buNone/>
            </a:pPr>
            <a:r>
              <a:rPr lang="en" u="sng">
                <a:solidFill>
                  <a:schemeClr val="hlink"/>
                </a:solidFill>
                <a:highlight>
                  <a:srgbClr val="FFFFFF"/>
                </a:highlight>
                <a:hlinkClick r:id="rId7"/>
              </a:rPr>
              <a:t>Y</a:t>
            </a:r>
            <a:r>
              <a:rPr lang="en" u="sng">
                <a:solidFill>
                  <a:schemeClr val="hlink"/>
                </a:solidFill>
                <a:highlight>
                  <a:srgbClr val="FFFFFF"/>
                </a:highlight>
                <a:hlinkClick r:id="rId8"/>
              </a:rPr>
              <a:t>AGO</a:t>
            </a:r>
            <a:r>
              <a:rPr lang="en">
                <a:highlight>
                  <a:srgbClr val="FFFFFF"/>
                </a:highlight>
              </a:rPr>
              <a:t>: is an open source </a:t>
            </a:r>
            <a:r>
              <a:rPr lang="en">
                <a:highlight>
                  <a:srgbClr val="FFFFFF"/>
                </a:highlight>
                <a:uFill>
                  <a:noFill/>
                </a:uFill>
                <a:hlinkClick r:id="rId9"/>
              </a:rPr>
              <a:t>knowledge base</a:t>
            </a:r>
            <a:r>
              <a:rPr lang="en">
                <a:highlight>
                  <a:srgbClr val="FFFFFF"/>
                </a:highlight>
              </a:rPr>
              <a:t> developed at the </a:t>
            </a:r>
            <a:r>
              <a:rPr lang="en">
                <a:highlight>
                  <a:srgbClr val="FFFFFF"/>
                </a:highlight>
                <a:uFill>
                  <a:noFill/>
                </a:uFill>
                <a:hlinkClick r:id="rId10"/>
              </a:rPr>
              <a:t>Max Planck Institute</a:t>
            </a:r>
            <a:r>
              <a:rPr lang="en">
                <a:highlight>
                  <a:srgbClr val="FFFFFF"/>
                </a:highlight>
              </a:rPr>
              <a:t>.</a:t>
            </a:r>
            <a:endParaRPr>
              <a:highlight>
                <a:srgbClr val="FFFFFF"/>
              </a:high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Graph</a:t>
            </a:r>
            <a:endParaRPr/>
          </a:p>
        </p:txBody>
      </p:sp>
      <p:sp>
        <p:nvSpPr>
          <p:cNvPr id="1050" name="Google Shape;1050;p109"/>
          <p:cNvSpPr txBox="1"/>
          <p:nvPr>
            <p:ph idx="1" type="body"/>
          </p:nvPr>
        </p:nvSpPr>
        <p:spPr>
          <a:xfrm>
            <a:off x="180900" y="1143700"/>
            <a:ext cx="8782200" cy="15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database of entities and facts</a:t>
            </a:r>
            <a:br>
              <a:rPr lang="en"/>
            </a:br>
            <a:r>
              <a:rPr lang="en"/>
              <a:t> (as relations between entities) </a:t>
            </a:r>
            <a:endParaRPr/>
          </a:p>
          <a:p>
            <a:pPr indent="0" lvl="0" marL="0" rtl="0" algn="l">
              <a:spcBef>
                <a:spcPts val="1600"/>
              </a:spcBef>
              <a:spcAft>
                <a:spcPts val="1600"/>
              </a:spcAft>
              <a:buNone/>
            </a:pPr>
            <a:r>
              <a:rPr lang="en"/>
              <a:t>Goal: understand/answer </a:t>
            </a:r>
            <a:r>
              <a:rPr b="1" lang="en"/>
              <a:t>factual</a:t>
            </a:r>
            <a:br>
              <a:rPr b="1" lang="en"/>
            </a:br>
            <a:r>
              <a:rPr lang="en"/>
              <a:t>questions about </a:t>
            </a:r>
            <a:r>
              <a:rPr b="1" lang="en"/>
              <a:t>the world</a:t>
            </a:r>
            <a:endParaRPr b="1"/>
          </a:p>
        </p:txBody>
      </p:sp>
      <p:pic>
        <p:nvPicPr>
          <p:cNvPr id="1051" name="Google Shape;1051;p109"/>
          <p:cNvPicPr preferRelativeResize="0"/>
          <p:nvPr/>
        </p:nvPicPr>
        <p:blipFill>
          <a:blip r:embed="rId3">
            <a:alphaModFix/>
          </a:blip>
          <a:stretch>
            <a:fillRect/>
          </a:stretch>
        </p:blipFill>
        <p:spPr>
          <a:xfrm>
            <a:off x="3842546" y="0"/>
            <a:ext cx="5301457" cy="5143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Linking: Common approach</a:t>
            </a:r>
            <a:endParaRPr/>
          </a:p>
        </p:txBody>
      </p:sp>
      <p:sp>
        <p:nvSpPr>
          <p:cNvPr id="1057" name="Google Shape;1057;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Annotate text</a:t>
            </a:r>
            <a:endParaRPr sz="2400"/>
          </a:p>
          <a:p>
            <a:pPr indent="-381000" lvl="0" marL="457200" rtl="0" algn="l">
              <a:spcBef>
                <a:spcPts val="1000"/>
              </a:spcBef>
              <a:spcAft>
                <a:spcPts val="0"/>
              </a:spcAft>
              <a:buSzPts val="2400"/>
              <a:buAutoNum type="arabicPeriod"/>
            </a:pPr>
            <a:r>
              <a:rPr lang="en" sz="2400"/>
              <a:t>Find entity candidates by their surface forms </a:t>
            </a:r>
            <a:r>
              <a:rPr lang="en"/>
              <a:t>(= n-grams of how an entity can appear in the text)</a:t>
            </a:r>
            <a:endParaRPr/>
          </a:p>
          <a:p>
            <a:pPr indent="-381000" lvl="0" marL="457200" rtl="0" algn="l">
              <a:spcBef>
                <a:spcPts val="1000"/>
              </a:spcBef>
              <a:spcAft>
                <a:spcPts val="1000"/>
              </a:spcAft>
              <a:buSzPts val="2400"/>
              <a:buAutoNum type="arabicPeriod"/>
            </a:pPr>
            <a:r>
              <a:rPr lang="en" sz="2400"/>
              <a:t>Disambiguate to particular entity based on the context </a:t>
            </a:r>
            <a:r>
              <a:rPr lang="en"/>
              <a:t>(e.g. co-occurring words)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11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Advanced NLP 2:</a:t>
            </a:r>
            <a:endParaRPr/>
          </a:p>
          <a:p>
            <a:pPr indent="0" lvl="0" marL="0" rtl="0" algn="ctr">
              <a:spcBef>
                <a:spcPts val="0"/>
              </a:spcBef>
              <a:spcAft>
                <a:spcPts val="0"/>
              </a:spcAft>
              <a:buNone/>
            </a:pPr>
            <a:r>
              <a:rPr lang="en"/>
              <a:t>Sequence Modeling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Modeling (HMM, CRF)</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Hidden Markov Models</a:t>
            </a:r>
            <a:endParaRPr/>
          </a:p>
        </p:txBody>
      </p:sp>
      <p:pic>
        <p:nvPicPr>
          <p:cNvPr id="1073" name="Google Shape;1073;p113"/>
          <p:cNvPicPr preferRelativeResize="0"/>
          <p:nvPr/>
        </p:nvPicPr>
        <p:blipFill>
          <a:blip r:embed="rId3">
            <a:alphaModFix/>
          </a:blip>
          <a:stretch>
            <a:fillRect/>
          </a:stretch>
        </p:blipFill>
        <p:spPr>
          <a:xfrm>
            <a:off x="4949545" y="1143700"/>
            <a:ext cx="4093050" cy="3274425"/>
          </a:xfrm>
          <a:prstGeom prst="rect">
            <a:avLst/>
          </a:prstGeom>
          <a:noFill/>
          <a:ln>
            <a:noFill/>
          </a:ln>
        </p:spPr>
      </p:pic>
      <p:grpSp>
        <p:nvGrpSpPr>
          <p:cNvPr id="1074" name="Google Shape;1074;p113"/>
          <p:cNvGrpSpPr/>
          <p:nvPr/>
        </p:nvGrpSpPr>
        <p:grpSpPr>
          <a:xfrm>
            <a:off x="604625" y="1881525"/>
            <a:ext cx="4276299" cy="1955325"/>
            <a:chOff x="951607" y="2316167"/>
            <a:chExt cx="5868395" cy="2875901"/>
          </a:xfrm>
        </p:grpSpPr>
        <p:pic>
          <p:nvPicPr>
            <p:cNvPr id="1075" name="Google Shape;1075;p113"/>
            <p:cNvPicPr preferRelativeResize="0"/>
            <p:nvPr/>
          </p:nvPicPr>
          <p:blipFill rotWithShape="1">
            <a:blip r:embed="rId4">
              <a:alphaModFix/>
            </a:blip>
            <a:srcRect b="0" l="0" r="1574" t="0"/>
            <a:stretch/>
          </p:blipFill>
          <p:spPr>
            <a:xfrm>
              <a:off x="951607" y="2316167"/>
              <a:ext cx="5868395" cy="2875901"/>
            </a:xfrm>
            <a:prstGeom prst="rect">
              <a:avLst/>
            </a:prstGeom>
            <a:noFill/>
            <a:ln>
              <a:noFill/>
            </a:ln>
          </p:spPr>
        </p:pic>
        <p:sp>
          <p:nvSpPr>
            <p:cNvPr id="1076" name="Google Shape;1076;p113"/>
            <p:cNvSpPr/>
            <p:nvPr/>
          </p:nvSpPr>
          <p:spPr>
            <a:xfrm>
              <a:off x="6038650" y="3759100"/>
              <a:ext cx="550500" cy="42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3"/>
            <p:cNvSpPr/>
            <p:nvPr/>
          </p:nvSpPr>
          <p:spPr>
            <a:xfrm>
              <a:off x="6251275" y="3294700"/>
              <a:ext cx="492900" cy="46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Hidden Markov Models</a:t>
            </a:r>
            <a:endParaRPr/>
          </a:p>
        </p:txBody>
      </p:sp>
      <p:sp>
        <p:nvSpPr>
          <p:cNvPr id="1083" name="Google Shape;1083;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 example:</a:t>
            </a:r>
            <a:endParaRPr/>
          </a:p>
          <a:p>
            <a:pPr indent="0" lvl="0" marL="0" rtl="0" algn="l">
              <a:spcBef>
                <a:spcPts val="1600"/>
              </a:spcBef>
              <a:spcAft>
                <a:spcPts val="1600"/>
              </a:spcAft>
              <a:buNone/>
            </a:pPr>
            <a:r>
              <a:t/>
            </a:r>
            <a:endParaRPr/>
          </a:p>
        </p:txBody>
      </p:sp>
      <p:pic>
        <p:nvPicPr>
          <p:cNvPr id="1084" name="Google Shape;1084;p114"/>
          <p:cNvPicPr preferRelativeResize="0"/>
          <p:nvPr/>
        </p:nvPicPr>
        <p:blipFill>
          <a:blip r:embed="rId3">
            <a:alphaModFix/>
          </a:blip>
          <a:stretch>
            <a:fillRect/>
          </a:stretch>
        </p:blipFill>
        <p:spPr>
          <a:xfrm>
            <a:off x="240800" y="1928800"/>
            <a:ext cx="5086350" cy="1895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